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8"/>
  </p:notesMasterIdLst>
  <p:sldIdLst>
    <p:sldId id="297" r:id="rId2"/>
    <p:sldId id="484" r:id="rId3"/>
    <p:sldId id="471" r:id="rId4"/>
    <p:sldId id="488" r:id="rId5"/>
    <p:sldId id="492" r:id="rId6"/>
    <p:sldId id="486" r:id="rId7"/>
    <p:sldId id="474" r:id="rId8"/>
    <p:sldId id="475" r:id="rId9"/>
    <p:sldId id="493" r:id="rId10"/>
    <p:sldId id="495" r:id="rId11"/>
    <p:sldId id="496" r:id="rId12"/>
    <p:sldId id="497" r:id="rId13"/>
    <p:sldId id="498" r:id="rId14"/>
    <p:sldId id="502" r:id="rId15"/>
    <p:sldId id="327" r:id="rId16"/>
    <p:sldId id="490" r:id="rId17"/>
    <p:sldId id="491" r:id="rId18"/>
    <p:sldId id="522" r:id="rId19"/>
    <p:sldId id="513" r:id="rId20"/>
    <p:sldId id="516" r:id="rId21"/>
    <p:sldId id="514" r:id="rId22"/>
    <p:sldId id="517" r:id="rId23"/>
    <p:sldId id="518" r:id="rId24"/>
    <p:sldId id="506" r:id="rId25"/>
    <p:sldId id="507" r:id="rId26"/>
    <p:sldId id="508" r:id="rId27"/>
    <p:sldId id="519" r:id="rId28"/>
    <p:sldId id="520" r:id="rId29"/>
    <p:sldId id="504" r:id="rId30"/>
    <p:sldId id="505" r:id="rId31"/>
    <p:sldId id="509" r:id="rId32"/>
    <p:sldId id="503" r:id="rId33"/>
    <p:sldId id="511" r:id="rId34"/>
    <p:sldId id="510" r:id="rId35"/>
    <p:sldId id="521" r:id="rId36"/>
    <p:sldId id="523" r:id="rId37"/>
    <p:sldId id="481" r:id="rId38"/>
    <p:sldId id="482" r:id="rId39"/>
    <p:sldId id="499" r:id="rId40"/>
    <p:sldId id="500" r:id="rId41"/>
    <p:sldId id="435" r:id="rId42"/>
    <p:sldId id="437" r:id="rId43"/>
    <p:sldId id="434" r:id="rId44"/>
    <p:sldId id="489" r:id="rId45"/>
    <p:sldId id="485" r:id="rId46"/>
    <p:sldId id="483"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FFCC66"/>
    <a:srgbClr val="800000"/>
    <a:srgbClr val="6633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94660"/>
  </p:normalViewPr>
  <p:slideViewPr>
    <p:cSldViewPr>
      <p:cViewPr>
        <p:scale>
          <a:sx n="80" d="100"/>
          <a:sy n="80" d="100"/>
        </p:scale>
        <p:origin x="-1662" y="-27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1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477C80-6C80-4BE0-99E5-CDDAF66F84AB}" type="datetimeFigureOut">
              <a:rPr lang="en-US" smtClean="0"/>
              <a:pPr/>
              <a:t>10/20/2018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AA2202-0E08-41AB-9797-60E52D56BF34}" type="slidenum">
              <a:rPr lang="en-US" smtClean="0"/>
              <a:pPr/>
              <a:t>‹#›</a:t>
            </a:fld>
            <a:endParaRPr lang="en-US"/>
          </a:p>
        </p:txBody>
      </p:sp>
    </p:spTree>
    <p:extLst>
      <p:ext uri="{BB962C8B-B14F-4D97-AF65-F5344CB8AC3E}">
        <p14:creationId xmlns:p14="http://schemas.microsoft.com/office/powerpoint/2010/main" val="3501551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BE31206A-12BB-44E5-B890-7BC0E01FBDDD}" type="datetimeFigureOut">
              <a:rPr lang="en-US" smtClean="0"/>
              <a:pPr/>
              <a:t>10/20/2018</a:t>
            </a:fld>
            <a:endParaRPr lang="en-US"/>
          </a:p>
        </p:txBody>
      </p:sp>
      <p:sp>
        <p:nvSpPr>
          <p:cNvPr id="16" name="Slide Number Placeholder 15"/>
          <p:cNvSpPr>
            <a:spLocks noGrp="1"/>
          </p:cNvSpPr>
          <p:nvPr>
            <p:ph type="sldNum" sz="quarter" idx="11"/>
          </p:nvPr>
        </p:nvSpPr>
        <p:spPr/>
        <p:txBody>
          <a:bodyPr/>
          <a:lstStyle/>
          <a:p>
            <a:fld id="{2BF2D27D-6C05-4F33-8424-1E6F162A1696}"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31206A-12BB-44E5-B890-7BC0E01FBDDD}" type="datetimeFigureOut">
              <a:rPr lang="en-US" smtClean="0"/>
              <a:pPr/>
              <a:t>10/20/2018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2D27D-6C05-4F33-8424-1E6F162A169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31206A-12BB-44E5-B890-7BC0E01FBDDD}" type="datetimeFigureOut">
              <a:rPr lang="en-US" smtClean="0"/>
              <a:pPr/>
              <a:t>10/20/2018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2D27D-6C05-4F33-8424-1E6F162A169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687439-A29E-47FE-94EF-A2EE626077F7}" type="slidenum">
              <a:rPr lang="en-US"/>
              <a:pPr>
                <a:defRPr/>
              </a:pPr>
              <a:t>‹#›</a:t>
            </a:fld>
            <a:endParaRPr lang="en-US"/>
          </a:p>
        </p:txBody>
      </p:sp>
    </p:spTree>
    <p:extLst>
      <p:ext uri="{BB962C8B-B14F-4D97-AF65-F5344CB8AC3E}">
        <p14:creationId xmlns:p14="http://schemas.microsoft.com/office/powerpoint/2010/main" val="1419089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BE31206A-12BB-44E5-B890-7BC0E01FBDDD}" type="datetimeFigureOut">
              <a:rPr lang="en-US" smtClean="0"/>
              <a:pPr/>
              <a:t>10/20/2018</a:t>
            </a:fld>
            <a:endParaRPr lang="en-US"/>
          </a:p>
        </p:txBody>
      </p:sp>
      <p:sp>
        <p:nvSpPr>
          <p:cNvPr id="15" name="Slide Number Placeholder 14"/>
          <p:cNvSpPr>
            <a:spLocks noGrp="1"/>
          </p:cNvSpPr>
          <p:nvPr>
            <p:ph type="sldNum" sz="quarter" idx="15"/>
          </p:nvPr>
        </p:nvSpPr>
        <p:spPr/>
        <p:txBody>
          <a:bodyPr/>
          <a:lstStyle>
            <a:lvl1pPr algn="ctr">
              <a:defRPr/>
            </a:lvl1pPr>
          </a:lstStyle>
          <a:p>
            <a:fld id="{2BF2D27D-6C05-4F33-8424-1E6F162A1696}"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E31206A-12BB-44E5-B890-7BC0E01FBDDD}" type="datetimeFigureOut">
              <a:rPr lang="en-US" smtClean="0"/>
              <a:pPr/>
              <a:t>10/20/2018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2D27D-6C05-4F33-8424-1E6F162A1696}"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E31206A-12BB-44E5-B890-7BC0E01FBDDD}" type="datetimeFigureOut">
              <a:rPr lang="en-US" smtClean="0"/>
              <a:pPr/>
              <a:t>10/20/2018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2D27D-6C05-4F33-8424-1E6F162A1696}"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2BF2D27D-6C05-4F33-8424-1E6F162A1696}"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BE31206A-12BB-44E5-B890-7BC0E01FBDDD}" type="datetimeFigureOut">
              <a:rPr lang="en-US" smtClean="0"/>
              <a:pPr/>
              <a:t>10/20/2018</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E31206A-12BB-44E5-B890-7BC0E01FBDDD}" type="datetimeFigureOut">
              <a:rPr lang="en-US" smtClean="0"/>
              <a:pPr/>
              <a:t>10/20/2018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F2D27D-6C05-4F33-8424-1E6F162A1696}"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31206A-12BB-44E5-B890-7BC0E01FBDDD}" type="datetimeFigureOut">
              <a:rPr lang="en-US" smtClean="0"/>
              <a:pPr/>
              <a:t>10/20/2018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F2D27D-6C05-4F33-8424-1E6F162A169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BE31206A-12BB-44E5-B890-7BC0E01FBDDD}" type="datetimeFigureOut">
              <a:rPr lang="en-US" smtClean="0"/>
              <a:pPr/>
              <a:t>10/20/2018</a:t>
            </a:fld>
            <a:endParaRPr lang="en-US"/>
          </a:p>
        </p:txBody>
      </p:sp>
      <p:sp>
        <p:nvSpPr>
          <p:cNvPr id="9" name="Slide Number Placeholder 8"/>
          <p:cNvSpPr>
            <a:spLocks noGrp="1"/>
          </p:cNvSpPr>
          <p:nvPr>
            <p:ph type="sldNum" sz="quarter" idx="15"/>
          </p:nvPr>
        </p:nvSpPr>
        <p:spPr/>
        <p:txBody>
          <a:bodyPr/>
          <a:lstStyle/>
          <a:p>
            <a:fld id="{2BF2D27D-6C05-4F33-8424-1E6F162A1696}"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BE31206A-12BB-44E5-B890-7BC0E01FBDDD}" type="datetimeFigureOut">
              <a:rPr lang="en-US" smtClean="0"/>
              <a:pPr/>
              <a:t>10/20/2018</a:t>
            </a:fld>
            <a:endParaRPr lang="en-US"/>
          </a:p>
        </p:txBody>
      </p:sp>
      <p:sp>
        <p:nvSpPr>
          <p:cNvPr id="9" name="Slide Number Placeholder 8"/>
          <p:cNvSpPr>
            <a:spLocks noGrp="1"/>
          </p:cNvSpPr>
          <p:nvPr>
            <p:ph type="sldNum" sz="quarter" idx="11"/>
          </p:nvPr>
        </p:nvSpPr>
        <p:spPr/>
        <p:txBody>
          <a:bodyPr/>
          <a:lstStyle/>
          <a:p>
            <a:fld id="{2BF2D27D-6C05-4F33-8424-1E6F162A1696}"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BE31206A-12BB-44E5-B890-7BC0E01FBDDD}" type="datetimeFigureOut">
              <a:rPr lang="en-US" smtClean="0"/>
              <a:pPr/>
              <a:t>10/20/2018</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2BF2D27D-6C05-4F33-8424-1E6F162A1696}"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8" name="Line 4"/>
          <p:cNvSpPr>
            <a:spLocks noChangeShapeType="1"/>
          </p:cNvSpPr>
          <p:nvPr/>
        </p:nvSpPr>
        <p:spPr bwMode="auto">
          <a:xfrm flipH="1" flipV="1">
            <a:off x="5415643" y="4114800"/>
            <a:ext cx="228600" cy="141905"/>
          </a:xfrm>
          <a:prstGeom prst="line">
            <a:avLst/>
          </a:prstGeom>
          <a:noFill/>
          <a:ln w="9525">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p:cNvSpPr txBox="1"/>
          <p:nvPr/>
        </p:nvSpPr>
        <p:spPr>
          <a:xfrm>
            <a:off x="5638800" y="4114800"/>
            <a:ext cx="1686359" cy="369332"/>
          </a:xfrm>
          <a:prstGeom prst="rect">
            <a:avLst/>
          </a:prstGeom>
          <a:noFill/>
        </p:spPr>
        <p:txBody>
          <a:bodyPr wrap="none" rtlCol="0">
            <a:spAutoFit/>
          </a:bodyPr>
          <a:lstStyle/>
          <a:p>
            <a:r>
              <a:rPr lang="en-US" dirty="0" err="1" smtClean="0">
                <a:solidFill>
                  <a:srgbClr val="FFCC66"/>
                </a:solidFill>
              </a:rPr>
              <a:t>Kition-Larnaca</a:t>
            </a:r>
            <a:endParaRPr lang="en-US" dirty="0">
              <a:solidFill>
                <a:srgbClr val="FFCC66"/>
              </a:solidFill>
            </a:endParaRPr>
          </a:p>
        </p:txBody>
      </p:sp>
      <p:sp>
        <p:nvSpPr>
          <p:cNvPr id="3" name="TextBox 2"/>
          <p:cNvSpPr txBox="1"/>
          <p:nvPr/>
        </p:nvSpPr>
        <p:spPr>
          <a:xfrm>
            <a:off x="152400" y="304800"/>
            <a:ext cx="7480638" cy="707886"/>
          </a:xfrm>
          <a:prstGeom prst="rect">
            <a:avLst/>
          </a:prstGeom>
          <a:noFill/>
        </p:spPr>
        <p:txBody>
          <a:bodyPr wrap="none" rtlCol="0">
            <a:spAutoFit/>
          </a:bodyPr>
          <a:lstStyle/>
          <a:p>
            <a:r>
              <a:rPr lang="en-US" sz="4000" b="1" dirty="0" smtClean="0">
                <a:solidFill>
                  <a:srgbClr val="66CCFF"/>
                </a:solidFill>
                <a:effectLst>
                  <a:outerShdw blurRad="38100" dist="38100" dir="2700000" algn="tl">
                    <a:srgbClr val="000000">
                      <a:alpha val="43137"/>
                    </a:srgbClr>
                  </a:outerShdw>
                </a:effectLst>
              </a:rPr>
              <a:t>The Role of Kittim in Daniel 11</a:t>
            </a:r>
            <a:endParaRPr lang="en-US" sz="4000" b="1" dirty="0">
              <a:solidFill>
                <a:srgbClr val="66CC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543783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en-US" dirty="0" smtClean="0"/>
              <a:t>Jewish apocryphal apocalyptic </a:t>
            </a:r>
            <a:endParaRPr lang="en-US" altLang="en-US" dirty="0" smtClean="0"/>
          </a:p>
        </p:txBody>
      </p:sp>
      <p:sp>
        <p:nvSpPr>
          <p:cNvPr id="30723" name="Rectangle 3"/>
          <p:cNvSpPr>
            <a:spLocks noGrp="1" noChangeArrowheads="1"/>
          </p:cNvSpPr>
          <p:nvPr>
            <p:ph type="body" sz="half" idx="1"/>
          </p:nvPr>
        </p:nvSpPr>
        <p:spPr>
          <a:xfrm>
            <a:off x="304800" y="1981200"/>
            <a:ext cx="5029200" cy="4114800"/>
          </a:xfrm>
        </p:spPr>
        <p:txBody>
          <a:bodyPr/>
          <a:lstStyle/>
          <a:p>
            <a:pPr eaLnBrk="1" hangingPunct="1"/>
            <a:r>
              <a:rPr lang="en-US" altLang="en-US" sz="2800" dirty="0" smtClean="0"/>
              <a:t>They knew that Kittim meant Cyprus (Josephus) but they began to assign symbolic meanings to the term based on </a:t>
            </a:r>
            <a:r>
              <a:rPr lang="en-US" altLang="en-US" sz="2800" dirty="0" err="1" smtClean="0"/>
              <a:t>Num</a:t>
            </a:r>
            <a:r>
              <a:rPr lang="en-US" altLang="en-US" sz="2800" dirty="0" smtClean="0"/>
              <a:t> 24:24 and Dan 11:30</a:t>
            </a:r>
            <a:endParaRPr lang="en-US" altLang="en-US" sz="2800" dirty="0" smtClean="0"/>
          </a:p>
        </p:txBody>
      </p:sp>
      <p:pic>
        <p:nvPicPr>
          <p:cNvPr id="30724" name="Picture 5" descr="C:\WINDOWS\TEMP\auto1.bmp"/>
          <p:cNvPicPr>
            <a:picLocks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334000" y="1828800"/>
            <a:ext cx="3124200" cy="43044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08278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en-US" dirty="0" smtClean="0"/>
              <a:t>Jewish apocryphal apocalyptic </a:t>
            </a:r>
            <a:endParaRPr lang="en-US" altLang="en-US" dirty="0" smtClean="0"/>
          </a:p>
        </p:txBody>
      </p:sp>
      <p:sp>
        <p:nvSpPr>
          <p:cNvPr id="30723" name="Rectangle 3"/>
          <p:cNvSpPr>
            <a:spLocks noGrp="1" noChangeArrowheads="1"/>
          </p:cNvSpPr>
          <p:nvPr>
            <p:ph type="body" sz="half" idx="1"/>
          </p:nvPr>
        </p:nvSpPr>
        <p:spPr>
          <a:xfrm>
            <a:off x="304800" y="1981200"/>
            <a:ext cx="5029200" cy="4114800"/>
          </a:xfrm>
        </p:spPr>
        <p:txBody>
          <a:bodyPr/>
          <a:lstStyle/>
          <a:p>
            <a:pPr eaLnBrk="1" hangingPunct="1"/>
            <a:r>
              <a:rPr lang="en-US" altLang="en-US" sz="2800" dirty="0" smtClean="0"/>
              <a:t>They initially thought Kittim referred to the Greeks—either the Macedonian Greeks or the Seleucid Greeks</a:t>
            </a:r>
            <a:endParaRPr lang="en-US" altLang="en-US" sz="2800" dirty="0" smtClean="0"/>
          </a:p>
        </p:txBody>
      </p:sp>
      <p:pic>
        <p:nvPicPr>
          <p:cNvPr id="30724" name="Picture 5" descr="C:\WINDOWS\TEMP\auto1.bmp"/>
          <p:cNvPicPr>
            <a:picLocks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334000" y="1828800"/>
            <a:ext cx="3124200" cy="43044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95996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en-US" dirty="0" smtClean="0"/>
              <a:t>Jewish apocryphal apocalyptic </a:t>
            </a:r>
            <a:endParaRPr lang="en-US" altLang="en-US" dirty="0" smtClean="0"/>
          </a:p>
        </p:txBody>
      </p:sp>
      <p:sp>
        <p:nvSpPr>
          <p:cNvPr id="30723" name="Rectangle 3"/>
          <p:cNvSpPr>
            <a:spLocks noGrp="1" noChangeArrowheads="1"/>
          </p:cNvSpPr>
          <p:nvPr>
            <p:ph type="body" sz="half" idx="1"/>
          </p:nvPr>
        </p:nvSpPr>
        <p:spPr>
          <a:xfrm>
            <a:off x="304800" y="1981200"/>
            <a:ext cx="5029200" cy="4114800"/>
          </a:xfrm>
        </p:spPr>
        <p:txBody>
          <a:bodyPr/>
          <a:lstStyle/>
          <a:p>
            <a:pPr eaLnBrk="1" hangingPunct="1"/>
            <a:r>
              <a:rPr lang="en-US" altLang="en-US" sz="2800" dirty="0" smtClean="0"/>
              <a:t>After 63 BC they began to believe the Kittim referred to the Romans (who defeated the Greeks)</a:t>
            </a:r>
          </a:p>
          <a:p>
            <a:r>
              <a:rPr lang="en-US" altLang="en-US" sz="2800" dirty="0" smtClean="0"/>
              <a:t>They even changed the word “</a:t>
            </a:r>
            <a:r>
              <a:rPr lang="en-US" altLang="en-US" sz="2800" dirty="0" err="1" smtClean="0"/>
              <a:t>kittim</a:t>
            </a:r>
            <a:r>
              <a:rPr lang="en-US" altLang="en-US" sz="2800" dirty="0" smtClean="0"/>
              <a:t>” in the OG LXX  to </a:t>
            </a:r>
            <a:r>
              <a:rPr lang="en-US" sz="2800" dirty="0" smtClean="0"/>
              <a:t>Romans </a:t>
            </a:r>
            <a:r>
              <a:rPr lang="en-US" sz="2800" dirty="0"/>
              <a:t>(</a:t>
            </a:r>
            <a:r>
              <a:rPr lang="en-US" sz="2800" dirty="0" err="1"/>
              <a:t>ῥωμ</a:t>
            </a:r>
            <a:r>
              <a:rPr lang="en-US" sz="2800" dirty="0"/>
              <a:t>αῖοι )</a:t>
            </a:r>
            <a:endParaRPr lang="en-US" altLang="en-US" sz="2800" dirty="0" smtClean="0"/>
          </a:p>
        </p:txBody>
      </p:sp>
      <p:pic>
        <p:nvPicPr>
          <p:cNvPr id="30724" name="Picture 5" descr="C:\WINDOWS\TEMP\auto1.bmp"/>
          <p:cNvPicPr>
            <a:picLocks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334000" y="1828800"/>
            <a:ext cx="3124200" cy="43044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333507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Bar Kokhba revo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1722"/>
            <a:ext cx="9144000" cy="61684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7114" y="76200"/>
            <a:ext cx="5708586"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561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Josephus and Cyprus</a:t>
            </a:r>
            <a:endParaRPr lang="en-US" dirty="0"/>
          </a:p>
        </p:txBody>
      </p:sp>
      <p:sp>
        <p:nvSpPr>
          <p:cNvPr id="3" name="Text Placeholder 2"/>
          <p:cNvSpPr>
            <a:spLocks noGrp="1"/>
          </p:cNvSpPr>
          <p:nvPr>
            <p:ph type="body" sz="half" idx="1"/>
          </p:nvPr>
        </p:nvSpPr>
        <p:spPr>
          <a:xfrm>
            <a:off x="533400" y="1981200"/>
            <a:ext cx="5334000" cy="4114800"/>
          </a:xfrm>
        </p:spPr>
        <p:txBody>
          <a:bodyPr>
            <a:normAutofit fontScale="92500" lnSpcReduction="20000"/>
          </a:bodyPr>
          <a:lstStyle/>
          <a:p>
            <a:r>
              <a:rPr lang="en-US" dirty="0"/>
              <a:t>“</a:t>
            </a:r>
            <a:r>
              <a:rPr lang="en-US" dirty="0" err="1"/>
              <a:t>Cethimus</a:t>
            </a:r>
            <a:r>
              <a:rPr lang="en-US" dirty="0"/>
              <a:t> [son of  </a:t>
            </a:r>
            <a:r>
              <a:rPr lang="en-US" dirty="0" err="1"/>
              <a:t>Javan</a:t>
            </a:r>
            <a:r>
              <a:rPr lang="en-US" dirty="0"/>
              <a:t>] possessed the island </a:t>
            </a:r>
            <a:r>
              <a:rPr lang="en-US" dirty="0" err="1"/>
              <a:t>Cethima</a:t>
            </a:r>
            <a:r>
              <a:rPr lang="en-US" dirty="0"/>
              <a:t> [Kittim]: it is now called Cyprus; </a:t>
            </a:r>
            <a:r>
              <a:rPr lang="en-US" i="1" dirty="0"/>
              <a:t>and from that it is that all islands, and the greatest part of the sea-coasts, are named </a:t>
            </a:r>
            <a:r>
              <a:rPr lang="en-US" i="1" dirty="0" err="1"/>
              <a:t>Cethim</a:t>
            </a:r>
            <a:r>
              <a:rPr lang="en-US" i="1" dirty="0"/>
              <a:t> by the Hebrews</a:t>
            </a:r>
            <a:r>
              <a:rPr lang="en-US" dirty="0"/>
              <a:t>: and one city there is in Cyprus that has been able to preserve its denomination; it has been called </a:t>
            </a:r>
            <a:r>
              <a:rPr lang="en-US" dirty="0" err="1"/>
              <a:t>Citius</a:t>
            </a:r>
            <a:r>
              <a:rPr lang="en-US" dirty="0"/>
              <a:t> [or </a:t>
            </a:r>
            <a:r>
              <a:rPr lang="en-US" dirty="0" err="1"/>
              <a:t>Citium</a:t>
            </a:r>
            <a:r>
              <a:rPr lang="en-US" dirty="0"/>
              <a:t>/</a:t>
            </a:r>
            <a:r>
              <a:rPr lang="en-US" dirty="0" err="1"/>
              <a:t>Κίτιον</a:t>
            </a:r>
            <a:r>
              <a:rPr lang="en-US" dirty="0"/>
              <a:t>] by those who use the language of the Greeks, and has not, by the use of that dialect, escaped the name of </a:t>
            </a:r>
            <a:r>
              <a:rPr lang="en-US" dirty="0" err="1"/>
              <a:t>Cethim</a:t>
            </a:r>
            <a:r>
              <a:rPr lang="en-US" dirty="0"/>
              <a:t>.”</a:t>
            </a:r>
          </a:p>
          <a:p>
            <a:endParaRPr lang="en-US" dirty="0"/>
          </a:p>
        </p:txBody>
      </p:sp>
      <p:pic>
        <p:nvPicPr>
          <p:cNvPr id="31746" name="Picture 2" descr="Image result for flavius josephus"/>
          <p:cNvPicPr>
            <a:picLocks noGrp="1" noChangeAspect="1" noChangeArrowheads="1"/>
          </p:cNvPicPr>
          <p:nvPr>
            <p:ph type="clipArt" sz="half" idx="2"/>
          </p:nvPr>
        </p:nvPicPr>
        <p:blipFill rotWithShape="1">
          <a:blip r:embed="rId2">
            <a:extLst>
              <a:ext uri="{28A0092B-C50C-407E-A947-70E740481C1C}">
                <a14:useLocalDpi xmlns:a14="http://schemas.microsoft.com/office/drawing/2010/main" val="0"/>
              </a:ext>
            </a:extLst>
          </a:blip>
          <a:srcRect l="18260" r="16909"/>
          <a:stretch/>
        </p:blipFill>
        <p:spPr bwMode="auto">
          <a:xfrm>
            <a:off x="6019800" y="1905000"/>
            <a:ext cx="2470068" cy="381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0910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upload.wikimedia.org/wikipedia/commons/b/b7/Chypriotische_koninkrijk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8399998" cy="533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04800"/>
            <a:ext cx="8229600" cy="914400"/>
          </a:xfrm>
        </p:spPr>
        <p:txBody>
          <a:bodyPr>
            <a:normAutofit fontScale="90000"/>
          </a:bodyPr>
          <a:lstStyle/>
          <a:p>
            <a:r>
              <a:rPr lang="en-US" dirty="0" smtClean="0"/>
              <a:t>Ten Kingdoms of Cyprus from</a:t>
            </a:r>
            <a:br>
              <a:rPr lang="en-US" dirty="0" smtClean="0"/>
            </a:br>
            <a:r>
              <a:rPr lang="en-US" dirty="0" smtClean="0"/>
              <a:t>Sargon II Stele found at </a:t>
            </a:r>
            <a:r>
              <a:rPr lang="en-US" dirty="0" err="1" smtClean="0"/>
              <a:t>Kition</a:t>
            </a:r>
            <a:r>
              <a:rPr lang="en-US" dirty="0" smtClean="0"/>
              <a:t>, 707 BC</a:t>
            </a:r>
            <a:endParaRPr lang="en-US" dirty="0"/>
          </a:p>
        </p:txBody>
      </p:sp>
      <p:pic>
        <p:nvPicPr>
          <p:cNvPr id="4" name="Picture 2" descr="http://www.ancient.eu/uploads/images/2957.jpg?v=14856808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3352800"/>
            <a:ext cx="1371600" cy="2484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9714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upload.wikimedia.org/wikipedia/commons/b/b7/Chypriotische_koninkrijk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8399998" cy="533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04800"/>
            <a:ext cx="8229600" cy="914400"/>
          </a:xfrm>
        </p:spPr>
        <p:txBody>
          <a:bodyPr>
            <a:normAutofit/>
          </a:bodyPr>
          <a:lstStyle/>
          <a:p>
            <a:r>
              <a:rPr lang="he-IL" dirty="0" smtClean="0"/>
              <a:t>מִיַּ֣ד</a:t>
            </a:r>
            <a:r>
              <a:rPr lang="en-US" dirty="0" smtClean="0"/>
              <a:t>  or from the coasts of Kittim</a:t>
            </a:r>
            <a:endParaRPr lang="en-US" dirty="0"/>
          </a:p>
        </p:txBody>
      </p:sp>
    </p:spTree>
    <p:extLst>
      <p:ext uri="{BB962C8B-B14F-4D97-AF65-F5344CB8AC3E}">
        <p14:creationId xmlns:p14="http://schemas.microsoft.com/office/powerpoint/2010/main" val="25300754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70"/>
          <a:stretch/>
        </p:blipFill>
        <p:spPr bwMode="auto">
          <a:xfrm>
            <a:off x="0" y="0"/>
            <a:ext cx="917368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0" y="4876800"/>
            <a:ext cx="4175182" cy="523220"/>
          </a:xfrm>
          <a:prstGeom prst="rect">
            <a:avLst/>
          </a:prstGeom>
          <a:noFill/>
        </p:spPr>
        <p:txBody>
          <a:bodyPr wrap="none" rtlCol="0">
            <a:spAutoFit/>
          </a:bodyPr>
          <a:lstStyle/>
          <a:p>
            <a:r>
              <a:rPr lang="en-US" sz="2800" dirty="0" smtClean="0">
                <a:solidFill>
                  <a:srgbClr val="66CCFF"/>
                </a:solidFill>
              </a:rPr>
              <a:t>No islands around Cyprus</a:t>
            </a:r>
            <a:endParaRPr lang="en-US" sz="2800" dirty="0">
              <a:solidFill>
                <a:srgbClr val="66CCFF"/>
              </a:solidFill>
            </a:endParaRPr>
          </a:p>
        </p:txBody>
      </p:sp>
    </p:spTree>
    <p:extLst>
      <p:ext uri="{BB962C8B-B14F-4D97-AF65-F5344CB8AC3E}">
        <p14:creationId xmlns:p14="http://schemas.microsoft.com/office/powerpoint/2010/main" val="25541462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Christians returned to Kittim as Cyprus</a:t>
            </a:r>
            <a:endParaRPr lang="en-US" dirty="0"/>
          </a:p>
        </p:txBody>
      </p:sp>
      <p:sp>
        <p:nvSpPr>
          <p:cNvPr id="3" name="Text Placeholder 2"/>
          <p:cNvSpPr>
            <a:spLocks noGrp="1"/>
          </p:cNvSpPr>
          <p:nvPr>
            <p:ph type="body" sz="half" idx="1"/>
          </p:nvPr>
        </p:nvSpPr>
        <p:spPr>
          <a:xfrm>
            <a:off x="4495800" y="1905000"/>
            <a:ext cx="4114800" cy="4191000"/>
          </a:xfrm>
        </p:spPr>
        <p:txBody>
          <a:bodyPr>
            <a:normAutofit fontScale="85000" lnSpcReduction="20000"/>
          </a:bodyPr>
          <a:lstStyle/>
          <a:p>
            <a:r>
              <a:rPr lang="en-US" b="1" dirty="0" err="1"/>
              <a:t>Theodotian</a:t>
            </a:r>
            <a:r>
              <a:rPr lang="en-US" dirty="0"/>
              <a:t> (c. 150 AD) after the failure of Jewish apocryphal prophecies, </a:t>
            </a:r>
            <a:r>
              <a:rPr lang="en-US" dirty="0" err="1"/>
              <a:t>Theodotian</a:t>
            </a:r>
            <a:r>
              <a:rPr lang="en-US" dirty="0"/>
              <a:t> changed the term “Romans” (for Kittim) in the OG Daniel 11:30 back to </a:t>
            </a:r>
            <a:r>
              <a:rPr lang="en-US" dirty="0" err="1"/>
              <a:t>Kitians</a:t>
            </a:r>
            <a:r>
              <a:rPr lang="en-US" dirty="0"/>
              <a:t>.  Romans had become the bad guys—plus </a:t>
            </a:r>
            <a:r>
              <a:rPr lang="en-US" dirty="0" err="1"/>
              <a:t>Theodotian</a:t>
            </a:r>
            <a:r>
              <a:rPr lang="en-US" dirty="0"/>
              <a:t> and the Antioch school believed in being more faithful to the original Hebrew.  </a:t>
            </a:r>
            <a:r>
              <a:rPr lang="en-US" dirty="0" err="1"/>
              <a:t>Theodotian’s</a:t>
            </a:r>
            <a:r>
              <a:rPr lang="en-US" dirty="0"/>
              <a:t> version of the Septuagint came to be more accepted</a:t>
            </a:r>
            <a:endParaRPr lang="en-US" dirty="0"/>
          </a:p>
        </p:txBody>
      </p:sp>
      <p:pic>
        <p:nvPicPr>
          <p:cNvPr id="32770" name="Picture 2" descr="Image result for Theodotian"/>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457200" y="2209800"/>
            <a:ext cx="3839617"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657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8" name="Line 4"/>
          <p:cNvSpPr>
            <a:spLocks noChangeShapeType="1"/>
          </p:cNvSpPr>
          <p:nvPr/>
        </p:nvSpPr>
        <p:spPr bwMode="auto">
          <a:xfrm flipH="1" flipV="1">
            <a:off x="5415643" y="4114800"/>
            <a:ext cx="228600" cy="141905"/>
          </a:xfrm>
          <a:prstGeom prst="line">
            <a:avLst/>
          </a:prstGeom>
          <a:noFill/>
          <a:ln w="9525">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p:cNvSpPr txBox="1"/>
          <p:nvPr/>
        </p:nvSpPr>
        <p:spPr>
          <a:xfrm>
            <a:off x="5638800" y="4114800"/>
            <a:ext cx="1686359" cy="369332"/>
          </a:xfrm>
          <a:prstGeom prst="rect">
            <a:avLst/>
          </a:prstGeom>
          <a:noFill/>
        </p:spPr>
        <p:txBody>
          <a:bodyPr wrap="none" rtlCol="0">
            <a:spAutoFit/>
          </a:bodyPr>
          <a:lstStyle/>
          <a:p>
            <a:r>
              <a:rPr lang="en-US" dirty="0" err="1" smtClean="0">
                <a:solidFill>
                  <a:srgbClr val="FFCC66"/>
                </a:solidFill>
              </a:rPr>
              <a:t>Kition-Larnaca</a:t>
            </a:r>
            <a:endParaRPr lang="en-US" dirty="0">
              <a:solidFill>
                <a:srgbClr val="FFCC66"/>
              </a:solidFill>
            </a:endParaRPr>
          </a:p>
        </p:txBody>
      </p:sp>
      <p:sp>
        <p:nvSpPr>
          <p:cNvPr id="3" name="TextBox 2"/>
          <p:cNvSpPr txBox="1"/>
          <p:nvPr/>
        </p:nvSpPr>
        <p:spPr>
          <a:xfrm>
            <a:off x="152400" y="304800"/>
            <a:ext cx="7137082" cy="707886"/>
          </a:xfrm>
          <a:prstGeom prst="rect">
            <a:avLst/>
          </a:prstGeom>
          <a:noFill/>
        </p:spPr>
        <p:txBody>
          <a:bodyPr wrap="none" rtlCol="0">
            <a:spAutoFit/>
          </a:bodyPr>
          <a:lstStyle/>
          <a:p>
            <a:r>
              <a:rPr lang="en-US" sz="4000" b="1" dirty="0" smtClean="0">
                <a:solidFill>
                  <a:srgbClr val="66CCFF"/>
                </a:solidFill>
                <a:effectLst>
                  <a:outerShdw blurRad="38100" dist="38100" dir="2700000" algn="tl">
                    <a:srgbClr val="000000">
                      <a:alpha val="43137"/>
                    </a:srgbClr>
                  </a:outerShdw>
                </a:effectLst>
              </a:rPr>
              <a:t>The War of Cyprus—1570-1573</a:t>
            </a:r>
            <a:endParaRPr lang="en-US" sz="4000" b="1" dirty="0">
              <a:solidFill>
                <a:srgbClr val="66CC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630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Uriah Smith’s Chronology</a:t>
            </a:r>
            <a:endParaRPr lang="en-US" dirty="0"/>
          </a:p>
        </p:txBody>
      </p:sp>
      <p:sp>
        <p:nvSpPr>
          <p:cNvPr id="4" name="Content Placeholder 3"/>
          <p:cNvSpPr>
            <a:spLocks noGrp="1"/>
          </p:cNvSpPr>
          <p:nvPr>
            <p:ph sz="half" idx="2"/>
          </p:nvPr>
        </p:nvSpPr>
        <p:spPr>
          <a:xfrm>
            <a:off x="3124200" y="1524000"/>
            <a:ext cx="5583936" cy="4572000"/>
          </a:xfrm>
        </p:spPr>
        <p:txBody>
          <a:bodyPr>
            <a:normAutofit/>
          </a:bodyPr>
          <a:lstStyle/>
          <a:p>
            <a:r>
              <a:rPr lang="en-US" dirty="0" smtClean="0"/>
              <a:t>Uriah wanted to move the forward chronological flow of Daniel 11 up through v.22 (the breaking of the Prince of the Covenant, c. 31 AD) </a:t>
            </a:r>
            <a:r>
              <a:rPr lang="en-US" i="1" dirty="0" smtClean="0"/>
              <a:t>backwards</a:t>
            </a:r>
            <a:r>
              <a:rPr lang="en-US" dirty="0" smtClean="0"/>
              <a:t> in verse 23 (the “alliance”</a:t>
            </a:r>
            <a:r>
              <a:rPr lang="he-IL" dirty="0"/>
              <a:t> חָבַר </a:t>
            </a:r>
            <a:r>
              <a:rPr lang="en-US" dirty="0" smtClean="0"/>
              <a:t>(</a:t>
            </a:r>
            <a:r>
              <a:rPr lang="en-US" i="1" dirty="0" err="1" smtClean="0"/>
              <a:t>chabar</a:t>
            </a:r>
            <a:r>
              <a:rPr lang="en-US" dirty="0" smtClean="0"/>
              <a:t>) involving a “small people) to 161 BC</a:t>
            </a:r>
          </a:p>
          <a:p>
            <a:r>
              <a:rPr lang="en-US" dirty="0" smtClean="0"/>
              <a:t>Uriah saw this as an alliance between the Jews and the Romans in 161—the Romans being the small people</a:t>
            </a:r>
            <a:endParaRPr lang="en-US" dirty="0"/>
          </a:p>
        </p:txBody>
      </p:sp>
      <p:pic>
        <p:nvPicPr>
          <p:cNvPr id="1026" name="Picture 2" descr="File:Uriah Smi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057399"/>
            <a:ext cx="2438400" cy="3483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1332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fontScale="92500" lnSpcReduction="20000"/>
          </a:bodyPr>
          <a:lstStyle/>
          <a:p>
            <a:r>
              <a:rPr lang="en-US" dirty="0"/>
              <a:t>The “Book of Daniel’s” explicit reference to Cyprus’s eschatological role has been inspirational to one of the most popular cycles of apocalyptic prognostications, the apocryphal Daniel literature . . . The Daniel apocrypha and </a:t>
            </a:r>
            <a:r>
              <a:rPr lang="en-US" dirty="0" err="1"/>
              <a:t>pseudopigrapha</a:t>
            </a:r>
            <a:r>
              <a:rPr lang="en-US" dirty="0"/>
              <a:t> of Late Antiquity and the Middle Ages revolved around the canonical “Book of Daniel” and recycled with varying degrees of flexibility it topoi and motifs.  Although parts of this literature share nothing but their attribution of authorship to the prophet Daniel, they form a large warehouse of cross-cultural tropes and motifs of apocalyptic and other esoteric genres successfully permeating religious boundaries among Judaism, Christianity and Islam throughout the Middle Ages.</a:t>
            </a:r>
          </a:p>
          <a:p>
            <a:r>
              <a:rPr lang="en-US" dirty="0" err="1"/>
              <a:t>Tamas</a:t>
            </a:r>
            <a:r>
              <a:rPr lang="en-US" dirty="0"/>
              <a:t> Kiss, p 162.</a:t>
            </a:r>
          </a:p>
          <a:p>
            <a:endParaRPr lang="en-US" dirty="0"/>
          </a:p>
        </p:txBody>
      </p:sp>
      <p:sp>
        <p:nvSpPr>
          <p:cNvPr id="5" name="Title 4"/>
          <p:cNvSpPr>
            <a:spLocks noGrp="1"/>
          </p:cNvSpPr>
          <p:nvPr>
            <p:ph type="title"/>
          </p:nvPr>
        </p:nvSpPr>
        <p:spPr/>
        <p:txBody>
          <a:bodyPr/>
          <a:lstStyle/>
          <a:p>
            <a:r>
              <a:rPr lang="en-US" dirty="0" err="1"/>
              <a:t>Danielic</a:t>
            </a:r>
            <a:r>
              <a:rPr lang="en-US" dirty="0"/>
              <a:t> Apocryphal Apocalyptic</a:t>
            </a:r>
          </a:p>
        </p:txBody>
      </p:sp>
    </p:spTree>
    <p:extLst>
      <p:ext uri="{BB962C8B-B14F-4D97-AF65-F5344CB8AC3E}">
        <p14:creationId xmlns:p14="http://schemas.microsoft.com/office/powerpoint/2010/main" val="29445309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Daniel on the Island of Cyprus</a:t>
            </a:r>
            <a:endParaRPr lang="en-US" dirty="0"/>
          </a:p>
        </p:txBody>
      </p:sp>
      <p:sp>
        <p:nvSpPr>
          <p:cNvPr id="3" name="Text Placeholder 2"/>
          <p:cNvSpPr>
            <a:spLocks noGrp="1"/>
          </p:cNvSpPr>
          <p:nvPr>
            <p:ph type="body" sz="half" idx="1"/>
          </p:nvPr>
        </p:nvSpPr>
        <p:spPr>
          <a:xfrm>
            <a:off x="685800" y="1981200"/>
            <a:ext cx="5181600" cy="4114800"/>
          </a:xfrm>
        </p:spPr>
        <p:txBody>
          <a:bodyPr>
            <a:normAutofit lnSpcReduction="10000"/>
          </a:bodyPr>
          <a:lstStyle/>
          <a:p>
            <a:r>
              <a:rPr lang="en-US" dirty="0" smtClean="0"/>
              <a:t>One of these prophecies was entitled “Daniel on the Island of Cyprus” based on Daniel 11:30</a:t>
            </a:r>
          </a:p>
          <a:p>
            <a:r>
              <a:rPr lang="en-US" dirty="0" smtClean="0"/>
              <a:t>In the decades before the War of Cyprus (1570-73) both Christians and Muslims produced apocryphal apocalyptic literature that saw a major battle would occur between the Christians and the Muslims—this battle would not be the last battle</a:t>
            </a:r>
            <a:endParaRPr lang="en-US" dirty="0"/>
          </a:p>
        </p:txBody>
      </p:sp>
      <p:pic>
        <p:nvPicPr>
          <p:cNvPr id="24578" name="Picture 2" descr="https://upload.wikimedia.org/wikipedia/commons/3/3c/BabathaScroll.jpg"/>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5791200" y="1752600"/>
            <a:ext cx="2533650" cy="4645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3183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Daniel on the Island of Cyprus</a:t>
            </a:r>
            <a:endParaRPr lang="en-US" dirty="0"/>
          </a:p>
        </p:txBody>
      </p:sp>
      <p:sp>
        <p:nvSpPr>
          <p:cNvPr id="3" name="Text Placeholder 2"/>
          <p:cNvSpPr>
            <a:spLocks noGrp="1"/>
          </p:cNvSpPr>
          <p:nvPr>
            <p:ph type="body" sz="half" idx="1"/>
          </p:nvPr>
        </p:nvSpPr>
        <p:spPr>
          <a:xfrm>
            <a:off x="685800" y="1981200"/>
            <a:ext cx="5181600" cy="4114800"/>
          </a:xfrm>
        </p:spPr>
        <p:txBody>
          <a:bodyPr>
            <a:normAutofit/>
          </a:bodyPr>
          <a:lstStyle/>
          <a:p>
            <a:r>
              <a:rPr lang="en-US" dirty="0" smtClean="0"/>
              <a:t>The battle of Cyprus was seen to precede the final battle that would involve the Antichrist—many tied this to Dan 11:40—the last battle at the end of the world</a:t>
            </a:r>
          </a:p>
          <a:p>
            <a:r>
              <a:rPr lang="en-US" dirty="0" smtClean="0"/>
              <a:t>It was thought it would occur in the early 1600’s</a:t>
            </a:r>
            <a:endParaRPr lang="en-US" dirty="0"/>
          </a:p>
        </p:txBody>
      </p:sp>
      <p:pic>
        <p:nvPicPr>
          <p:cNvPr id="24578" name="Picture 2" descr="https://upload.wikimedia.org/wikipedia/commons/3/3c/BabathaScroll.jpg"/>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5791200" y="1752600"/>
            <a:ext cx="2533650" cy="4645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1656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Daniel on the Island of Cyprus</a:t>
            </a:r>
            <a:endParaRPr lang="en-US" dirty="0"/>
          </a:p>
        </p:txBody>
      </p:sp>
      <p:sp>
        <p:nvSpPr>
          <p:cNvPr id="3" name="Text Placeholder 2"/>
          <p:cNvSpPr>
            <a:spLocks noGrp="1"/>
          </p:cNvSpPr>
          <p:nvPr>
            <p:ph type="body" sz="half" idx="1"/>
          </p:nvPr>
        </p:nvSpPr>
        <p:spPr>
          <a:xfrm>
            <a:off x="381000" y="1981200"/>
            <a:ext cx="4495800" cy="4267200"/>
          </a:xfrm>
        </p:spPr>
        <p:txBody>
          <a:bodyPr>
            <a:normAutofit/>
          </a:bodyPr>
          <a:lstStyle/>
          <a:p>
            <a:r>
              <a:rPr lang="en-US" dirty="0" smtClean="0"/>
              <a:t>The war finally broke out in 1570 when the Turkish fleet </a:t>
            </a:r>
            <a:r>
              <a:rPr lang="en-US" dirty="0"/>
              <a:t>invaded Cyprus; On 27 June, the invasion force, some 350–400 ships and 60,000–100,000 men, set sail for Cyprus. </a:t>
            </a:r>
            <a:r>
              <a:rPr lang="en-US" dirty="0" smtClean="0"/>
              <a:t>  They landed their men and took Nicosia and Famagusta—and the rest of the island</a:t>
            </a:r>
            <a:endParaRPr lang="en-US" dirty="0"/>
          </a:p>
        </p:txBody>
      </p:sp>
      <p:pic>
        <p:nvPicPr>
          <p:cNvPr id="6" name="Picture 2"/>
          <p:cNvPicPr>
            <a:picLocks noGrp="1" noChangeAspect="1" noChangeArrowheads="1"/>
          </p:cNvPicPr>
          <p:nvPr>
            <p:ph type="clipArt" sz="half" idx="2"/>
          </p:nvPr>
        </p:nvPicPr>
        <p:blipFill>
          <a:blip r:embed="rId2" cstate="print">
            <a:lum bright="6000"/>
            <a:extLst>
              <a:ext uri="{28A0092B-C50C-407E-A947-70E740481C1C}">
                <a14:useLocalDpi xmlns:a14="http://schemas.microsoft.com/office/drawing/2010/main" val="0"/>
              </a:ext>
            </a:extLst>
          </a:blip>
          <a:srcRect/>
          <a:stretch>
            <a:fillRect/>
          </a:stretch>
        </p:blipFill>
        <p:spPr bwMode="auto">
          <a:xfrm>
            <a:off x="4953000" y="2438400"/>
            <a:ext cx="3810000" cy="286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71626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ile:Nicossia - Camocio Giovanni Francesco - 15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458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5200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ile:Famagosta - Camocio Giovanni Francesco - 15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200"/>
            <a:ext cx="9105083" cy="674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2806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r>
              <a:rPr lang="en-US" b="1" dirty="0" smtClean="0"/>
              <a:t>Famagusta today</a:t>
            </a:r>
            <a:endParaRPr lang="en-US" dirty="0"/>
          </a:p>
        </p:txBody>
      </p:sp>
      <p:pic>
        <p:nvPicPr>
          <p:cNvPr id="23556" name="Picture 4" descr="Image result for Famagus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8" y="829670"/>
            <a:ext cx="9038112" cy="6016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7019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Pius V and the Holy League</a:t>
            </a:r>
            <a:endParaRPr lang="en-US" dirty="0"/>
          </a:p>
        </p:txBody>
      </p:sp>
      <p:sp>
        <p:nvSpPr>
          <p:cNvPr id="4" name="Text Placeholder 3"/>
          <p:cNvSpPr>
            <a:spLocks noGrp="1"/>
          </p:cNvSpPr>
          <p:nvPr>
            <p:ph type="body" sz="half" idx="1"/>
          </p:nvPr>
        </p:nvSpPr>
        <p:spPr>
          <a:xfrm>
            <a:off x="3352800" y="1905000"/>
            <a:ext cx="5410200" cy="4191000"/>
          </a:xfrm>
        </p:spPr>
        <p:txBody>
          <a:bodyPr>
            <a:normAutofit/>
          </a:bodyPr>
          <a:lstStyle/>
          <a:p>
            <a:r>
              <a:rPr lang="en-US" dirty="0" smtClean="0"/>
              <a:t>In response Pope Pius V patched together the Holy Roman League</a:t>
            </a:r>
          </a:p>
          <a:p>
            <a:r>
              <a:rPr lang="en-US" dirty="0"/>
              <a:t>the Papal </a:t>
            </a:r>
            <a:r>
              <a:rPr lang="en-US" dirty="0" smtClean="0"/>
              <a:t>States under </a:t>
            </a:r>
            <a:r>
              <a:rPr lang="en-US" dirty="0"/>
              <a:t>Pius V, Habsburg Spain under Philip II (including Naples and Sicily), the Republic of Venice, the Republic of Genoa, the Knights of Malta, </a:t>
            </a:r>
            <a:r>
              <a:rPr lang="en-US" dirty="0" smtClean="0"/>
              <a:t>etc. </a:t>
            </a:r>
            <a:r>
              <a:rPr lang="en-US" dirty="0"/>
              <a:t>Don Juan de </a:t>
            </a:r>
            <a:r>
              <a:rPr lang="en-US" dirty="0" smtClean="0"/>
              <a:t>Austria (related to the Spanish throne) was the admiral</a:t>
            </a:r>
            <a:endParaRPr lang="en-US" dirty="0"/>
          </a:p>
        </p:txBody>
      </p:sp>
      <p:pic>
        <p:nvPicPr>
          <p:cNvPr id="26626" name="Picture 2" descr="Papa Pio V.PNG"/>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609600" y="1981200"/>
            <a:ext cx="2514600" cy="3972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3322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Pius V and the Holy League</a:t>
            </a:r>
            <a:endParaRPr lang="en-US" dirty="0"/>
          </a:p>
        </p:txBody>
      </p:sp>
      <p:sp>
        <p:nvSpPr>
          <p:cNvPr id="4" name="Text Placeholder 3"/>
          <p:cNvSpPr>
            <a:spLocks noGrp="1"/>
          </p:cNvSpPr>
          <p:nvPr>
            <p:ph type="body" sz="half" idx="1"/>
          </p:nvPr>
        </p:nvSpPr>
        <p:spPr>
          <a:xfrm>
            <a:off x="3352800" y="1905000"/>
            <a:ext cx="5410200" cy="4191000"/>
          </a:xfrm>
        </p:spPr>
        <p:txBody>
          <a:bodyPr>
            <a:normAutofit/>
          </a:bodyPr>
          <a:lstStyle/>
          <a:p>
            <a:r>
              <a:rPr lang="en-US" dirty="0"/>
              <a:t>After taking Cyprus, the Turkish fleet rushed to stop the fleet of the Holy Roman League from getting to Cyprus to retake the island—the Christians planned to go all the way to the Holy Land—take Jerusalem and conquer Egypt</a:t>
            </a:r>
            <a:endParaRPr lang="en-US" dirty="0"/>
          </a:p>
        </p:txBody>
      </p:sp>
      <p:pic>
        <p:nvPicPr>
          <p:cNvPr id="26626" name="Picture 2" descr="Papa Pio V.PNG"/>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609600" y="1981200"/>
            <a:ext cx="2514600" cy="3972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3176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Turkish fleet rushes to stop Holy Roman League</a:t>
            </a:r>
            <a:endParaRPr lang="en-US" dirty="0"/>
          </a:p>
        </p:txBody>
      </p:sp>
      <p:sp>
        <p:nvSpPr>
          <p:cNvPr id="3" name="Text Placeholder 2"/>
          <p:cNvSpPr>
            <a:spLocks noGrp="1"/>
          </p:cNvSpPr>
          <p:nvPr>
            <p:ph type="body" sz="half" idx="1"/>
          </p:nvPr>
        </p:nvSpPr>
        <p:spPr>
          <a:xfrm>
            <a:off x="304800" y="1981200"/>
            <a:ext cx="4572000" cy="4343400"/>
          </a:xfrm>
        </p:spPr>
        <p:txBody>
          <a:bodyPr/>
          <a:lstStyle/>
          <a:p>
            <a:r>
              <a:rPr lang="en-US" dirty="0" smtClean="0"/>
              <a:t>The Turks heard the Christian fleet was coming and rushed 250 ships to stop the Christians—they met of </a:t>
            </a:r>
            <a:r>
              <a:rPr lang="en-US" dirty="0" err="1" smtClean="0"/>
              <a:t>of</a:t>
            </a:r>
            <a:r>
              <a:rPr lang="en-US" dirty="0" smtClean="0"/>
              <a:t> Lepanto (near a Turkish naval base not far from Greece)</a:t>
            </a:r>
            <a:endParaRPr lang="en-US" dirty="0"/>
          </a:p>
        </p:txBody>
      </p:sp>
      <p:pic>
        <p:nvPicPr>
          <p:cNvPr id="19458" name="Picture 2" descr="Image result for Battle of Lepanto"/>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2133600"/>
            <a:ext cx="3810000" cy="32197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7389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490"/>
            <a:ext cx="9829800" cy="686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flipV="1">
            <a:off x="8229600" y="3429000"/>
            <a:ext cx="685800" cy="4572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28600" y="3276600"/>
            <a:ext cx="8001000" cy="1524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3108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upload.wikimedia.org/wikipedia/commons/f/f6/Battle_of_Lepan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94" y="0"/>
            <a:ext cx="9171294" cy="48006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457200" y="4800600"/>
            <a:ext cx="8229600" cy="1676400"/>
          </a:xfrm>
        </p:spPr>
        <p:txBody>
          <a:bodyPr/>
          <a:lstStyle/>
          <a:p>
            <a:r>
              <a:rPr lang="en-US" dirty="0" smtClean="0"/>
              <a:t>It </a:t>
            </a:r>
            <a:r>
              <a:rPr lang="en-US" dirty="0"/>
              <a:t>was the largest naval battle in Western history since classical antiquity, involving </a:t>
            </a:r>
            <a:r>
              <a:rPr lang="en-US" dirty="0" smtClean="0"/>
              <a:t>nearly 500 warships and 100,000 sailors and marines</a:t>
            </a:r>
            <a:endParaRPr lang="en-US" dirty="0"/>
          </a:p>
        </p:txBody>
      </p:sp>
    </p:spTree>
    <p:extLst>
      <p:ext uri="{BB962C8B-B14F-4D97-AF65-F5344CB8AC3E}">
        <p14:creationId xmlns:p14="http://schemas.microsoft.com/office/powerpoint/2010/main" val="12771119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upload.wikimedia.org/wikipedia/commons/f/f6/Battle_of_Lepan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94" y="0"/>
            <a:ext cx="9171294" cy="48006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457200" y="4800600"/>
            <a:ext cx="8229600" cy="1676400"/>
          </a:xfrm>
        </p:spPr>
        <p:txBody>
          <a:bodyPr/>
          <a:lstStyle/>
          <a:p>
            <a:r>
              <a:rPr lang="en-US" dirty="0" smtClean="0"/>
              <a:t>The Turks suffered a devastating defeat; The pope urged the Christians to follow up and retake Cyprus and the Holy Land</a:t>
            </a:r>
            <a:endParaRPr lang="en-US" dirty="0"/>
          </a:p>
        </p:txBody>
      </p:sp>
    </p:spTree>
    <p:extLst>
      <p:ext uri="{BB962C8B-B14F-4D97-AF65-F5344CB8AC3E}">
        <p14:creationId xmlns:p14="http://schemas.microsoft.com/office/powerpoint/2010/main" val="26258741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Battle of Lepanto Oct 7 1771</a:t>
            </a:r>
            <a:endParaRPr lang="en-US" dirty="0"/>
          </a:p>
        </p:txBody>
      </p:sp>
      <p:sp>
        <p:nvSpPr>
          <p:cNvPr id="5" name="Text Placeholder 4"/>
          <p:cNvSpPr>
            <a:spLocks noGrp="1"/>
          </p:cNvSpPr>
          <p:nvPr>
            <p:ph type="body" sz="half" idx="1"/>
          </p:nvPr>
        </p:nvSpPr>
        <p:spPr>
          <a:xfrm>
            <a:off x="304800" y="1981200"/>
            <a:ext cx="4724400" cy="4267200"/>
          </a:xfrm>
        </p:spPr>
        <p:txBody>
          <a:bodyPr>
            <a:normAutofit/>
          </a:bodyPr>
          <a:lstStyle/>
          <a:p>
            <a:r>
              <a:rPr lang="en-US" dirty="0" smtClean="0"/>
              <a:t>The Pope was so pleased with the news that he commissioned </a:t>
            </a:r>
            <a:r>
              <a:rPr lang="en-US" dirty="0" err="1" smtClean="0"/>
              <a:t>Giorgia</a:t>
            </a:r>
            <a:r>
              <a:rPr lang="en-US" dirty="0" smtClean="0"/>
              <a:t>  </a:t>
            </a:r>
            <a:r>
              <a:rPr lang="en-US" dirty="0" err="1" smtClean="0"/>
              <a:t>Visari</a:t>
            </a:r>
            <a:r>
              <a:rPr lang="en-US" dirty="0" smtClean="0"/>
              <a:t> to paint a large mural in the Sala </a:t>
            </a:r>
            <a:r>
              <a:rPr lang="it-IT" dirty="0" smtClean="0"/>
              <a:t>Regia </a:t>
            </a:r>
            <a:r>
              <a:rPr lang="it-IT" dirty="0"/>
              <a:t>in the </a:t>
            </a:r>
            <a:r>
              <a:rPr lang="it-IT" dirty="0" smtClean="0"/>
              <a:t>Vatican</a:t>
            </a:r>
          </a:p>
        </p:txBody>
      </p:sp>
      <p:pic>
        <p:nvPicPr>
          <p:cNvPr id="18434" name="Picture 2" descr="https://upload.wikimedia.org/wikipedia/commons/2/2f/Giorgio-vasari-battle-of-lepanto.jpg"/>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1828800"/>
            <a:ext cx="3633368" cy="4114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8387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Turks win the War of Cyprus</a:t>
            </a:r>
            <a:endParaRPr lang="en-US" dirty="0"/>
          </a:p>
        </p:txBody>
      </p:sp>
      <p:sp>
        <p:nvSpPr>
          <p:cNvPr id="3" name="Text Placeholder 2"/>
          <p:cNvSpPr>
            <a:spLocks noGrp="1"/>
          </p:cNvSpPr>
          <p:nvPr>
            <p:ph type="body" sz="half" idx="1"/>
          </p:nvPr>
        </p:nvSpPr>
        <p:spPr>
          <a:xfrm>
            <a:off x="381000" y="1981200"/>
            <a:ext cx="5334000" cy="4114800"/>
          </a:xfrm>
        </p:spPr>
        <p:txBody>
          <a:bodyPr>
            <a:normAutofit lnSpcReduction="10000"/>
          </a:bodyPr>
          <a:lstStyle/>
          <a:p>
            <a:r>
              <a:rPr lang="it-IT" dirty="0"/>
              <a:t>But within a year, the Turks rebuilt their fleet, and the Christians ceded </a:t>
            </a:r>
            <a:r>
              <a:rPr lang="it-IT" dirty="0" smtClean="0"/>
              <a:t>Cyprus and the </a:t>
            </a:r>
            <a:r>
              <a:rPr lang="it-IT" dirty="0"/>
              <a:t>entire eastern Mediterrean to the </a:t>
            </a:r>
            <a:r>
              <a:rPr lang="it-IT" dirty="0" smtClean="0"/>
              <a:t>Ottomans and paid the muslims a huge fine—The Muslims then </a:t>
            </a:r>
            <a:r>
              <a:rPr lang="it-IT" dirty="0"/>
              <a:t>held it for the next 300 years, changing the political dynamics of the </a:t>
            </a:r>
            <a:r>
              <a:rPr lang="it-IT" dirty="0" smtClean="0"/>
              <a:t>Mediteranean—their domination was depicted in western art</a:t>
            </a:r>
            <a:endParaRPr lang="en-US" dirty="0"/>
          </a:p>
          <a:p>
            <a:endParaRPr lang="en-US" dirty="0"/>
          </a:p>
        </p:txBody>
      </p:sp>
      <p:pic>
        <p:nvPicPr>
          <p:cNvPr id="5" name="Picture 2"/>
          <p:cNvPicPr>
            <a:picLocks noGrp="1" noChangeAspect="1" noChangeArrowheads="1"/>
          </p:cNvPicPr>
          <p:nvPr>
            <p:ph type="clipArt" sz="half" idx="2"/>
          </p:nvPr>
        </p:nvPicPr>
        <p:blipFill rotWithShape="1">
          <a:blip r:embed="rId2">
            <a:extLst>
              <a:ext uri="{28A0092B-C50C-407E-A947-70E740481C1C}">
                <a14:useLocalDpi xmlns:a14="http://schemas.microsoft.com/office/drawing/2010/main" val="0"/>
              </a:ext>
            </a:extLst>
          </a:blip>
          <a:srcRect l="45123" t="26344" r="30175" b="7163"/>
          <a:stretch/>
        </p:blipFill>
        <p:spPr bwMode="auto">
          <a:xfrm>
            <a:off x="5867400" y="1981200"/>
            <a:ext cx="271758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26107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490"/>
            <a:ext cx="9829800" cy="686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flipH="1">
            <a:off x="1295400" y="1981200"/>
            <a:ext cx="2209800" cy="29718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03006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Pope turns attention to the Protestants</a:t>
            </a:r>
            <a:endParaRPr lang="en-US" dirty="0"/>
          </a:p>
        </p:txBody>
      </p:sp>
      <p:sp>
        <p:nvSpPr>
          <p:cNvPr id="3" name="Text Placeholder 2"/>
          <p:cNvSpPr>
            <a:spLocks noGrp="1"/>
          </p:cNvSpPr>
          <p:nvPr>
            <p:ph type="body" sz="half" idx="1"/>
          </p:nvPr>
        </p:nvSpPr>
        <p:spPr>
          <a:xfrm>
            <a:off x="381000" y="1981200"/>
            <a:ext cx="4114800" cy="4114800"/>
          </a:xfrm>
        </p:spPr>
        <p:txBody>
          <a:bodyPr>
            <a:normAutofit lnSpcReduction="10000"/>
          </a:bodyPr>
          <a:lstStyle/>
          <a:p>
            <a:r>
              <a:rPr lang="en-US" dirty="0" smtClean="0"/>
              <a:t>The Pope Gregory XIII was furious at the surrender---but his anger was assuaged by news of the St Bartholomew day massacre—he ordered Vasari to stop the painting of the Battle of Lepanto and to paint the </a:t>
            </a:r>
            <a:r>
              <a:rPr lang="en-US" dirty="0"/>
              <a:t>St Bartholomew </a:t>
            </a:r>
            <a:r>
              <a:rPr lang="en-US" dirty="0" smtClean="0"/>
              <a:t>massacre instead!</a:t>
            </a:r>
            <a:endParaRPr lang="en-US" dirty="0"/>
          </a:p>
        </p:txBody>
      </p:sp>
      <p:pic>
        <p:nvPicPr>
          <p:cNvPr id="29698" name="Picture 2" descr="https://upload.wikimedia.org/wikipedia/commons/thumb/4/40/La_masacre_de_San_Bartolom%C3%A9%2C_por_Fran%C3%A7ois_Dubois.jpg/1280px-La_masacre_de_San_Bartolom%C3%A9%2C_por_Fran%C3%A7ois_Dubois.jpg"/>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2895600"/>
            <a:ext cx="3810000"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819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mtClean="0"/>
              <a:t>End</a:t>
            </a:r>
            <a:endParaRPr lang="en-US"/>
          </a:p>
        </p:txBody>
      </p:sp>
    </p:spTree>
    <p:extLst>
      <p:ext uri="{BB962C8B-B14F-4D97-AF65-F5344CB8AC3E}">
        <p14:creationId xmlns:p14="http://schemas.microsoft.com/office/powerpoint/2010/main" val="38821920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By the fourth century AD Christian interpreters returned to the Old Testament understanding of Kittim as referring only to the island of Cyprus</a:t>
            </a:r>
          </a:p>
          <a:p>
            <a:pPr marL="0" indent="0">
              <a:buNone/>
            </a:pPr>
            <a:endParaRPr lang="en-US" dirty="0"/>
          </a:p>
        </p:txBody>
      </p:sp>
      <p:sp>
        <p:nvSpPr>
          <p:cNvPr id="3" name="Title 2"/>
          <p:cNvSpPr>
            <a:spLocks noGrp="1"/>
          </p:cNvSpPr>
          <p:nvPr>
            <p:ph type="title"/>
          </p:nvPr>
        </p:nvSpPr>
        <p:spPr/>
        <p:txBody>
          <a:bodyPr>
            <a:normAutofit fontScale="90000"/>
          </a:bodyPr>
          <a:lstStyle/>
          <a:p>
            <a:r>
              <a:rPr lang="en-US" dirty="0" smtClean="0"/>
              <a:t>Christian interpretation pre-19</a:t>
            </a:r>
            <a:r>
              <a:rPr lang="en-US" baseline="30000" dirty="0" smtClean="0"/>
              <a:t>th</a:t>
            </a:r>
            <a:r>
              <a:rPr lang="en-US" dirty="0" smtClean="0"/>
              <a:t> century</a:t>
            </a:r>
            <a:endParaRPr lang="en-US" dirty="0"/>
          </a:p>
        </p:txBody>
      </p:sp>
    </p:spTree>
    <p:extLst>
      <p:ext uri="{BB962C8B-B14F-4D97-AF65-F5344CB8AC3E}">
        <p14:creationId xmlns:p14="http://schemas.microsoft.com/office/powerpoint/2010/main" val="23653156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By the 19</a:t>
            </a:r>
            <a:r>
              <a:rPr lang="en-US" baseline="30000" dirty="0" smtClean="0"/>
              <a:t>th</a:t>
            </a:r>
            <a:r>
              <a:rPr lang="en-US" dirty="0" smtClean="0"/>
              <a:t> century (and probably earlier), conservative Christian interpreters began following both Josephus and (probably unknowingly) the historical critics in interpreting Kittim as “western lands”</a:t>
            </a:r>
            <a:endParaRPr lang="en-US" dirty="0"/>
          </a:p>
        </p:txBody>
      </p:sp>
      <p:sp>
        <p:nvSpPr>
          <p:cNvPr id="3" name="Title 2"/>
          <p:cNvSpPr>
            <a:spLocks noGrp="1"/>
          </p:cNvSpPr>
          <p:nvPr>
            <p:ph type="title"/>
          </p:nvPr>
        </p:nvSpPr>
        <p:spPr/>
        <p:txBody>
          <a:bodyPr>
            <a:normAutofit fontScale="90000"/>
          </a:bodyPr>
          <a:lstStyle/>
          <a:p>
            <a:r>
              <a:rPr lang="en-US" dirty="0" smtClean="0"/>
              <a:t>HC influences later Christian interpretation</a:t>
            </a:r>
            <a:endParaRPr lang="en-US" dirty="0"/>
          </a:p>
        </p:txBody>
      </p:sp>
    </p:spTree>
    <p:extLst>
      <p:ext uri="{BB962C8B-B14F-4D97-AF65-F5344CB8AC3E}">
        <p14:creationId xmlns:p14="http://schemas.microsoft.com/office/powerpoint/2010/main" val="6569333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No Paradise for Cowards: Lepanto 15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7143750" cy="4657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1876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https://acidhistory.files.wordpress.com/2013/05/atlas-of-empires-peter-davids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603324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6705600" y="1066800"/>
            <a:ext cx="2286000" cy="457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578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Giorgio Vasari </a:t>
            </a:r>
            <a:endParaRPr lang="en-US" dirty="0"/>
          </a:p>
        </p:txBody>
      </p:sp>
      <p:sp>
        <p:nvSpPr>
          <p:cNvPr id="3" name="Content Placeholder 2"/>
          <p:cNvSpPr>
            <a:spLocks noGrp="1"/>
          </p:cNvSpPr>
          <p:nvPr>
            <p:ph sz="half" idx="1"/>
          </p:nvPr>
        </p:nvSpPr>
        <p:spPr>
          <a:xfrm>
            <a:off x="457200" y="1524000"/>
            <a:ext cx="4876800" cy="4572000"/>
          </a:xfrm>
        </p:spPr>
        <p:txBody>
          <a:bodyPr>
            <a:normAutofit lnSpcReduction="10000"/>
          </a:bodyPr>
          <a:lstStyle/>
          <a:p>
            <a:r>
              <a:rPr lang="en-US" dirty="0" smtClean="0"/>
              <a:t>Pope asked Vasari to paint the Battle of Lepanto</a:t>
            </a:r>
          </a:p>
          <a:p>
            <a:r>
              <a:rPr lang="en-US" dirty="0" smtClean="0"/>
              <a:t>But the Holy Roman League failed to follow up their victory and ultimately lost the War of Cyprus, having to not only let the Muslims keep Cyprus, but the entire east Mediterranean and also had to pay an fine to the Ottomans</a:t>
            </a:r>
          </a:p>
          <a:p>
            <a:r>
              <a:rPr lang="en-US" dirty="0" smtClean="0"/>
              <a:t>But then word came of the St </a:t>
            </a:r>
            <a:r>
              <a:rPr lang="en-US" dirty="0" err="1" smtClean="0"/>
              <a:t>Bartholomews</a:t>
            </a:r>
            <a:r>
              <a:rPr lang="en-US" dirty="0" smtClean="0"/>
              <a:t> Massacre</a:t>
            </a:r>
            <a:endParaRPr lang="en-US" dirty="0"/>
          </a:p>
        </p:txBody>
      </p:sp>
      <p:pic>
        <p:nvPicPr>
          <p:cNvPr id="17410" name="Picture 2" descr="File:Giorgio Vasari Selbstporträ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828800"/>
            <a:ext cx="3093574" cy="3876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1444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b="1" dirty="0"/>
              <a:t>Genesis 10:4-5 </a:t>
            </a:r>
            <a:r>
              <a:rPr lang="en-US" dirty="0"/>
              <a:t> </a:t>
            </a:r>
            <a:r>
              <a:rPr lang="en-US" baseline="30000" dirty="0"/>
              <a:t>4</a:t>
            </a:r>
            <a:r>
              <a:rPr lang="en-US" dirty="0"/>
              <a:t> And the sons of </a:t>
            </a:r>
            <a:r>
              <a:rPr lang="en-US" dirty="0" err="1"/>
              <a:t>Javan</a:t>
            </a:r>
            <a:r>
              <a:rPr lang="en-US" dirty="0"/>
              <a:t> </a:t>
            </a:r>
            <a:r>
              <a:rPr lang="en-US" i="1" dirty="0"/>
              <a:t>were </a:t>
            </a:r>
            <a:r>
              <a:rPr lang="en-US" dirty="0" err="1">
                <a:solidFill>
                  <a:srgbClr val="002060"/>
                </a:solidFill>
              </a:rPr>
              <a:t>Elishah</a:t>
            </a:r>
            <a:r>
              <a:rPr lang="en-US" dirty="0"/>
              <a:t> and </a:t>
            </a:r>
            <a:r>
              <a:rPr lang="en-US" baseline="30000" dirty="0" err="1"/>
              <a:t>a</a:t>
            </a:r>
            <a:r>
              <a:rPr lang="en-US" dirty="0" err="1"/>
              <a:t>Tarshish</a:t>
            </a:r>
            <a:r>
              <a:rPr lang="en-US" dirty="0"/>
              <a:t>, </a:t>
            </a:r>
            <a:r>
              <a:rPr lang="en-US" dirty="0" err="1">
                <a:solidFill>
                  <a:srgbClr val="002060"/>
                </a:solidFill>
              </a:rPr>
              <a:t>Kittim</a:t>
            </a:r>
            <a:r>
              <a:rPr lang="en-US" dirty="0"/>
              <a:t> and </a:t>
            </a:r>
            <a:r>
              <a:rPr lang="en-US" baseline="30000" dirty="0"/>
              <a:t>1</a:t>
            </a:r>
            <a:r>
              <a:rPr lang="en-US" dirty="0"/>
              <a:t>Dodanim.  </a:t>
            </a:r>
            <a:r>
              <a:rPr lang="en-US" baseline="30000" dirty="0"/>
              <a:t>5</a:t>
            </a:r>
            <a:r>
              <a:rPr lang="en-US" dirty="0"/>
              <a:t> From these the coastlands of the nations </a:t>
            </a:r>
            <a:r>
              <a:rPr lang="en-US" baseline="30000" dirty="0"/>
              <a:t>1</a:t>
            </a:r>
            <a:r>
              <a:rPr lang="en-US" dirty="0"/>
              <a:t>were separated into their lands, every one according to his language, according to their families, into their nations</a:t>
            </a:r>
            <a:r>
              <a:rPr lang="en-US" dirty="0" smtClean="0"/>
              <a:t>.</a:t>
            </a:r>
          </a:p>
          <a:p>
            <a:endParaRPr lang="en-US" dirty="0"/>
          </a:p>
          <a:p>
            <a:r>
              <a:rPr lang="en-US" dirty="0" err="1" smtClean="0">
                <a:solidFill>
                  <a:srgbClr val="66CCFF"/>
                </a:solidFill>
              </a:rPr>
              <a:t>Kittim</a:t>
            </a:r>
            <a:r>
              <a:rPr lang="en-US" dirty="0" smtClean="0">
                <a:solidFill>
                  <a:srgbClr val="FFC000"/>
                </a:solidFill>
              </a:rPr>
              <a:t> and </a:t>
            </a:r>
            <a:r>
              <a:rPr lang="en-US" dirty="0" err="1" smtClean="0">
                <a:solidFill>
                  <a:srgbClr val="66CCFF"/>
                </a:solidFill>
              </a:rPr>
              <a:t>Elishah</a:t>
            </a:r>
            <a:r>
              <a:rPr lang="en-US" dirty="0" smtClean="0">
                <a:solidFill>
                  <a:srgbClr val="FFC000"/>
                </a:solidFill>
              </a:rPr>
              <a:t> are now known to </a:t>
            </a:r>
            <a:r>
              <a:rPr lang="en-US" i="1" dirty="0" smtClean="0">
                <a:solidFill>
                  <a:srgbClr val="66CCFF"/>
                </a:solidFill>
              </a:rPr>
              <a:t>both</a:t>
            </a:r>
            <a:r>
              <a:rPr lang="en-US" dirty="0" smtClean="0">
                <a:solidFill>
                  <a:srgbClr val="FFC000"/>
                </a:solidFill>
              </a:rPr>
              <a:t> be located on the island of Cyprus—based on both inscriptions and archaeological evidence</a:t>
            </a:r>
            <a:endParaRPr lang="en-US" dirty="0">
              <a:solidFill>
                <a:srgbClr val="FFC000"/>
              </a:solidFill>
            </a:endParaRPr>
          </a:p>
        </p:txBody>
      </p:sp>
      <p:sp>
        <p:nvSpPr>
          <p:cNvPr id="6" name="Title 5"/>
          <p:cNvSpPr>
            <a:spLocks noGrp="1"/>
          </p:cNvSpPr>
          <p:nvPr>
            <p:ph type="title"/>
          </p:nvPr>
        </p:nvSpPr>
        <p:spPr/>
        <p:txBody>
          <a:bodyPr/>
          <a:lstStyle/>
          <a:p>
            <a:r>
              <a:rPr lang="en-US" b="1" dirty="0"/>
              <a:t>Genesis 10:4-5</a:t>
            </a:r>
            <a:endParaRPr lang="en-US" dirty="0"/>
          </a:p>
        </p:txBody>
      </p:sp>
    </p:spTree>
    <p:extLst>
      <p:ext uri="{BB962C8B-B14F-4D97-AF65-F5344CB8AC3E}">
        <p14:creationId xmlns:p14="http://schemas.microsoft.com/office/powerpoint/2010/main" val="40705834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b="1" dirty="0" smtClean="0"/>
              <a:t>Isaiah 23:1-2 </a:t>
            </a:r>
            <a:r>
              <a:rPr lang="en-US" dirty="0" smtClean="0"/>
              <a:t> The </a:t>
            </a:r>
            <a:r>
              <a:rPr lang="en-US" baseline="30000" dirty="0" smtClean="0"/>
              <a:t>1</a:t>
            </a:r>
            <a:r>
              <a:rPr lang="en-US" dirty="0" smtClean="0"/>
              <a:t>oracle concerning </a:t>
            </a:r>
            <a:r>
              <a:rPr lang="en-US" baseline="30000" dirty="0" err="1" smtClean="0"/>
              <a:t>a</a:t>
            </a:r>
            <a:r>
              <a:rPr lang="en-US" dirty="0" err="1" smtClean="0"/>
              <a:t>Tyre</a:t>
            </a:r>
            <a:r>
              <a:rPr lang="en-US" dirty="0" smtClean="0"/>
              <a:t>. Wail, O </a:t>
            </a:r>
            <a:r>
              <a:rPr lang="en-US" baseline="30000" dirty="0" err="1" smtClean="0"/>
              <a:t>b</a:t>
            </a:r>
            <a:r>
              <a:rPr lang="en-US" dirty="0" err="1" smtClean="0"/>
              <a:t>ships</a:t>
            </a:r>
            <a:r>
              <a:rPr lang="en-US" dirty="0" smtClean="0"/>
              <a:t> of </a:t>
            </a:r>
            <a:r>
              <a:rPr lang="en-US" baseline="30000" dirty="0" err="1" smtClean="0"/>
              <a:t>c</a:t>
            </a:r>
            <a:r>
              <a:rPr lang="en-US" dirty="0" err="1" smtClean="0"/>
              <a:t>Tarshish</a:t>
            </a:r>
            <a:r>
              <a:rPr lang="en-US" dirty="0" smtClean="0"/>
              <a:t> (Carthage), For </a:t>
            </a:r>
            <a:r>
              <a:rPr lang="en-US" i="1" dirty="0" err="1" smtClean="0"/>
              <a:t>Tyre</a:t>
            </a:r>
            <a:r>
              <a:rPr lang="en-US" i="1" dirty="0" smtClean="0"/>
              <a:t> </a:t>
            </a:r>
            <a:r>
              <a:rPr lang="en-US" dirty="0" smtClean="0"/>
              <a:t>is destroyed, without house </a:t>
            </a:r>
            <a:r>
              <a:rPr lang="en-US" i="1" dirty="0" smtClean="0"/>
              <a:t>or </a:t>
            </a:r>
            <a:r>
              <a:rPr lang="en-US" baseline="30000" dirty="0" smtClean="0"/>
              <a:t>2d</a:t>
            </a:r>
            <a:r>
              <a:rPr lang="en-US" dirty="0" smtClean="0"/>
              <a:t>harbor; It is reported to them from the land of </a:t>
            </a:r>
            <a:r>
              <a:rPr lang="en-US" baseline="30000" dirty="0" smtClean="0"/>
              <a:t>3e</a:t>
            </a:r>
            <a:r>
              <a:rPr lang="en-US" dirty="0" smtClean="0">
                <a:solidFill>
                  <a:srgbClr val="002060"/>
                </a:solidFill>
              </a:rPr>
              <a:t>Cyprus (</a:t>
            </a:r>
            <a:r>
              <a:rPr lang="en-US" dirty="0" err="1" smtClean="0">
                <a:solidFill>
                  <a:srgbClr val="002060"/>
                </a:solidFill>
              </a:rPr>
              <a:t>Kitti</a:t>
            </a:r>
            <a:r>
              <a:rPr lang="en-US" dirty="0" smtClean="0">
                <a:solidFill>
                  <a:srgbClr val="002060"/>
                </a:solidFill>
              </a:rPr>
              <a:t>)</a:t>
            </a:r>
            <a:r>
              <a:rPr lang="en-US" dirty="0" smtClean="0"/>
              <a:t>.  </a:t>
            </a:r>
            <a:r>
              <a:rPr lang="en-US" baseline="30000" dirty="0" smtClean="0"/>
              <a:t>2</a:t>
            </a:r>
            <a:r>
              <a:rPr lang="en-US" dirty="0" smtClean="0"/>
              <a:t> </a:t>
            </a:r>
            <a:r>
              <a:rPr lang="en-US" baseline="30000" dirty="0" err="1" smtClean="0"/>
              <a:t>a</a:t>
            </a:r>
            <a:r>
              <a:rPr lang="en-US" dirty="0" err="1" smtClean="0"/>
              <a:t>Be</a:t>
            </a:r>
            <a:r>
              <a:rPr lang="en-US" dirty="0" smtClean="0"/>
              <a:t> silent, you inhabitants of the coastland, You merchants of Sidon; </a:t>
            </a:r>
            <a:r>
              <a:rPr lang="en-US" baseline="30000" dirty="0" smtClean="0"/>
              <a:t>1</a:t>
            </a:r>
            <a:r>
              <a:rPr lang="en-US" dirty="0" smtClean="0"/>
              <a:t>Your messengers crossed the sea</a:t>
            </a:r>
          </a:p>
          <a:p>
            <a:r>
              <a:rPr lang="en-US" b="1" dirty="0" smtClean="0"/>
              <a:t>Isaiah </a:t>
            </a:r>
            <a:r>
              <a:rPr lang="en-US" b="1" dirty="0"/>
              <a:t>23:12 </a:t>
            </a:r>
            <a:r>
              <a:rPr lang="en-US" dirty="0"/>
              <a:t>  </a:t>
            </a:r>
            <a:r>
              <a:rPr lang="en-US" baseline="30000" dirty="0"/>
              <a:t>12</a:t>
            </a:r>
            <a:r>
              <a:rPr lang="en-US" dirty="0"/>
              <a:t> And He has said, </a:t>
            </a:r>
            <a:r>
              <a:rPr lang="en-US" baseline="30000" dirty="0" err="1"/>
              <a:t>a</a:t>
            </a:r>
            <a:r>
              <a:rPr lang="en-US" dirty="0" err="1"/>
              <a:t>"You</a:t>
            </a:r>
            <a:r>
              <a:rPr lang="en-US" dirty="0"/>
              <a:t> shall exult no more, O crushed virgin daughter of Sidon. Arise, pass over to </a:t>
            </a:r>
            <a:r>
              <a:rPr lang="en-US" baseline="30000" dirty="0" smtClean="0"/>
              <a:t>1b</a:t>
            </a:r>
            <a:r>
              <a:rPr lang="en-US" dirty="0" smtClean="0">
                <a:solidFill>
                  <a:srgbClr val="002060"/>
                </a:solidFill>
              </a:rPr>
              <a:t>Cyprus (</a:t>
            </a:r>
            <a:r>
              <a:rPr lang="en-US" dirty="0" err="1" smtClean="0">
                <a:solidFill>
                  <a:srgbClr val="002060"/>
                </a:solidFill>
              </a:rPr>
              <a:t>Kitti</a:t>
            </a:r>
            <a:r>
              <a:rPr lang="en-US" dirty="0" smtClean="0">
                <a:solidFill>
                  <a:srgbClr val="002060"/>
                </a:solidFill>
              </a:rPr>
              <a:t>)</a:t>
            </a:r>
            <a:r>
              <a:rPr lang="en-US" dirty="0" smtClean="0"/>
              <a:t>; </a:t>
            </a:r>
            <a:r>
              <a:rPr lang="en-US" dirty="0"/>
              <a:t>even there you will find no rest</a:t>
            </a:r>
            <a:r>
              <a:rPr lang="en-US" dirty="0" smtClean="0"/>
              <a:t>.“</a:t>
            </a:r>
          </a:p>
          <a:p>
            <a:r>
              <a:rPr lang="en-US" dirty="0" smtClean="0">
                <a:solidFill>
                  <a:srgbClr val="FFC000"/>
                </a:solidFill>
              </a:rPr>
              <a:t>Kittim is </a:t>
            </a:r>
            <a:r>
              <a:rPr lang="en-US" i="1" dirty="0" smtClean="0">
                <a:solidFill>
                  <a:srgbClr val="FFC000"/>
                </a:solidFill>
              </a:rPr>
              <a:t>between</a:t>
            </a:r>
            <a:r>
              <a:rPr lang="en-US" dirty="0" smtClean="0">
                <a:solidFill>
                  <a:srgbClr val="FFC000"/>
                </a:solidFill>
              </a:rPr>
              <a:t> </a:t>
            </a:r>
            <a:r>
              <a:rPr lang="en-US" dirty="0" err="1" smtClean="0">
                <a:solidFill>
                  <a:srgbClr val="FFC000"/>
                </a:solidFill>
              </a:rPr>
              <a:t>Tyre</a:t>
            </a:r>
            <a:r>
              <a:rPr lang="en-US" dirty="0" smtClean="0">
                <a:solidFill>
                  <a:srgbClr val="FFC000"/>
                </a:solidFill>
              </a:rPr>
              <a:t>, Sidon and </a:t>
            </a:r>
            <a:r>
              <a:rPr lang="en-US" dirty="0" err="1" smtClean="0">
                <a:solidFill>
                  <a:srgbClr val="FFC000"/>
                </a:solidFill>
              </a:rPr>
              <a:t>Tarshish</a:t>
            </a:r>
            <a:r>
              <a:rPr lang="en-US" dirty="0" smtClean="0">
                <a:solidFill>
                  <a:srgbClr val="FFC000"/>
                </a:solidFill>
              </a:rPr>
              <a:t> (Carthage)—has to be Cyprus (Davis)</a:t>
            </a:r>
          </a:p>
        </p:txBody>
      </p:sp>
      <p:sp>
        <p:nvSpPr>
          <p:cNvPr id="3" name="Title 2"/>
          <p:cNvSpPr>
            <a:spLocks noGrp="1"/>
          </p:cNvSpPr>
          <p:nvPr>
            <p:ph type="title"/>
          </p:nvPr>
        </p:nvSpPr>
        <p:spPr/>
        <p:txBody>
          <a:bodyPr/>
          <a:lstStyle/>
          <a:p>
            <a:r>
              <a:rPr lang="en-US" dirty="0" smtClean="0"/>
              <a:t>Oracle against </a:t>
            </a:r>
            <a:r>
              <a:rPr lang="en-US" dirty="0" err="1" smtClean="0"/>
              <a:t>Tyre</a:t>
            </a:r>
            <a:endParaRPr lang="en-US" dirty="0"/>
          </a:p>
        </p:txBody>
      </p:sp>
    </p:spTree>
    <p:extLst>
      <p:ext uri="{BB962C8B-B14F-4D97-AF65-F5344CB8AC3E}">
        <p14:creationId xmlns:p14="http://schemas.microsoft.com/office/powerpoint/2010/main" val="41767805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idx="1"/>
          </p:nvPr>
        </p:nvSpPr>
        <p:spPr>
          <a:xfrm>
            <a:off x="457200" y="304800"/>
            <a:ext cx="8229600" cy="2819400"/>
          </a:xfrm>
        </p:spPr>
        <p:txBody>
          <a:bodyPr>
            <a:normAutofit fontScale="92500" lnSpcReduction="10000"/>
          </a:bodyPr>
          <a:lstStyle/>
          <a:p>
            <a:r>
              <a:rPr lang="en-US" b="1" dirty="0"/>
              <a:t>Numbers 24:23-25 </a:t>
            </a:r>
            <a:r>
              <a:rPr lang="en-US" dirty="0"/>
              <a:t> </a:t>
            </a:r>
            <a:r>
              <a:rPr lang="en-US" baseline="30000" dirty="0"/>
              <a:t>23</a:t>
            </a:r>
            <a:r>
              <a:rPr lang="en-US" dirty="0"/>
              <a:t> And he took up his discourse and said, "Alas, who can live except God has ordained it?  </a:t>
            </a:r>
            <a:r>
              <a:rPr lang="en-US" baseline="30000" dirty="0"/>
              <a:t>24</a:t>
            </a:r>
            <a:r>
              <a:rPr lang="en-US" dirty="0"/>
              <a:t> "But </a:t>
            </a:r>
            <a:r>
              <a:rPr lang="en-US" dirty="0">
                <a:solidFill>
                  <a:srgbClr val="002060"/>
                </a:solidFill>
              </a:rPr>
              <a:t>ships</a:t>
            </a:r>
            <a:r>
              <a:rPr lang="en-US" dirty="0"/>
              <a:t> </a:t>
            </a:r>
            <a:r>
              <a:rPr lang="en-US" i="1" dirty="0"/>
              <a:t>shall come </a:t>
            </a:r>
            <a:r>
              <a:rPr lang="en-US" dirty="0"/>
              <a:t>from the </a:t>
            </a:r>
            <a:r>
              <a:rPr lang="en-US" dirty="0">
                <a:solidFill>
                  <a:srgbClr val="002060"/>
                </a:solidFill>
              </a:rPr>
              <a:t>coast</a:t>
            </a:r>
            <a:r>
              <a:rPr lang="en-US" dirty="0"/>
              <a:t> of </a:t>
            </a:r>
            <a:r>
              <a:rPr lang="en-US" baseline="30000" dirty="0" err="1"/>
              <a:t>a</a:t>
            </a:r>
            <a:r>
              <a:rPr lang="en-US" dirty="0" err="1">
                <a:solidFill>
                  <a:srgbClr val="002060"/>
                </a:solidFill>
              </a:rPr>
              <a:t>Kittim</a:t>
            </a:r>
            <a:r>
              <a:rPr lang="en-US" dirty="0"/>
              <a:t>, And they shall afflict </a:t>
            </a:r>
            <a:r>
              <a:rPr lang="en-US" dirty="0" err="1"/>
              <a:t>Asshur</a:t>
            </a:r>
            <a:r>
              <a:rPr lang="en-US" dirty="0"/>
              <a:t> and shall afflict </a:t>
            </a:r>
            <a:r>
              <a:rPr lang="en-US" baseline="30000" dirty="0" err="1"/>
              <a:t>b</a:t>
            </a:r>
            <a:r>
              <a:rPr lang="en-US" dirty="0" err="1"/>
              <a:t>Eber</a:t>
            </a:r>
            <a:r>
              <a:rPr lang="en-US" dirty="0"/>
              <a:t>; </a:t>
            </a:r>
            <a:r>
              <a:rPr lang="en-US" baseline="30000" dirty="0" err="1"/>
              <a:t>c</a:t>
            </a:r>
            <a:r>
              <a:rPr lang="en-US" dirty="0" err="1"/>
              <a:t>So</a:t>
            </a:r>
            <a:r>
              <a:rPr lang="en-US" dirty="0"/>
              <a:t> they also </a:t>
            </a:r>
            <a:r>
              <a:rPr lang="en-US" i="1" dirty="0"/>
              <a:t>shall come </a:t>
            </a:r>
            <a:r>
              <a:rPr lang="en-US" dirty="0"/>
              <a:t>to destruction</a:t>
            </a:r>
            <a:r>
              <a:rPr lang="en-US" dirty="0" smtClean="0"/>
              <a:t>.“</a:t>
            </a:r>
          </a:p>
          <a:p>
            <a:r>
              <a:rPr lang="en-US" dirty="0" smtClean="0"/>
              <a:t>Many scholars (following W F </a:t>
            </a:r>
            <a:r>
              <a:rPr lang="en-US" dirty="0" err="1" smtClean="0"/>
              <a:t>Albirhgt</a:t>
            </a:r>
            <a:r>
              <a:rPr lang="en-US" dirty="0" smtClean="0"/>
              <a:t>) now see this as a reference to the invasion of the </a:t>
            </a:r>
            <a:r>
              <a:rPr lang="en-US" dirty="0" smtClean="0">
                <a:solidFill>
                  <a:srgbClr val="FFC000"/>
                </a:solidFill>
              </a:rPr>
              <a:t>Sea Peoples from Cyprus—now supported by archaeology (E. Stern)</a:t>
            </a:r>
            <a:endParaRPr lang="en-US" dirty="0">
              <a:solidFill>
                <a:srgbClr val="FFC000"/>
              </a:solidFill>
            </a:endParaRPr>
          </a:p>
        </p:txBody>
      </p:sp>
      <p:pic>
        <p:nvPicPr>
          <p:cNvPr id="6146" name="Picture 2" descr="http://prophetess.lstc.edu/~rklein/images/seapeop.jpg"/>
          <p:cNvPicPr>
            <a:picLocks noChangeAspect="1" noChangeArrowheads="1"/>
          </p:cNvPicPr>
          <p:nvPr/>
        </p:nvPicPr>
        <p:blipFill rotWithShape="1">
          <a:blip r:embed="rId2">
            <a:extLst>
              <a:ext uri="{28A0092B-C50C-407E-A947-70E740481C1C}">
                <a14:useLocalDpi xmlns:a14="http://schemas.microsoft.com/office/drawing/2010/main" val="0"/>
              </a:ext>
            </a:extLst>
          </a:blip>
          <a:srcRect l="-163" r="12016"/>
          <a:stretch/>
        </p:blipFill>
        <p:spPr bwMode="auto">
          <a:xfrm>
            <a:off x="304800" y="3429000"/>
            <a:ext cx="4275117" cy="29718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Sea peoples invade cyp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429000"/>
            <a:ext cx="4101762" cy="2971800"/>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a:xfrm>
            <a:off x="2895600" y="4495800"/>
            <a:ext cx="1066800" cy="990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75392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http://www.basfeijen.nl/scriptures/pic/alexanderdari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49987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2400"/>
            <a:ext cx="8229600" cy="838200"/>
          </a:xfrm>
        </p:spPr>
        <p:txBody>
          <a:bodyPr/>
          <a:lstStyle/>
          <a:p>
            <a:r>
              <a:rPr lang="en-US" dirty="0" smtClean="0"/>
              <a:t>Numbers 24:24 in Maccabees 1:1</a:t>
            </a:r>
            <a:endParaRPr lang="en-US" dirty="0"/>
          </a:p>
        </p:txBody>
      </p:sp>
    </p:spTree>
    <p:extLst>
      <p:ext uri="{BB962C8B-B14F-4D97-AF65-F5344CB8AC3E}">
        <p14:creationId xmlns:p14="http://schemas.microsoft.com/office/powerpoint/2010/main" val="26228280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Antiochus IV Epiphanes</a:t>
            </a:r>
            <a:endParaRPr lang="en-US" dirty="0"/>
          </a:p>
        </p:txBody>
      </p:sp>
      <p:sp>
        <p:nvSpPr>
          <p:cNvPr id="3" name="Content Placeholder 2"/>
          <p:cNvSpPr>
            <a:spLocks noGrp="1"/>
          </p:cNvSpPr>
          <p:nvPr>
            <p:ph sz="half" idx="1"/>
          </p:nvPr>
        </p:nvSpPr>
        <p:spPr>
          <a:xfrm>
            <a:off x="3962400" y="1447800"/>
            <a:ext cx="4876800" cy="4648200"/>
          </a:xfrm>
        </p:spPr>
        <p:txBody>
          <a:bodyPr/>
          <a:lstStyle/>
          <a:p>
            <a:endParaRPr lang="en-US" dirty="0"/>
          </a:p>
        </p:txBody>
      </p:sp>
      <p:pic>
        <p:nvPicPr>
          <p:cNvPr id="2052" name="Picture 4" descr="http://www.basfeijen.nl/scriptures/pic/antiochusivepiphanes.jpg"/>
          <p:cNvPicPr>
            <a:picLocks noChangeAspect="1" noChangeArrowheads="1"/>
          </p:cNvPicPr>
          <p:nvPr/>
        </p:nvPicPr>
        <p:blipFill rotWithShape="1">
          <a:blip r:embed="rId2">
            <a:extLst>
              <a:ext uri="{28A0092B-C50C-407E-A947-70E740481C1C}">
                <a14:useLocalDpi xmlns:a14="http://schemas.microsoft.com/office/drawing/2010/main" val="0"/>
              </a:ext>
            </a:extLst>
          </a:blip>
          <a:srcRect l="31957" r="28525"/>
          <a:stretch/>
        </p:blipFill>
        <p:spPr bwMode="auto">
          <a:xfrm>
            <a:off x="381000" y="1447800"/>
            <a:ext cx="3372592" cy="4681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7592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123" t="26344" r="30175" b="7163"/>
          <a:stretch/>
        </p:blipFill>
        <p:spPr bwMode="auto">
          <a:xfrm>
            <a:off x="2514600" y="533400"/>
            <a:ext cx="3764478" cy="5700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65590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Rome was the strongest power in the Mediterranean in 161 BC</a:t>
            </a:r>
            <a:endParaRPr lang="en-US" dirty="0"/>
          </a:p>
        </p:txBody>
      </p:sp>
      <p:sp>
        <p:nvSpPr>
          <p:cNvPr id="3" name="Content Placeholder 2"/>
          <p:cNvSpPr>
            <a:spLocks noGrp="1"/>
          </p:cNvSpPr>
          <p:nvPr>
            <p:ph idx="1"/>
          </p:nvPr>
        </p:nvSpPr>
        <p:spPr/>
        <p:txBody>
          <a:bodyPr/>
          <a:lstStyle/>
          <a:p>
            <a:r>
              <a:rPr lang="en-US" dirty="0"/>
              <a:t>By </a:t>
            </a:r>
            <a:r>
              <a:rPr lang="en-US" dirty="0" smtClean="0"/>
              <a:t>201 </a:t>
            </a:r>
            <a:r>
              <a:rPr lang="en-US" dirty="0"/>
              <a:t>BC Rome had won the Second Punic War defeating the Carthaginians and taking all of Italy and Spain</a:t>
            </a:r>
          </a:p>
          <a:p>
            <a:r>
              <a:rPr lang="en-US" dirty="0" smtClean="0"/>
              <a:t>In the </a:t>
            </a:r>
            <a:r>
              <a:rPr lang="en-US" b="1" dirty="0" smtClean="0"/>
              <a:t>Seleucid War</a:t>
            </a:r>
            <a:r>
              <a:rPr lang="en-US" dirty="0" smtClean="0"/>
              <a:t> (192–188 BC), also known as the </a:t>
            </a:r>
            <a:r>
              <a:rPr lang="en-US" b="1" dirty="0" smtClean="0"/>
              <a:t>War of </a:t>
            </a:r>
            <a:r>
              <a:rPr lang="en-US" b="1" dirty="0" err="1" smtClean="0"/>
              <a:t>Antiochos</a:t>
            </a:r>
            <a:r>
              <a:rPr lang="en-US" dirty="0" smtClean="0"/>
              <a:t> or the </a:t>
            </a:r>
            <a:r>
              <a:rPr lang="en-US" b="1" dirty="0" smtClean="0"/>
              <a:t>Syrian War</a:t>
            </a:r>
            <a:r>
              <a:rPr lang="en-US" dirty="0" smtClean="0"/>
              <a:t>, the Romans defeated Antiochus III (the Great)</a:t>
            </a:r>
          </a:p>
          <a:p>
            <a:r>
              <a:rPr lang="en-US" dirty="0" smtClean="0"/>
              <a:t>In 168 the Romans demanded that Antiochus IV </a:t>
            </a:r>
            <a:r>
              <a:rPr lang="en-US" dirty="0" err="1" smtClean="0"/>
              <a:t>Ephiphanes</a:t>
            </a:r>
            <a:r>
              <a:rPr lang="en-US" dirty="0" smtClean="0"/>
              <a:t> leave Egypt and return to Syria—Antiochus complied</a:t>
            </a:r>
          </a:p>
          <a:p>
            <a:endParaRPr lang="en-US" dirty="0" smtClean="0"/>
          </a:p>
          <a:p>
            <a:endParaRPr lang="en-US" dirty="0"/>
          </a:p>
        </p:txBody>
      </p:sp>
    </p:spTree>
    <p:extLst>
      <p:ext uri="{BB962C8B-B14F-4D97-AF65-F5344CB8AC3E}">
        <p14:creationId xmlns:p14="http://schemas.microsoft.com/office/powerpoint/2010/main" val="5909916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6719"/>
            <a:ext cx="892733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553200" y="0"/>
            <a:ext cx="2576885" cy="830997"/>
          </a:xfrm>
          <a:prstGeom prst="rect">
            <a:avLst/>
          </a:prstGeom>
        </p:spPr>
        <p:txBody>
          <a:bodyPr wrap="square">
            <a:spAutoFit/>
          </a:bodyPr>
          <a:lstStyle/>
          <a:p>
            <a:r>
              <a:rPr lang="en-US" sz="2400" dirty="0" smtClean="0">
                <a:solidFill>
                  <a:srgbClr val="002060"/>
                </a:solidFill>
              </a:rPr>
              <a:t>Antiochus IV and</a:t>
            </a:r>
          </a:p>
          <a:p>
            <a:r>
              <a:rPr lang="en-US" sz="2400" dirty="0" err="1" smtClean="0">
                <a:solidFill>
                  <a:srgbClr val="002060"/>
                </a:solidFill>
              </a:rPr>
              <a:t>Popillius</a:t>
            </a:r>
            <a:r>
              <a:rPr lang="en-US" sz="2400" dirty="0" smtClean="0">
                <a:solidFill>
                  <a:srgbClr val="002060"/>
                </a:solidFill>
              </a:rPr>
              <a:t> </a:t>
            </a:r>
            <a:r>
              <a:rPr lang="en-US" sz="2400" dirty="0" err="1">
                <a:solidFill>
                  <a:srgbClr val="002060"/>
                </a:solidFill>
              </a:rPr>
              <a:t>Laenas</a:t>
            </a:r>
            <a:endParaRPr lang="en-US" sz="2400" dirty="0">
              <a:solidFill>
                <a:srgbClr val="002060"/>
              </a:solidFill>
            </a:endParaRPr>
          </a:p>
        </p:txBody>
      </p:sp>
    </p:spTree>
    <p:extLst>
      <p:ext uri="{BB962C8B-B14F-4D97-AF65-F5344CB8AC3E}">
        <p14:creationId xmlns:p14="http://schemas.microsoft.com/office/powerpoint/2010/main" val="2868674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Numbers </a:t>
            </a:r>
            <a:r>
              <a:rPr lang="en-US" b="1" dirty="0" smtClean="0"/>
              <a:t>24:24</a:t>
            </a:r>
          </a:p>
          <a:p>
            <a:r>
              <a:rPr lang="en-US" b="1" dirty="0"/>
              <a:t>Isaiah 23:1, 12</a:t>
            </a:r>
            <a:r>
              <a:rPr lang="en-US" dirty="0"/>
              <a:t> </a:t>
            </a:r>
            <a:endParaRPr lang="en-US" dirty="0" smtClean="0"/>
          </a:p>
          <a:p>
            <a:r>
              <a:rPr lang="en-US" b="1" dirty="0"/>
              <a:t>Ezekiel 27:6-7 </a:t>
            </a:r>
            <a:endParaRPr lang="en-US" b="1" dirty="0" smtClean="0"/>
          </a:p>
          <a:p>
            <a:r>
              <a:rPr lang="en-US" b="1" dirty="0"/>
              <a:t>Jeremiah 2:10 </a:t>
            </a:r>
            <a:endParaRPr lang="en-US" b="1" dirty="0" smtClean="0"/>
          </a:p>
          <a:p>
            <a:endParaRPr lang="en-US" b="1" dirty="0"/>
          </a:p>
          <a:p>
            <a:r>
              <a:rPr lang="en-US" b="1" dirty="0" smtClean="0"/>
              <a:t>What about Daniel 11:30?  Cyprus or vague western lands?</a:t>
            </a:r>
            <a:endParaRPr lang="en-US" dirty="0"/>
          </a:p>
        </p:txBody>
      </p:sp>
      <p:sp>
        <p:nvSpPr>
          <p:cNvPr id="3" name="Title 2"/>
          <p:cNvSpPr>
            <a:spLocks noGrp="1"/>
          </p:cNvSpPr>
          <p:nvPr>
            <p:ph type="title"/>
          </p:nvPr>
        </p:nvSpPr>
        <p:spPr/>
        <p:txBody>
          <a:bodyPr>
            <a:normAutofit fontScale="90000"/>
          </a:bodyPr>
          <a:lstStyle/>
          <a:p>
            <a:r>
              <a:rPr lang="en-US" b="1" dirty="0" err="1" smtClean="0">
                <a:solidFill>
                  <a:srgbClr val="FFC000"/>
                </a:solidFill>
              </a:rPr>
              <a:t>Kittim</a:t>
            </a:r>
            <a:r>
              <a:rPr lang="en-US" dirty="0" smtClean="0"/>
              <a:t> means </a:t>
            </a:r>
            <a:r>
              <a:rPr lang="en-US" b="1" dirty="0" smtClean="0"/>
              <a:t>only </a:t>
            </a:r>
            <a:r>
              <a:rPr lang="en-US" b="1" dirty="0" smtClean="0">
                <a:solidFill>
                  <a:srgbClr val="FFC000"/>
                </a:solidFill>
              </a:rPr>
              <a:t>Cyprus</a:t>
            </a:r>
            <a:r>
              <a:rPr lang="en-US" b="1" dirty="0" smtClean="0"/>
              <a:t> </a:t>
            </a:r>
            <a:r>
              <a:rPr lang="en-US" dirty="0" smtClean="0"/>
              <a:t>in all OT</a:t>
            </a:r>
            <a:endParaRPr lang="en-US" dirty="0"/>
          </a:p>
        </p:txBody>
      </p:sp>
    </p:spTree>
    <p:extLst>
      <p:ext uri="{BB962C8B-B14F-4D97-AF65-F5344CB8AC3E}">
        <p14:creationId xmlns:p14="http://schemas.microsoft.com/office/powerpoint/2010/main" val="23633455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If Daniel 11:30 is written in 6</a:t>
            </a:r>
            <a:r>
              <a:rPr lang="en-US" baseline="30000" dirty="0" smtClean="0"/>
              <a:t>th</a:t>
            </a:r>
            <a:r>
              <a:rPr lang="en-US" dirty="0" smtClean="0"/>
              <a:t> century BC then </a:t>
            </a:r>
            <a:r>
              <a:rPr lang="en-US" dirty="0" err="1" smtClean="0"/>
              <a:t>Kittim</a:t>
            </a:r>
            <a:r>
              <a:rPr lang="en-US" dirty="0" smtClean="0"/>
              <a:t> can only mean </a:t>
            </a:r>
            <a:r>
              <a:rPr lang="en-US" dirty="0" smtClean="0">
                <a:solidFill>
                  <a:srgbClr val="FFC000"/>
                </a:solidFill>
              </a:rPr>
              <a:t>Cyprus</a:t>
            </a:r>
          </a:p>
          <a:p>
            <a:endParaRPr lang="en-US" dirty="0"/>
          </a:p>
          <a:p>
            <a:r>
              <a:rPr lang="en-US" dirty="0" smtClean="0"/>
              <a:t>If Daniel is written in 2</a:t>
            </a:r>
            <a:r>
              <a:rPr lang="en-US" baseline="30000" dirty="0" smtClean="0"/>
              <a:t>nd</a:t>
            </a:r>
            <a:r>
              <a:rPr lang="en-US" dirty="0" smtClean="0"/>
              <a:t> century BC then it </a:t>
            </a:r>
            <a:r>
              <a:rPr lang="en-US" i="1" dirty="0" smtClean="0">
                <a:solidFill>
                  <a:srgbClr val="FFC000"/>
                </a:solidFill>
              </a:rPr>
              <a:t>could</a:t>
            </a:r>
            <a:r>
              <a:rPr lang="en-US" dirty="0" smtClean="0"/>
              <a:t> mean </a:t>
            </a:r>
            <a:r>
              <a:rPr lang="en-US" dirty="0" smtClean="0">
                <a:solidFill>
                  <a:srgbClr val="FFC000"/>
                </a:solidFill>
              </a:rPr>
              <a:t>Western Lands—this is how the Jews between the 2</a:t>
            </a:r>
            <a:r>
              <a:rPr lang="en-US" baseline="30000" dirty="0" smtClean="0">
                <a:solidFill>
                  <a:srgbClr val="FFC000"/>
                </a:solidFill>
              </a:rPr>
              <a:t>nd</a:t>
            </a:r>
            <a:r>
              <a:rPr lang="en-US" dirty="0" smtClean="0">
                <a:solidFill>
                  <a:srgbClr val="FFC000"/>
                </a:solidFill>
              </a:rPr>
              <a:t> century BC and the second century AD (131) understood </a:t>
            </a:r>
            <a:r>
              <a:rPr lang="en-US" dirty="0">
                <a:solidFill>
                  <a:srgbClr val="FFC000"/>
                </a:solidFill>
              </a:rPr>
              <a:t>K</a:t>
            </a:r>
            <a:r>
              <a:rPr lang="en-US" dirty="0" smtClean="0">
                <a:solidFill>
                  <a:srgbClr val="FFC000"/>
                </a:solidFill>
              </a:rPr>
              <a:t>ittim (for them </a:t>
            </a:r>
            <a:r>
              <a:rPr lang="en-US" dirty="0">
                <a:solidFill>
                  <a:srgbClr val="FFC000"/>
                </a:solidFill>
              </a:rPr>
              <a:t>K</a:t>
            </a:r>
            <a:r>
              <a:rPr lang="en-US" dirty="0" smtClean="0">
                <a:solidFill>
                  <a:srgbClr val="FFC000"/>
                </a:solidFill>
              </a:rPr>
              <a:t>ittim was either Greece or Rome); this is also how most modern critical scholars (following the 3</a:t>
            </a:r>
            <a:r>
              <a:rPr lang="en-US" baseline="30000" dirty="0" smtClean="0">
                <a:solidFill>
                  <a:srgbClr val="FFC000"/>
                </a:solidFill>
              </a:rPr>
              <a:t>rd</a:t>
            </a:r>
            <a:r>
              <a:rPr lang="en-US" dirty="0" smtClean="0">
                <a:solidFill>
                  <a:srgbClr val="FFC000"/>
                </a:solidFill>
              </a:rPr>
              <a:t> century AD </a:t>
            </a:r>
            <a:r>
              <a:rPr lang="en-US" dirty="0" err="1" smtClean="0">
                <a:solidFill>
                  <a:srgbClr val="FFC000"/>
                </a:solidFill>
              </a:rPr>
              <a:t>pagain</a:t>
            </a:r>
            <a:r>
              <a:rPr lang="en-US" dirty="0" smtClean="0">
                <a:solidFill>
                  <a:srgbClr val="FFC000"/>
                </a:solidFill>
              </a:rPr>
              <a:t> Greek philosopher, Porphyry, understand Kittim in Dan 11</a:t>
            </a:r>
            <a:endParaRPr lang="en-US" dirty="0">
              <a:solidFill>
                <a:srgbClr val="FFC000"/>
              </a:solidFill>
            </a:endParaRPr>
          </a:p>
        </p:txBody>
      </p:sp>
      <p:sp>
        <p:nvSpPr>
          <p:cNvPr id="3" name="Title 2"/>
          <p:cNvSpPr>
            <a:spLocks noGrp="1"/>
          </p:cNvSpPr>
          <p:nvPr>
            <p:ph type="title"/>
          </p:nvPr>
        </p:nvSpPr>
        <p:spPr/>
        <p:txBody>
          <a:bodyPr/>
          <a:lstStyle/>
          <a:p>
            <a:r>
              <a:rPr lang="en-US" dirty="0" smtClean="0"/>
              <a:t>Date of Daniel 11:30</a:t>
            </a:r>
            <a:endParaRPr lang="en-US" dirty="0"/>
          </a:p>
        </p:txBody>
      </p:sp>
    </p:spTree>
    <p:extLst>
      <p:ext uri="{BB962C8B-B14F-4D97-AF65-F5344CB8AC3E}">
        <p14:creationId xmlns:p14="http://schemas.microsoft.com/office/powerpoint/2010/main" val="20504481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en-US" dirty="0" smtClean="0"/>
              <a:t>Kittim becomes western lands</a:t>
            </a:r>
            <a:endParaRPr lang="en-US" altLang="en-US" dirty="0" smtClean="0"/>
          </a:p>
        </p:txBody>
      </p:sp>
      <p:sp>
        <p:nvSpPr>
          <p:cNvPr id="30723" name="Rectangle 3"/>
          <p:cNvSpPr>
            <a:spLocks noGrp="1" noChangeArrowheads="1"/>
          </p:cNvSpPr>
          <p:nvPr>
            <p:ph type="body" sz="half" idx="1"/>
          </p:nvPr>
        </p:nvSpPr>
        <p:spPr>
          <a:xfrm>
            <a:off x="304800" y="1981200"/>
            <a:ext cx="5029200" cy="4114800"/>
          </a:xfrm>
        </p:spPr>
        <p:txBody>
          <a:bodyPr/>
          <a:lstStyle/>
          <a:p>
            <a:pPr eaLnBrk="1" hangingPunct="1"/>
            <a:r>
              <a:rPr lang="en-US" altLang="en-US" sz="2800" dirty="0" smtClean="0"/>
              <a:t>Between 168 BC and 131 AD various Jewish communities produced apocryphal apocalyptic literature—often based on Daniel</a:t>
            </a:r>
            <a:endParaRPr lang="en-US" altLang="en-US" sz="2800" dirty="0" smtClean="0"/>
          </a:p>
        </p:txBody>
      </p:sp>
      <p:pic>
        <p:nvPicPr>
          <p:cNvPr id="30724" name="Picture 5" descr="C:\WINDOWS\TEMP\auto1.bmp"/>
          <p:cNvPicPr>
            <a:picLocks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334000" y="1828800"/>
            <a:ext cx="3124200" cy="43044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336435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9878</TotalTime>
  <Words>1607</Words>
  <Application>Microsoft Office PowerPoint</Application>
  <PresentationFormat>On-screen Show (4:3)</PresentationFormat>
  <Paragraphs>88</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Paper</vt:lpstr>
      <vt:lpstr>PowerPoint Presentation</vt:lpstr>
      <vt:lpstr>Uriah Smith’s Chronology</vt:lpstr>
      <vt:lpstr>PowerPoint Presentation</vt:lpstr>
      <vt:lpstr>PowerPoint Presentation</vt:lpstr>
      <vt:lpstr>Rome was the strongest power in the Mediterranean in 161 BC</vt:lpstr>
      <vt:lpstr>PowerPoint Presentation</vt:lpstr>
      <vt:lpstr>Kittim means only Cyprus in all OT</vt:lpstr>
      <vt:lpstr>Date of Daniel 11:30</vt:lpstr>
      <vt:lpstr>Kittim becomes western lands</vt:lpstr>
      <vt:lpstr>Jewish apocryphal apocalyptic </vt:lpstr>
      <vt:lpstr>Jewish apocryphal apocalyptic </vt:lpstr>
      <vt:lpstr>Jewish apocryphal apocalyptic </vt:lpstr>
      <vt:lpstr>PowerPoint Presentation</vt:lpstr>
      <vt:lpstr>Josephus and Cyprus</vt:lpstr>
      <vt:lpstr>Ten Kingdoms of Cyprus from Sargon II Stele found at Kition, 707 BC</vt:lpstr>
      <vt:lpstr>מִיַּ֣ד  or from the coasts of Kittim</vt:lpstr>
      <vt:lpstr>PowerPoint Presentation</vt:lpstr>
      <vt:lpstr>Christians returned to Kittim as Cyprus</vt:lpstr>
      <vt:lpstr>PowerPoint Presentation</vt:lpstr>
      <vt:lpstr>Danielic Apocryphal Apocalyptic</vt:lpstr>
      <vt:lpstr>Daniel on the Island of Cyprus</vt:lpstr>
      <vt:lpstr>Daniel on the Island of Cyprus</vt:lpstr>
      <vt:lpstr>Daniel on the Island of Cyprus</vt:lpstr>
      <vt:lpstr>PowerPoint Presentation</vt:lpstr>
      <vt:lpstr>PowerPoint Presentation</vt:lpstr>
      <vt:lpstr>Famagusta today</vt:lpstr>
      <vt:lpstr>Pius V and the Holy League</vt:lpstr>
      <vt:lpstr>Pius V and the Holy League</vt:lpstr>
      <vt:lpstr>Turkish fleet rushes to stop Holy Roman League</vt:lpstr>
      <vt:lpstr>PowerPoint Presentation</vt:lpstr>
      <vt:lpstr>PowerPoint Presentation</vt:lpstr>
      <vt:lpstr>Battle of Lepanto Oct 7 1771</vt:lpstr>
      <vt:lpstr>Turks win the War of Cyprus</vt:lpstr>
      <vt:lpstr>PowerPoint Presentation</vt:lpstr>
      <vt:lpstr>Pope turns attention to the Protestants</vt:lpstr>
      <vt:lpstr>End</vt:lpstr>
      <vt:lpstr>Christian interpretation pre-19th century</vt:lpstr>
      <vt:lpstr>HC influences later Christian interpretation</vt:lpstr>
      <vt:lpstr>PowerPoint Presentation</vt:lpstr>
      <vt:lpstr>Giorgio Vasari </vt:lpstr>
      <vt:lpstr>Genesis 10:4-5</vt:lpstr>
      <vt:lpstr>Oracle against Tyre</vt:lpstr>
      <vt:lpstr>PowerPoint Presentation</vt:lpstr>
      <vt:lpstr>Numbers 24:24 in Maccabees 1:1</vt:lpstr>
      <vt:lpstr>Antiochus IV Epiphanes</vt:lpstr>
      <vt:lpstr>PowerPoint Presentation</vt:lpstr>
    </vt:vector>
  </TitlesOfParts>
  <Company>Andrews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 Archaeology</dc:title>
  <dc:creator>HAM</dc:creator>
  <cp:lastModifiedBy>randy Younker</cp:lastModifiedBy>
  <cp:revision>317</cp:revision>
  <dcterms:created xsi:type="dcterms:W3CDTF">2010-08-19T13:12:01Z</dcterms:created>
  <dcterms:modified xsi:type="dcterms:W3CDTF">2018-10-20T19:20:13Z</dcterms:modified>
</cp:coreProperties>
</file>