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68" r:id="rId3"/>
    <p:sldId id="269" r:id="rId4"/>
    <p:sldId id="275" r:id="rId5"/>
    <p:sldId id="270" r:id="rId6"/>
    <p:sldId id="274" r:id="rId7"/>
    <p:sldId id="266" r:id="rId8"/>
    <p:sldId id="260" r:id="rId9"/>
    <p:sldId id="261" r:id="rId10"/>
    <p:sldId id="262" r:id="rId11"/>
    <p:sldId id="263" r:id="rId12"/>
    <p:sldId id="264" r:id="rId13"/>
    <p:sldId id="265" r:id="rId14"/>
    <p:sldId id="267" r:id="rId15"/>
    <p:sldId id="278" r:id="rId16"/>
    <p:sldId id="286" r:id="rId17"/>
    <p:sldId id="279" r:id="rId18"/>
    <p:sldId id="280" r:id="rId19"/>
    <p:sldId id="282" r:id="rId20"/>
    <p:sldId id="283" r:id="rId21"/>
    <p:sldId id="284" r:id="rId22"/>
    <p:sldId id="285" r:id="rId23"/>
    <p:sldId id="296" r:id="rId24"/>
    <p:sldId id="290" r:id="rId25"/>
    <p:sldId id="271" r:id="rId26"/>
    <p:sldId id="298" r:id="rId27"/>
    <p:sldId id="289" r:id="rId28"/>
    <p:sldId id="291" r:id="rId29"/>
    <p:sldId id="292" r:id="rId30"/>
    <p:sldId id="293" r:id="rId31"/>
    <p:sldId id="299" r:id="rId32"/>
    <p:sldId id="294" r:id="rId33"/>
    <p:sldId id="295" r:id="rId34"/>
    <p:sldId id="29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39"/>
    <p:restoredTop sz="86471"/>
  </p:normalViewPr>
  <p:slideViewPr>
    <p:cSldViewPr snapToGrid="0" snapToObjects="1">
      <p:cViewPr varScale="1">
        <p:scale>
          <a:sx n="88" d="100"/>
          <a:sy n="88" d="100"/>
        </p:scale>
        <p:origin x="208" y="1048"/>
      </p:cViewPr>
      <p:guideLst/>
    </p:cSldViewPr>
  </p:slideViewPr>
  <p:outlineViewPr>
    <p:cViewPr>
      <p:scale>
        <a:sx n="33" d="100"/>
        <a:sy n="33" d="100"/>
      </p:scale>
      <p:origin x="0" y="-33088"/>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9E7CC-7D99-014E-9791-B26F427DA05A}" type="datetimeFigureOut">
              <a:rPr lang="en-US" smtClean="0"/>
              <a:t>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B3DA7-B1C7-5041-9B28-EE04B74483FE}" type="slidenum">
              <a:rPr lang="en-US" smtClean="0"/>
              <a:t>‹#›</a:t>
            </a:fld>
            <a:endParaRPr lang="en-US"/>
          </a:p>
        </p:txBody>
      </p:sp>
    </p:spTree>
    <p:extLst>
      <p:ext uri="{BB962C8B-B14F-4D97-AF65-F5344CB8AC3E}">
        <p14:creationId xmlns:p14="http://schemas.microsoft.com/office/powerpoint/2010/main" val="404065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B3DA7-B1C7-5041-9B28-EE04B74483FE}" type="slidenum">
              <a:rPr lang="en-US" smtClean="0"/>
              <a:t>8</a:t>
            </a:fld>
            <a:endParaRPr lang="en-US"/>
          </a:p>
        </p:txBody>
      </p:sp>
    </p:spTree>
    <p:extLst>
      <p:ext uri="{BB962C8B-B14F-4D97-AF65-F5344CB8AC3E}">
        <p14:creationId xmlns:p14="http://schemas.microsoft.com/office/powerpoint/2010/main" val="3824854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B3DA7-B1C7-5041-9B28-EE04B74483FE}" type="slidenum">
              <a:rPr lang="en-US" smtClean="0"/>
              <a:t>21</a:t>
            </a:fld>
            <a:endParaRPr lang="en-US"/>
          </a:p>
        </p:txBody>
      </p:sp>
    </p:spTree>
    <p:extLst>
      <p:ext uri="{BB962C8B-B14F-4D97-AF65-F5344CB8AC3E}">
        <p14:creationId xmlns:p14="http://schemas.microsoft.com/office/powerpoint/2010/main" val="748398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B3DA7-B1C7-5041-9B28-EE04B74483FE}" type="slidenum">
              <a:rPr lang="en-US" smtClean="0"/>
              <a:t>22</a:t>
            </a:fld>
            <a:endParaRPr lang="en-US"/>
          </a:p>
        </p:txBody>
      </p:sp>
    </p:spTree>
    <p:extLst>
      <p:ext uri="{BB962C8B-B14F-4D97-AF65-F5344CB8AC3E}">
        <p14:creationId xmlns:p14="http://schemas.microsoft.com/office/powerpoint/2010/main" val="3259736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B3DA7-B1C7-5041-9B28-EE04B74483FE}" type="slidenum">
              <a:rPr lang="en-US" smtClean="0"/>
              <a:t>24</a:t>
            </a:fld>
            <a:endParaRPr lang="en-US"/>
          </a:p>
        </p:txBody>
      </p:sp>
    </p:spTree>
    <p:extLst>
      <p:ext uri="{BB962C8B-B14F-4D97-AF65-F5344CB8AC3E}">
        <p14:creationId xmlns:p14="http://schemas.microsoft.com/office/powerpoint/2010/main" val="4292247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7B3DA7-B1C7-5041-9B28-EE04B74483FE}" type="slidenum">
              <a:rPr lang="en-US" smtClean="0"/>
              <a:t>33</a:t>
            </a:fld>
            <a:endParaRPr lang="en-US"/>
          </a:p>
        </p:txBody>
      </p:sp>
    </p:spTree>
    <p:extLst>
      <p:ext uri="{BB962C8B-B14F-4D97-AF65-F5344CB8AC3E}">
        <p14:creationId xmlns:p14="http://schemas.microsoft.com/office/powerpoint/2010/main" val="420695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A7EB8B-AAD6-DA42-82BC-79FB11E6E5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B1BDA42-FC31-2442-8C82-B2433BD1D8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A8E5CC77-DB8D-874C-B8A9-BC23F91D8CA0}"/>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5" name="Footer Placeholder 4">
            <a:extLst>
              <a:ext uri="{FF2B5EF4-FFF2-40B4-BE49-F238E27FC236}">
                <a16:creationId xmlns="" xmlns:a16="http://schemas.microsoft.com/office/drawing/2014/main" id="{955F1513-75E7-2144-B5AF-AFC9BBF2C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0BEACC8-6AEE-8443-8BAC-185F673D45A0}"/>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388421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7A0476-3505-E249-9FD5-96CF5D8199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9AAD6F9C-1D09-2C41-87B5-1D838D9EA8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A24E926-6CD2-CF41-AB62-6BEC77B3278B}"/>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5" name="Footer Placeholder 4">
            <a:extLst>
              <a:ext uri="{FF2B5EF4-FFF2-40B4-BE49-F238E27FC236}">
                <a16:creationId xmlns="" xmlns:a16="http://schemas.microsoft.com/office/drawing/2014/main" id="{0D530393-1447-E14B-B315-9A6F148F9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90304DF-C40B-A248-88F3-CC937384ED96}"/>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338987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D7CC7AA-53BC-A440-A738-C7FCBADB73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DE1CD29-F0F0-364A-A239-37120E5A029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CA278F3-B048-BF47-A374-5FAD0B91B740}"/>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5" name="Footer Placeholder 4">
            <a:extLst>
              <a:ext uri="{FF2B5EF4-FFF2-40B4-BE49-F238E27FC236}">
                <a16:creationId xmlns="" xmlns:a16="http://schemas.microsoft.com/office/drawing/2014/main" id="{D61B6B13-85BA-5A4B-B1A9-D65F0D9A3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0472670-E48A-6346-93E7-1CEB2A108D97}"/>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35576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CB95FB-CDE0-814E-90EB-F2CAB39387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E3C438-B67A-1A48-84AA-834E3CBD33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CC8BE49-C35E-4149-8615-F6DC2ABC7B0B}"/>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5" name="Footer Placeholder 4">
            <a:extLst>
              <a:ext uri="{FF2B5EF4-FFF2-40B4-BE49-F238E27FC236}">
                <a16:creationId xmlns="" xmlns:a16="http://schemas.microsoft.com/office/drawing/2014/main" id="{91029EFA-2D97-6148-8DAF-6E5E3B3B1A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BFBCDD5-A43A-364B-AEC9-6E97122AD6C1}"/>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333879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20F389-D75D-7D47-81A0-99EDEB95F6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44D422F-4A72-2645-AEC2-B4FDA391A7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828646FD-1A54-5A42-8725-9FE98559F869}"/>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5" name="Footer Placeholder 4">
            <a:extLst>
              <a:ext uri="{FF2B5EF4-FFF2-40B4-BE49-F238E27FC236}">
                <a16:creationId xmlns="" xmlns:a16="http://schemas.microsoft.com/office/drawing/2014/main" id="{6B4D2968-BEF1-1340-BBD4-8610A3780B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134D7B-7564-8145-B0D5-7E51AF65A973}"/>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20956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CAE497-5BF2-F94A-9CE7-0E5D6ACEE4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F0B2209-2FDC-8348-8F09-5E3F37501D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C3706BE-F2BA-E747-B27B-C6AAE4A4AB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38A3CA4-3D96-E34C-8560-D785E125DC5A}"/>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6" name="Footer Placeholder 5">
            <a:extLst>
              <a:ext uri="{FF2B5EF4-FFF2-40B4-BE49-F238E27FC236}">
                <a16:creationId xmlns="" xmlns:a16="http://schemas.microsoft.com/office/drawing/2014/main" id="{86185844-6DEB-BF4A-A822-6015D0C4B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AD0CDBD-9D09-3748-BD48-ACE1774E85EF}"/>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170215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5F7377-21D0-554C-A109-B957B20B44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DA41090-4C6A-EA40-97A2-91B79EDA11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15443F26-FA67-BD4B-9A76-810C13B8BA1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AC93B279-AD31-204F-AA95-2D71119C89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DA77A91D-3816-E343-BAD0-D76DC00B06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F7012019-50D8-304B-83D4-808C454B0897}"/>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8" name="Footer Placeholder 7">
            <a:extLst>
              <a:ext uri="{FF2B5EF4-FFF2-40B4-BE49-F238E27FC236}">
                <a16:creationId xmlns="" xmlns:a16="http://schemas.microsoft.com/office/drawing/2014/main" id="{F83347C0-C615-5641-8D16-6BB9FF82CB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F01A205-AF0A-354A-B64C-DCFCA9A7A630}"/>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59673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3D1523-1136-8D4B-847E-D12F3FF71B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1DF68AF-BFC4-F543-B528-7A7928A91A1D}"/>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4" name="Footer Placeholder 3">
            <a:extLst>
              <a:ext uri="{FF2B5EF4-FFF2-40B4-BE49-F238E27FC236}">
                <a16:creationId xmlns="" xmlns:a16="http://schemas.microsoft.com/office/drawing/2014/main" id="{D2A826D2-F044-A24E-A0D8-5E9DB077E3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44CA2133-37E6-F443-8E38-C0945E95174B}"/>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87883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CD8515E-7359-A74A-B7A1-E057E0CBEE48}"/>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3" name="Footer Placeholder 2">
            <a:extLst>
              <a:ext uri="{FF2B5EF4-FFF2-40B4-BE49-F238E27FC236}">
                <a16:creationId xmlns="" xmlns:a16="http://schemas.microsoft.com/office/drawing/2014/main" id="{189A10DB-406C-3E4B-BA96-44678F01F8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40BE6E9-605B-BD4A-A5DC-3F69C564AC77}"/>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79996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A1CC0E-AA16-B440-AD8F-CCD5A5DC73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28DB71E-0292-B641-AC9E-E76F14D755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E03720E-79B1-4C4E-A2CC-34077F9EF3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264E6AC-1D67-E548-AC71-9DBEABE9809F}"/>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6" name="Footer Placeholder 5">
            <a:extLst>
              <a:ext uri="{FF2B5EF4-FFF2-40B4-BE49-F238E27FC236}">
                <a16:creationId xmlns="" xmlns:a16="http://schemas.microsoft.com/office/drawing/2014/main" id="{7F40D168-446E-F747-80B1-83F25192B4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AE84C95-2C5F-1E48-9F87-B30FF460F4D8}"/>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29774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2CA542-137D-664D-90F9-9BB6AD0A49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C9CD0C5-056A-2B42-B341-ADEDACAF8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3D21BD1-B81B-BC46-987A-26421D5789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B6BDF28-2EB0-D44E-AF1E-B66F48B078D1}"/>
              </a:ext>
            </a:extLst>
          </p:cNvPr>
          <p:cNvSpPr>
            <a:spLocks noGrp="1"/>
          </p:cNvSpPr>
          <p:nvPr>
            <p:ph type="dt" sz="half" idx="10"/>
          </p:nvPr>
        </p:nvSpPr>
        <p:spPr/>
        <p:txBody>
          <a:bodyPr/>
          <a:lstStyle/>
          <a:p>
            <a:fld id="{D53A4674-7F79-F045-AF7F-51C46DB2DF4B}" type="datetimeFigureOut">
              <a:rPr lang="en-US" smtClean="0"/>
              <a:t>10/20/18</a:t>
            </a:fld>
            <a:endParaRPr lang="en-US"/>
          </a:p>
        </p:txBody>
      </p:sp>
      <p:sp>
        <p:nvSpPr>
          <p:cNvPr id="6" name="Footer Placeholder 5">
            <a:extLst>
              <a:ext uri="{FF2B5EF4-FFF2-40B4-BE49-F238E27FC236}">
                <a16:creationId xmlns="" xmlns:a16="http://schemas.microsoft.com/office/drawing/2014/main" id="{410546F1-91FD-8846-A294-83539B68E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D9E2773-404C-C144-915A-E1BEA14AA663}"/>
              </a:ext>
            </a:extLst>
          </p:cNvPr>
          <p:cNvSpPr>
            <a:spLocks noGrp="1"/>
          </p:cNvSpPr>
          <p:nvPr>
            <p:ph type="sldNum" sz="quarter" idx="12"/>
          </p:nvPr>
        </p:nvSpPr>
        <p:spPr/>
        <p:txBody>
          <a:bodyPr/>
          <a:lstStyle/>
          <a:p>
            <a:fld id="{618598D1-3659-BA45-BE00-F53093FD257D}" type="slidenum">
              <a:rPr lang="en-US" smtClean="0"/>
              <a:t>‹#›</a:t>
            </a:fld>
            <a:endParaRPr lang="en-US"/>
          </a:p>
        </p:txBody>
      </p:sp>
    </p:spTree>
    <p:extLst>
      <p:ext uri="{BB962C8B-B14F-4D97-AF65-F5344CB8AC3E}">
        <p14:creationId xmlns:p14="http://schemas.microsoft.com/office/powerpoint/2010/main" val="20404224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C40962C-EEF6-C543-BF6B-8500F897A8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964BF3C4-0F15-554B-8A52-39975A4BEC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70C6DF4-9EA5-C349-A1AA-5F853311B0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A4674-7F79-F045-AF7F-51C46DB2DF4B}" type="datetimeFigureOut">
              <a:rPr lang="en-US" smtClean="0"/>
              <a:t>10/20/18</a:t>
            </a:fld>
            <a:endParaRPr lang="en-US"/>
          </a:p>
        </p:txBody>
      </p:sp>
      <p:sp>
        <p:nvSpPr>
          <p:cNvPr id="5" name="Footer Placeholder 4">
            <a:extLst>
              <a:ext uri="{FF2B5EF4-FFF2-40B4-BE49-F238E27FC236}">
                <a16:creationId xmlns="" xmlns:a16="http://schemas.microsoft.com/office/drawing/2014/main" id="{63E24D42-0C03-CC40-B6C1-F1740CB796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30433FEE-0A6C-3D42-94A6-D2B7BC03D8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598D1-3659-BA45-BE00-F53093FD257D}" type="slidenum">
              <a:rPr lang="en-US" smtClean="0"/>
              <a:t>‹#›</a:t>
            </a:fld>
            <a:endParaRPr lang="en-US"/>
          </a:p>
        </p:txBody>
      </p:sp>
    </p:spTree>
    <p:extLst>
      <p:ext uri="{BB962C8B-B14F-4D97-AF65-F5344CB8AC3E}">
        <p14:creationId xmlns:p14="http://schemas.microsoft.com/office/powerpoint/2010/main" val="344016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BEEA21-3A2A-E145-8F3A-C14DCE1DA1B1}"/>
              </a:ext>
            </a:extLst>
          </p:cNvPr>
          <p:cNvSpPr>
            <a:spLocks noGrp="1"/>
          </p:cNvSpPr>
          <p:nvPr>
            <p:ph type="ctrTitle"/>
          </p:nvPr>
        </p:nvSpPr>
        <p:spPr>
          <a:xfrm>
            <a:off x="557047" y="1122363"/>
            <a:ext cx="10678511" cy="2387600"/>
          </a:xfrm>
        </p:spPr>
        <p:txBody>
          <a:bodyPr>
            <a:normAutofit fontScale="90000"/>
          </a:bodyPr>
          <a:lstStyle/>
          <a:p>
            <a:r>
              <a:rPr lang="en-US" sz="6700" b="1" dirty="0">
                <a:latin typeface="Times New Roman" panose="02020603050405020304" pitchFamily="18" charset="0"/>
                <a:cs typeface="Times New Roman" panose="02020603050405020304" pitchFamily="18" charset="0"/>
              </a:rPr>
              <a:t>Religious-Political Papacy and Islamic Power in Daniel 11</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009DD91E-7C16-134D-AFC2-B713EDC83603}"/>
              </a:ext>
            </a:extLst>
          </p:cNvPr>
          <p:cNvSpPr>
            <a:spLocks noGrp="1"/>
          </p:cNvSpPr>
          <p:nvPr>
            <p:ph type="subTitle" idx="1"/>
          </p:nvPr>
        </p:nvSpPr>
        <p:spPr>
          <a:xfrm>
            <a:off x="1524000" y="3953434"/>
            <a:ext cx="9144000" cy="1761566"/>
          </a:xfrm>
        </p:spPr>
        <p:txBody>
          <a:bodyPr/>
          <a:lstStyle/>
          <a:p>
            <a:r>
              <a:rPr lang="en-US" sz="3600" b="1" dirty="0">
                <a:latin typeface="Times New Roman" panose="02020603050405020304" pitchFamily="18" charset="0"/>
                <a:cs typeface="Times New Roman" panose="02020603050405020304" pitchFamily="18" charset="0"/>
              </a:rPr>
              <a:t>Roy E. Gane </a:t>
            </a:r>
          </a:p>
          <a:p>
            <a:r>
              <a:rPr lang="en-US" sz="3600" b="1" dirty="0">
                <a:latin typeface="Times New Roman" panose="02020603050405020304" pitchFamily="18" charset="0"/>
                <a:cs typeface="Times New Roman" panose="02020603050405020304" pitchFamily="18" charset="0"/>
              </a:rPr>
              <a:t>Andrews University</a:t>
            </a:r>
            <a:endParaRPr lang="en-US" sz="36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5801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38200" y="365126"/>
            <a:ext cx="10515600" cy="706930"/>
          </a:xfrm>
        </p:spPr>
        <p:txBody>
          <a:bodyPr/>
          <a:lstStyle/>
          <a:p>
            <a:pPr algn="ct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1839432557"/>
              </p:ext>
            </p:extLst>
          </p:nvPr>
        </p:nvGraphicFramePr>
        <p:xfrm>
          <a:off x="838200" y="1301806"/>
          <a:ext cx="10515600" cy="4754880"/>
        </p:xfrm>
        <a:graphic>
          <a:graphicData uri="http://schemas.openxmlformats.org/drawingml/2006/table">
            <a:tbl>
              <a:tblPr firstRow="1" firstCol="1" bandRow="1">
                <a:tableStyleId>{5C22544A-7EE6-4342-B048-85BDC9FD1C3A}</a:tableStyleId>
              </a:tblPr>
              <a:tblGrid>
                <a:gridCol w="5128647">
                  <a:extLst>
                    <a:ext uri="{9D8B030D-6E8A-4147-A177-3AD203B41FA5}">
                      <a16:colId xmlns="" xmlns:a16="http://schemas.microsoft.com/office/drawing/2014/main" val="1197251755"/>
                    </a:ext>
                  </a:extLst>
                </a:gridCol>
                <a:gridCol w="5386953">
                  <a:extLst>
                    <a:ext uri="{9D8B030D-6E8A-4147-A177-3AD203B41FA5}">
                      <a16:colId xmlns="" xmlns:a16="http://schemas.microsoft.com/office/drawing/2014/main" val="1570783093"/>
                    </a:ext>
                  </a:extLst>
                </a:gridCol>
              </a:tblGrid>
              <a:tr h="577339">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2724401">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8:25 By his cunning he shall make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deceit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prosper under his hand, and in his own mind he shall become great and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in the midst of peace</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he shall destroy many.</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11:23 And from the time that an alliance is made with him he shall act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deceitfully</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and he shall become strong with a small people </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11:24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in the midst of peace</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He shall come into the richest parts of the province, and he shall do what neither his fathers nor his fathers’ fathers have done, scattering among them plunder, spoil, and goods. He shall devise plans against strongholds, but only for a time. </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2517454"/>
                  </a:ext>
                </a:extLst>
              </a:tr>
            </a:tbl>
          </a:graphicData>
        </a:graphic>
      </p:graphicFrame>
      <p:sp>
        <p:nvSpPr>
          <p:cNvPr id="3" name="TextBox 2">
            <a:extLst>
              <a:ext uri="{FF2B5EF4-FFF2-40B4-BE49-F238E27FC236}">
                <a16:creationId xmlns="" xmlns:a16="http://schemas.microsoft.com/office/drawing/2014/main" id="{85DD4B70-73E0-DD48-ACC3-6C3660947858}"/>
              </a:ext>
            </a:extLst>
          </p:cNvPr>
          <p:cNvSpPr txBox="1"/>
          <p:nvPr/>
        </p:nvSpPr>
        <p:spPr>
          <a:xfrm>
            <a:off x="1055803" y="4260914"/>
            <a:ext cx="2927404" cy="830997"/>
          </a:xfrm>
          <a:prstGeom prst="rect">
            <a:avLst/>
          </a:prstGeom>
          <a:noFill/>
        </p:spPr>
        <p:txBody>
          <a:bodyPr wrap="non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papal Rome phase </a:t>
            </a:r>
          </a:p>
          <a:p>
            <a:r>
              <a:rPr lang="en-US" sz="2400" b="1" i="1" dirty="0">
                <a:solidFill>
                  <a:srgbClr val="FF0000"/>
                </a:solidFill>
                <a:latin typeface="Times New Roman" panose="02020603050405020304" pitchFamily="18" charset="0"/>
                <a:cs typeface="Times New Roman" panose="02020603050405020304" pitchFamily="18" charset="0"/>
              </a:rPr>
              <a:t>of “little horn” power</a:t>
            </a:r>
            <a:endParaRPr lang="en-US" sz="2400" dirty="0"/>
          </a:p>
        </p:txBody>
      </p:sp>
      <p:cxnSp>
        <p:nvCxnSpPr>
          <p:cNvPr id="6" name="Straight Arrow Connector 5">
            <a:extLst>
              <a:ext uri="{FF2B5EF4-FFF2-40B4-BE49-F238E27FC236}">
                <a16:creationId xmlns="" xmlns:a16="http://schemas.microsoft.com/office/drawing/2014/main" id="{E73B09B6-0E65-A246-9FC6-CA19EECD5F9C}"/>
              </a:ext>
            </a:extLst>
          </p:cNvPr>
          <p:cNvCxnSpPr>
            <a:cxnSpLocks/>
          </p:cNvCxnSpPr>
          <p:nvPr/>
        </p:nvCxnSpPr>
        <p:spPr>
          <a:xfrm flipV="1">
            <a:off x="2611225" y="3408218"/>
            <a:ext cx="589175" cy="9469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 xmlns:a16="http://schemas.microsoft.com/office/drawing/2014/main" id="{F8B4A4D9-AC39-AC41-8154-5FAD63F89234}"/>
              </a:ext>
            </a:extLst>
          </p:cNvPr>
          <p:cNvCxnSpPr>
            <a:cxnSpLocks/>
          </p:cNvCxnSpPr>
          <p:nvPr/>
        </p:nvCxnSpPr>
        <p:spPr>
          <a:xfrm flipV="1">
            <a:off x="3610466" y="3754582"/>
            <a:ext cx="2430116" cy="8362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37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38200" y="105103"/>
            <a:ext cx="10515600" cy="693683"/>
          </a:xfrm>
        </p:spPr>
        <p:txBody>
          <a:bodyPr>
            <a:normAutofit fontScale="90000"/>
          </a:bodyPr>
          <a:lstStyle/>
          <a:p>
            <a:pPr algn="ct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1567629354"/>
              </p:ext>
            </p:extLst>
          </p:nvPr>
        </p:nvGraphicFramePr>
        <p:xfrm>
          <a:off x="220717" y="897888"/>
          <a:ext cx="11813628" cy="5852160"/>
        </p:xfrm>
        <a:graphic>
          <a:graphicData uri="http://schemas.openxmlformats.org/drawingml/2006/table">
            <a:tbl>
              <a:tblPr firstRow="1" firstCol="1" bandRow="1">
                <a:tableStyleId>{5C22544A-7EE6-4342-B048-85BDC9FD1C3A}</a:tableStyleId>
              </a:tblPr>
              <a:tblGrid>
                <a:gridCol w="5777127">
                  <a:extLst>
                    <a:ext uri="{9D8B030D-6E8A-4147-A177-3AD203B41FA5}">
                      <a16:colId xmlns="" xmlns:a16="http://schemas.microsoft.com/office/drawing/2014/main" val="1197251755"/>
                    </a:ext>
                  </a:extLst>
                </a:gridCol>
                <a:gridCol w="6036501">
                  <a:extLst>
                    <a:ext uri="{9D8B030D-6E8A-4147-A177-3AD203B41FA5}">
                      <a16:colId xmlns="" xmlns:a16="http://schemas.microsoft.com/office/drawing/2014/main" val="1570783093"/>
                    </a:ext>
                  </a:extLst>
                </a:gridCol>
              </a:tblGrid>
              <a:tr h="600521">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4938430">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8:11 It became great, even as great as the Prince of the host. And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that which is regular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was taken away from him, and the place of his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temple</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was overthrown. </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8:12 And a host will be given rebelliously against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that which is regular</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and it will throw truth to the ground, and it will act and prosper. </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8:13 Then I heard a holy one speaking, and another holy one said to the one who spoke, “For how long is the vision concerning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that which is regular</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the transgression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that makes desolate</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and the giving over of the sanctuary and host to be trampled underfoot?”</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11:31 Forces from him shall appear and profane the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temple</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the fortress, and shall take away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that which is regular</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And they shall set up the abomination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that makes desolate</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2517454"/>
                  </a:ext>
                </a:extLst>
              </a:tr>
            </a:tbl>
          </a:graphicData>
        </a:graphic>
      </p:graphicFrame>
      <p:sp>
        <p:nvSpPr>
          <p:cNvPr id="3" name="TextBox 2">
            <a:extLst>
              <a:ext uri="{FF2B5EF4-FFF2-40B4-BE49-F238E27FC236}">
                <a16:creationId xmlns="" xmlns:a16="http://schemas.microsoft.com/office/drawing/2014/main" id="{A23D022B-FC52-EF4A-A5A3-CD0B252201A7}"/>
              </a:ext>
            </a:extLst>
          </p:cNvPr>
          <p:cNvSpPr txBox="1"/>
          <p:nvPr/>
        </p:nvSpPr>
        <p:spPr>
          <a:xfrm>
            <a:off x="7993930" y="4473246"/>
            <a:ext cx="2997724" cy="830997"/>
          </a:xfrm>
          <a:prstGeom prst="rect">
            <a:avLst/>
          </a:prstGeom>
          <a:noFill/>
        </p:spPr>
        <p:txBody>
          <a:bodyPr wrap="squar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papal Rome phase </a:t>
            </a:r>
          </a:p>
          <a:p>
            <a:r>
              <a:rPr lang="en-US" sz="2400" b="1" i="1" dirty="0">
                <a:solidFill>
                  <a:srgbClr val="FF0000"/>
                </a:solidFill>
                <a:latin typeface="Times New Roman" panose="02020603050405020304" pitchFamily="18" charset="0"/>
                <a:cs typeface="Times New Roman" panose="02020603050405020304" pitchFamily="18" charset="0"/>
              </a:rPr>
              <a:t>of “little horn” power</a:t>
            </a:r>
            <a:endParaRPr lang="en-US" sz="2400" dirty="0"/>
          </a:p>
        </p:txBody>
      </p:sp>
      <p:cxnSp>
        <p:nvCxnSpPr>
          <p:cNvPr id="6" name="Straight Arrow Connector 5">
            <a:extLst>
              <a:ext uri="{FF2B5EF4-FFF2-40B4-BE49-F238E27FC236}">
                <a16:creationId xmlns="" xmlns:a16="http://schemas.microsoft.com/office/drawing/2014/main" id="{261839FF-A25C-114F-9C24-6DA4AF7CA848}"/>
              </a:ext>
            </a:extLst>
          </p:cNvPr>
          <p:cNvCxnSpPr>
            <a:cxnSpLocks/>
          </p:cNvCxnSpPr>
          <p:nvPr/>
        </p:nvCxnSpPr>
        <p:spPr>
          <a:xfrm flipV="1">
            <a:off x="9181707" y="3125214"/>
            <a:ext cx="0" cy="14234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 xmlns:a16="http://schemas.microsoft.com/office/drawing/2014/main" id="{A56E3D7D-76F2-CA47-B917-F7BE603D1025}"/>
              </a:ext>
            </a:extLst>
          </p:cNvPr>
          <p:cNvCxnSpPr>
            <a:cxnSpLocks/>
          </p:cNvCxnSpPr>
          <p:nvPr/>
        </p:nvCxnSpPr>
        <p:spPr>
          <a:xfrm flipH="1" flipV="1">
            <a:off x="5920033" y="4473246"/>
            <a:ext cx="2007910" cy="42420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060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38200" y="115614"/>
            <a:ext cx="10515600" cy="714703"/>
          </a:xfrm>
        </p:spPr>
        <p:txBody>
          <a:bodyPr>
            <a:normAutofit fontScale="90000"/>
          </a:bodyPr>
          <a:lstStyle/>
          <a:p>
            <a:pPr algn="ctr">
              <a:lnSpc>
                <a:spcPct val="150000"/>
              </a:lnSpc>
            </a:pP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628312883"/>
              </p:ext>
            </p:extLst>
          </p:nvPr>
        </p:nvGraphicFramePr>
        <p:xfrm>
          <a:off x="204951" y="1019471"/>
          <a:ext cx="11782098" cy="5699760"/>
        </p:xfrm>
        <a:graphic>
          <a:graphicData uri="http://schemas.openxmlformats.org/drawingml/2006/table">
            <a:tbl>
              <a:tblPr firstRow="1" firstCol="1" bandRow="1">
                <a:tableStyleId>{5C22544A-7EE6-4342-B048-85BDC9FD1C3A}</a:tableStyleId>
              </a:tblPr>
              <a:tblGrid>
                <a:gridCol w="5622412">
                  <a:extLst>
                    <a:ext uri="{9D8B030D-6E8A-4147-A177-3AD203B41FA5}">
                      <a16:colId xmlns="" xmlns:a16="http://schemas.microsoft.com/office/drawing/2014/main" val="1197251755"/>
                    </a:ext>
                  </a:extLst>
                </a:gridCol>
                <a:gridCol w="6159686">
                  <a:extLst>
                    <a:ext uri="{9D8B030D-6E8A-4147-A177-3AD203B41FA5}">
                      <a16:colId xmlns="" xmlns:a16="http://schemas.microsoft.com/office/drawing/2014/main" val="1570783093"/>
                    </a:ext>
                  </a:extLst>
                </a:gridCol>
              </a:tblGrid>
              <a:tr h="624910">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0">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8:24 ...and destroy mighty men and the people who are the saints.</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b="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v. 33 And the wise among the people shall make many understand, though for some days they shall stumble by sword and flame, by captivity and plunder.</a:t>
                      </a:r>
                      <a:endParaRPr lang="en-US" sz="2400" b="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2517454"/>
                  </a:ext>
                </a:extLst>
              </a:tr>
              <a:tr h="0">
                <a:tc>
                  <a:txBody>
                    <a:bodyPr/>
                    <a:lstStyle/>
                    <a:p>
                      <a:pPr marL="0" marR="0" algn="l">
                        <a:spcBef>
                          <a:spcPts val="0"/>
                        </a:spcBef>
                        <a:spcAft>
                          <a:spcPts val="0"/>
                        </a:spcAft>
                      </a:pPr>
                      <a:r>
                        <a:rPr lang="en-US" sz="23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8:19 “Behold, I will make known to you what shall be at the latter end of the </a:t>
                      </a:r>
                      <a:r>
                        <a:rPr lang="en-US" sz="23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indignation</a:t>
                      </a:r>
                      <a:r>
                        <a:rPr lang="en-US" sz="23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for it refers to the appointed time of the end.</a:t>
                      </a:r>
                      <a:endParaRPr lang="en-US" sz="2300" b="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spcBef>
                          <a:spcPts val="0"/>
                        </a:spcBef>
                        <a:spcAft>
                          <a:spcPts val="0"/>
                        </a:spcAft>
                      </a:pPr>
                      <a:r>
                        <a:rPr lang="en-US" sz="23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8:24 His power shall be great—but not by his own power; and he shall cause fearful destruction and shall succeed in what he does...</a:t>
                      </a:r>
                      <a:endParaRPr lang="en-US" sz="2300" b="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spcBef>
                          <a:spcPts val="0"/>
                        </a:spcBef>
                        <a:spcAft>
                          <a:spcPts val="0"/>
                        </a:spcAft>
                      </a:pPr>
                      <a:r>
                        <a:rPr lang="en-US" sz="23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8:25 ...and in his own mind he shall become great...And he shall even rise up against the Prince of princes...</a:t>
                      </a:r>
                      <a:endParaRPr lang="en-US" sz="23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v. 36 And the king shall do as he wills. He shall exalt himself and magnify himself above every god, and shall speak astonishing things against the God of gods. He shall prosper till the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indignation</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is accomplished; for what is decreed shall be done. </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70771108"/>
                  </a:ext>
                </a:extLst>
              </a:tr>
            </a:tbl>
          </a:graphicData>
        </a:graphic>
      </p:graphicFrame>
      <p:sp>
        <p:nvSpPr>
          <p:cNvPr id="3" name="TextBox 2">
            <a:extLst>
              <a:ext uri="{FF2B5EF4-FFF2-40B4-BE49-F238E27FC236}">
                <a16:creationId xmlns="" xmlns:a16="http://schemas.microsoft.com/office/drawing/2014/main" id="{F626AF5A-9C2C-7349-BD96-1998462A900A}"/>
              </a:ext>
            </a:extLst>
          </p:cNvPr>
          <p:cNvSpPr txBox="1"/>
          <p:nvPr/>
        </p:nvSpPr>
        <p:spPr>
          <a:xfrm>
            <a:off x="2965134" y="2328422"/>
            <a:ext cx="2927404" cy="830997"/>
          </a:xfrm>
          <a:prstGeom prst="rect">
            <a:avLst/>
          </a:prstGeom>
          <a:noFill/>
        </p:spPr>
        <p:txBody>
          <a:bodyPr wrap="non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papal Rome phase </a:t>
            </a:r>
          </a:p>
          <a:p>
            <a:r>
              <a:rPr lang="en-US" sz="2400" b="1" i="1" dirty="0">
                <a:solidFill>
                  <a:srgbClr val="FF0000"/>
                </a:solidFill>
                <a:latin typeface="Times New Roman" panose="02020603050405020304" pitchFamily="18" charset="0"/>
                <a:cs typeface="Times New Roman" panose="02020603050405020304" pitchFamily="18" charset="0"/>
              </a:rPr>
              <a:t>of “little horn” power</a:t>
            </a:r>
            <a:endParaRPr lang="en-US" sz="2400" dirty="0"/>
          </a:p>
        </p:txBody>
      </p:sp>
      <p:cxnSp>
        <p:nvCxnSpPr>
          <p:cNvPr id="6" name="Straight Arrow Connector 5">
            <a:extLst>
              <a:ext uri="{FF2B5EF4-FFF2-40B4-BE49-F238E27FC236}">
                <a16:creationId xmlns="" xmlns:a16="http://schemas.microsoft.com/office/drawing/2014/main" id="{3DC6B26E-4AB7-3943-8A78-1CE232A5504D}"/>
              </a:ext>
            </a:extLst>
          </p:cNvPr>
          <p:cNvCxnSpPr>
            <a:cxnSpLocks/>
          </p:cNvCxnSpPr>
          <p:nvPr/>
        </p:nvCxnSpPr>
        <p:spPr>
          <a:xfrm flipH="1" flipV="1">
            <a:off x="2620652" y="2130458"/>
            <a:ext cx="344482" cy="3865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 xmlns:a16="http://schemas.microsoft.com/office/drawing/2014/main" id="{0C6F2EB1-B221-C242-85BD-9C7FA9CE6FD2}"/>
              </a:ext>
            </a:extLst>
          </p:cNvPr>
          <p:cNvCxnSpPr>
            <a:cxnSpLocks/>
          </p:cNvCxnSpPr>
          <p:nvPr/>
        </p:nvCxnSpPr>
        <p:spPr>
          <a:xfrm flipV="1">
            <a:off x="5514680" y="2516958"/>
            <a:ext cx="593889" cy="22696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 xmlns:a16="http://schemas.microsoft.com/office/drawing/2014/main" id="{8ADD94D4-3C97-9242-A4D1-81ECC8740318}"/>
              </a:ext>
            </a:extLst>
          </p:cNvPr>
          <p:cNvSpPr txBox="1"/>
          <p:nvPr/>
        </p:nvSpPr>
        <p:spPr>
          <a:xfrm>
            <a:off x="7286920" y="5891753"/>
            <a:ext cx="184731" cy="369332"/>
          </a:xfrm>
          <a:prstGeom prst="rect">
            <a:avLst/>
          </a:prstGeom>
          <a:noFill/>
        </p:spPr>
        <p:txBody>
          <a:bodyPr wrap="none" rtlCol="0">
            <a:spAutoFit/>
          </a:bodyPr>
          <a:lstStyle/>
          <a:p>
            <a:endParaRPr lang="en-US" dirty="0"/>
          </a:p>
        </p:txBody>
      </p:sp>
      <p:cxnSp>
        <p:nvCxnSpPr>
          <p:cNvPr id="19" name="Straight Arrow Connector 18">
            <a:extLst>
              <a:ext uri="{FF2B5EF4-FFF2-40B4-BE49-F238E27FC236}">
                <a16:creationId xmlns="" xmlns:a16="http://schemas.microsoft.com/office/drawing/2014/main" id="{0CC6644B-D52C-A84D-B64A-35CE788FB8C7}"/>
              </a:ext>
            </a:extLst>
          </p:cNvPr>
          <p:cNvCxnSpPr>
            <a:cxnSpLocks/>
          </p:cNvCxnSpPr>
          <p:nvPr/>
        </p:nvCxnSpPr>
        <p:spPr>
          <a:xfrm flipH="1" flipV="1">
            <a:off x="4528457" y="3947886"/>
            <a:ext cx="2230564" cy="21285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 xmlns:a16="http://schemas.microsoft.com/office/drawing/2014/main" id="{DA0C7A15-8EEA-E041-A059-CC145BB75E49}"/>
              </a:ext>
            </a:extLst>
          </p:cNvPr>
          <p:cNvCxnSpPr>
            <a:cxnSpLocks/>
          </p:cNvCxnSpPr>
          <p:nvPr/>
        </p:nvCxnSpPr>
        <p:spPr>
          <a:xfrm flipH="1" flipV="1">
            <a:off x="6759020" y="4904509"/>
            <a:ext cx="1263191" cy="1062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 xmlns:a16="http://schemas.microsoft.com/office/drawing/2014/main" id="{9DF6102F-809E-6245-9984-4EA64A7CDE0D}"/>
              </a:ext>
            </a:extLst>
          </p:cNvPr>
          <p:cNvSpPr txBox="1"/>
          <p:nvPr/>
        </p:nvSpPr>
        <p:spPr>
          <a:xfrm>
            <a:off x="6947555" y="5891753"/>
            <a:ext cx="184731" cy="369332"/>
          </a:xfrm>
          <a:prstGeom prst="rect">
            <a:avLst/>
          </a:prstGeom>
          <a:noFill/>
        </p:spPr>
        <p:txBody>
          <a:bodyPr wrap="none" rtlCol="0">
            <a:spAutoFit/>
          </a:bodyPr>
          <a:lstStyle/>
          <a:p>
            <a:endParaRPr lang="en-US" dirty="0"/>
          </a:p>
        </p:txBody>
      </p:sp>
      <p:sp>
        <p:nvSpPr>
          <p:cNvPr id="22" name="TextBox 21">
            <a:extLst>
              <a:ext uri="{FF2B5EF4-FFF2-40B4-BE49-F238E27FC236}">
                <a16:creationId xmlns="" xmlns:a16="http://schemas.microsoft.com/office/drawing/2014/main" id="{8C54E361-2CA4-D844-AFE1-78F39D60B5A7}"/>
              </a:ext>
            </a:extLst>
          </p:cNvPr>
          <p:cNvSpPr txBox="1"/>
          <p:nvPr/>
        </p:nvSpPr>
        <p:spPr>
          <a:xfrm>
            <a:off x="6749592" y="5894745"/>
            <a:ext cx="2927404" cy="1107996"/>
          </a:xfrm>
          <a:prstGeom prst="rect">
            <a:avLst/>
          </a:prstGeom>
          <a:noFill/>
        </p:spPr>
        <p:txBody>
          <a:bodyPr wrap="non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papal Rome phase </a:t>
            </a:r>
          </a:p>
          <a:p>
            <a:r>
              <a:rPr lang="en-US" sz="2400" b="1" i="1" dirty="0">
                <a:solidFill>
                  <a:srgbClr val="FF0000"/>
                </a:solidFill>
                <a:latin typeface="Times New Roman" panose="02020603050405020304" pitchFamily="18" charset="0"/>
                <a:cs typeface="Times New Roman" panose="02020603050405020304" pitchFamily="18" charset="0"/>
              </a:rPr>
              <a:t>of “little horn” power</a:t>
            </a:r>
            <a:endParaRPr lang="en-US" sz="2400" dirty="0"/>
          </a:p>
          <a:p>
            <a:endParaRPr lang="en-US" dirty="0"/>
          </a:p>
        </p:txBody>
      </p:sp>
    </p:spTree>
    <p:extLst>
      <p:ext uri="{BB962C8B-B14F-4D97-AF65-F5344CB8AC3E}">
        <p14:creationId xmlns:p14="http://schemas.microsoft.com/office/powerpoint/2010/main" val="147521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38200" y="115614"/>
            <a:ext cx="10515600" cy="1334814"/>
          </a:xfrm>
        </p:spPr>
        <p:txBody>
          <a:bodyPr>
            <a:normAutofit/>
          </a:bodyPr>
          <a:lstStyle/>
          <a:p>
            <a:pPr algn="ctr">
              <a:lnSpc>
                <a:spcPct val="150000"/>
              </a:lnSpc>
            </a:pP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3178611315"/>
              </p:ext>
            </p:extLst>
          </p:nvPr>
        </p:nvGraphicFramePr>
        <p:xfrm>
          <a:off x="630620" y="1766126"/>
          <a:ext cx="10930760" cy="2926080"/>
        </p:xfrm>
        <a:graphic>
          <a:graphicData uri="http://schemas.openxmlformats.org/drawingml/2006/table">
            <a:tbl>
              <a:tblPr firstRow="1" firstCol="1" bandRow="1">
                <a:tableStyleId>{5C22544A-7EE6-4342-B048-85BDC9FD1C3A}</a:tableStyleId>
              </a:tblPr>
              <a:tblGrid>
                <a:gridCol w="5465380">
                  <a:extLst>
                    <a:ext uri="{9D8B030D-6E8A-4147-A177-3AD203B41FA5}">
                      <a16:colId xmlns="" xmlns:a16="http://schemas.microsoft.com/office/drawing/2014/main" val="1197251755"/>
                    </a:ext>
                  </a:extLst>
                </a:gridCol>
                <a:gridCol w="5465380">
                  <a:extLst>
                    <a:ext uri="{9D8B030D-6E8A-4147-A177-3AD203B41FA5}">
                      <a16:colId xmlns="" xmlns:a16="http://schemas.microsoft.com/office/drawing/2014/main" val="1570783093"/>
                    </a:ext>
                  </a:extLst>
                </a:gridCol>
              </a:tblGrid>
              <a:tr h="0">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0">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8:19 “Behold, I will make known to you what shall be at the latter end of the indignation, for it refers to the appointed time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of the end</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v. 40 At the time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of the end</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the king of the south shall attack him, but the king of the north shall rush upon him like a whirlwind...</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2517454"/>
                  </a:ext>
                </a:extLst>
              </a:tr>
              <a:tr h="0">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8:25 ...and he shall be broken—but by no human hand.</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v. 45 Yet he shall come to his end, with none to help him.</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70771108"/>
                  </a:ext>
                </a:extLst>
              </a:tr>
            </a:tbl>
          </a:graphicData>
        </a:graphic>
      </p:graphicFrame>
      <p:sp>
        <p:nvSpPr>
          <p:cNvPr id="3" name="TextBox 2">
            <a:extLst>
              <a:ext uri="{FF2B5EF4-FFF2-40B4-BE49-F238E27FC236}">
                <a16:creationId xmlns="" xmlns:a16="http://schemas.microsoft.com/office/drawing/2014/main" id="{5DF8F99A-941F-5F4B-A9B8-4AACD7F3DABA}"/>
              </a:ext>
            </a:extLst>
          </p:cNvPr>
          <p:cNvSpPr txBox="1"/>
          <p:nvPr/>
        </p:nvSpPr>
        <p:spPr>
          <a:xfrm>
            <a:off x="3469064" y="5354425"/>
            <a:ext cx="2927404" cy="1107996"/>
          </a:xfrm>
          <a:prstGeom prst="rect">
            <a:avLst/>
          </a:prstGeom>
          <a:noFill/>
        </p:spPr>
        <p:txBody>
          <a:bodyPr wrap="non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papal Rome phase </a:t>
            </a:r>
          </a:p>
          <a:p>
            <a:r>
              <a:rPr lang="en-US" sz="2400" b="1" i="1" dirty="0">
                <a:solidFill>
                  <a:srgbClr val="FF0000"/>
                </a:solidFill>
                <a:latin typeface="Times New Roman" panose="02020603050405020304" pitchFamily="18" charset="0"/>
                <a:cs typeface="Times New Roman" panose="02020603050405020304" pitchFamily="18" charset="0"/>
              </a:rPr>
              <a:t>of “little horn” power</a:t>
            </a:r>
            <a:endParaRPr lang="en-US" sz="2400" dirty="0"/>
          </a:p>
          <a:p>
            <a:endParaRPr lang="en-US" dirty="0"/>
          </a:p>
        </p:txBody>
      </p:sp>
      <p:cxnSp>
        <p:nvCxnSpPr>
          <p:cNvPr id="6" name="Straight Arrow Connector 5">
            <a:extLst>
              <a:ext uri="{FF2B5EF4-FFF2-40B4-BE49-F238E27FC236}">
                <a16:creationId xmlns="" xmlns:a16="http://schemas.microsoft.com/office/drawing/2014/main" id="{30B01499-F8DE-EF4D-B4F8-09E7E1182B29}"/>
              </a:ext>
            </a:extLst>
          </p:cNvPr>
          <p:cNvCxnSpPr>
            <a:cxnSpLocks/>
          </p:cNvCxnSpPr>
          <p:nvPr/>
        </p:nvCxnSpPr>
        <p:spPr>
          <a:xfrm flipH="1" flipV="1">
            <a:off x="2290713" y="4176074"/>
            <a:ext cx="1178351" cy="13875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 xmlns:a16="http://schemas.microsoft.com/office/drawing/2014/main" id="{699E94EF-1C30-5A45-A840-317D2B1DCD5C}"/>
              </a:ext>
            </a:extLst>
          </p:cNvPr>
          <p:cNvCxnSpPr>
            <a:cxnSpLocks/>
          </p:cNvCxnSpPr>
          <p:nvPr/>
        </p:nvCxnSpPr>
        <p:spPr>
          <a:xfrm flipV="1">
            <a:off x="4967926" y="4176074"/>
            <a:ext cx="2318994" cy="121859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 xmlns:a16="http://schemas.microsoft.com/office/drawing/2014/main" id="{A65A8E1C-A5C8-7F4E-BE1A-DE65FF0F49EB}"/>
              </a:ext>
            </a:extLst>
          </p:cNvPr>
          <p:cNvCxnSpPr>
            <a:cxnSpLocks/>
          </p:cNvCxnSpPr>
          <p:nvPr/>
        </p:nvCxnSpPr>
        <p:spPr>
          <a:xfrm flipV="1">
            <a:off x="5986021" y="3063711"/>
            <a:ext cx="2535810" cy="25735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 xmlns:a16="http://schemas.microsoft.com/office/drawing/2014/main" id="{E1D35152-B888-BA49-8BA8-6D30FB96211D}"/>
              </a:ext>
            </a:extLst>
          </p:cNvPr>
          <p:cNvCxnSpPr>
            <a:cxnSpLocks/>
          </p:cNvCxnSpPr>
          <p:nvPr/>
        </p:nvCxnSpPr>
        <p:spPr>
          <a:xfrm flipV="1">
            <a:off x="7418895" y="3057732"/>
            <a:ext cx="2650991" cy="11183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42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38200" y="115614"/>
            <a:ext cx="10515600" cy="1334814"/>
          </a:xfrm>
        </p:spPr>
        <p:txBody>
          <a:bodyPr>
            <a:normAutofit/>
          </a:bodyPr>
          <a:lstStyle/>
          <a:p>
            <a:pPr algn="ctr">
              <a:lnSpc>
                <a:spcPct val="150000"/>
              </a:lnSpc>
            </a:pPr>
            <a:r>
              <a:rPr lang="en-US" b="1" dirty="0">
                <a:latin typeface="Times New Roman" panose="02020603050405020304" pitchFamily="18" charset="0"/>
                <a:cs typeface="Times New Roman" panose="02020603050405020304" pitchFamily="18" charset="0"/>
              </a:rPr>
              <a:t>Summary of </a:t>
            </a: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1906901982"/>
              </p:ext>
            </p:extLst>
          </p:nvPr>
        </p:nvGraphicFramePr>
        <p:xfrm>
          <a:off x="273423" y="1550973"/>
          <a:ext cx="11645153" cy="4884789"/>
        </p:xfrm>
        <a:graphic>
          <a:graphicData uri="http://schemas.openxmlformats.org/drawingml/2006/table">
            <a:tbl>
              <a:tblPr firstRow="1" firstCol="1" bandRow="1">
                <a:tableStyleId>{5C22544A-7EE6-4342-B048-85BDC9FD1C3A}</a:tableStyleId>
              </a:tblPr>
              <a:tblGrid>
                <a:gridCol w="3898129">
                  <a:extLst>
                    <a:ext uri="{9D8B030D-6E8A-4147-A177-3AD203B41FA5}">
                      <a16:colId xmlns="" xmlns:a16="http://schemas.microsoft.com/office/drawing/2014/main" val="1197251755"/>
                    </a:ext>
                  </a:extLst>
                </a:gridCol>
                <a:gridCol w="1810794">
                  <a:extLst>
                    <a:ext uri="{9D8B030D-6E8A-4147-A177-3AD203B41FA5}">
                      <a16:colId xmlns="" xmlns:a16="http://schemas.microsoft.com/office/drawing/2014/main" val="3418351437"/>
                    </a:ext>
                  </a:extLst>
                </a:gridCol>
                <a:gridCol w="3890918">
                  <a:extLst>
                    <a:ext uri="{9D8B030D-6E8A-4147-A177-3AD203B41FA5}">
                      <a16:colId xmlns="" xmlns:a16="http://schemas.microsoft.com/office/drawing/2014/main" val="1570783093"/>
                    </a:ext>
                  </a:extLst>
                </a:gridCol>
                <a:gridCol w="2045312">
                  <a:extLst>
                    <a:ext uri="{9D8B030D-6E8A-4147-A177-3AD203B41FA5}">
                      <a16:colId xmlns="" xmlns:a16="http://schemas.microsoft.com/office/drawing/2014/main" val="538282919"/>
                    </a:ext>
                  </a:extLst>
                </a:gridCol>
              </a:tblGrid>
              <a:tr h="0">
                <a:tc gridSpan="2">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gridSpan="2">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extLst>
                  <a:ext uri="{0D108BD9-81ED-4DB2-BD59-A6C34878D82A}">
                    <a16:rowId xmlns="" xmlns:a16="http://schemas.microsoft.com/office/drawing/2014/main" val="2684818148"/>
                  </a:ext>
                </a:extLst>
              </a:tr>
              <a:tr h="585216">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Persia</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8:20  </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Persia</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2517454"/>
                  </a:ext>
                </a:extLst>
              </a:tr>
              <a:tr h="927051">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Greece (Alexander)</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8:8, 21  </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Greece (Alexander)</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11:3</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82805526"/>
                  </a:ext>
                </a:extLst>
              </a:tr>
              <a:tr h="995082">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Four Greek Kingdoms</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8:8, 22  </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Four Greek Kingdoms</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11:4</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3068446"/>
                  </a:ext>
                </a:extLst>
              </a:tr>
              <a:tr h="914400">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Pagan Rome (Christ)</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9:25-27  </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Pagan Rome (Christ)</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11:22</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44536889"/>
                  </a:ext>
                </a:extLst>
              </a:tr>
              <a:tr h="585216">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Papal Rome</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8:11-13, 19, 24-25  </a:t>
                      </a:r>
                      <a:endParaRPr lang="en-US" sz="240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Papal Rome</a:t>
                      </a:r>
                      <a:endParaRPr lang="en-US" sz="2400" b="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11:23-24, 31, 33, 36, 40, 45</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853452"/>
                  </a:ext>
                </a:extLst>
              </a:tr>
            </a:tbl>
          </a:graphicData>
        </a:graphic>
      </p:graphicFrame>
    </p:spTree>
    <p:extLst>
      <p:ext uri="{BB962C8B-B14F-4D97-AF65-F5344CB8AC3E}">
        <p14:creationId xmlns:p14="http://schemas.microsoft.com/office/powerpoint/2010/main" val="1540965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81CDA7-CF1B-5E4B-A104-9DA712C87A8D}"/>
              </a:ext>
            </a:extLst>
          </p:cNvPr>
          <p:cNvSpPr>
            <a:spLocks noGrp="1"/>
          </p:cNvSpPr>
          <p:nvPr>
            <p:ph type="title"/>
          </p:nvPr>
        </p:nvSpPr>
        <p:spPr>
          <a:xfrm>
            <a:off x="838200" y="365125"/>
            <a:ext cx="10515600" cy="986597"/>
          </a:xfrm>
        </p:spPr>
        <p:txBody>
          <a:bodyPr>
            <a:normAutofit fontScale="90000"/>
          </a:bodyPr>
          <a:lstStyle/>
          <a:p>
            <a:pPr algn="ctr"/>
            <a:r>
              <a:rPr lang="en-US" sz="4900" b="1" dirty="0">
                <a:latin typeface="Times New Roman" panose="02020603050405020304" pitchFamily="18" charset="0"/>
                <a:cs typeface="Times New Roman" panose="02020603050405020304" pitchFamily="18" charset="0"/>
              </a:rPr>
              <a:t>Verbal Subjects and Pronouns in Daniel 11</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Translation: ESV</a:t>
            </a:r>
            <a:endParaRPr lang="en-US" sz="2400" dirty="0"/>
          </a:p>
        </p:txBody>
      </p:sp>
      <p:sp>
        <p:nvSpPr>
          <p:cNvPr id="3" name="Content Placeholder 2">
            <a:extLst>
              <a:ext uri="{FF2B5EF4-FFF2-40B4-BE49-F238E27FC236}">
                <a16:creationId xmlns="" xmlns:a16="http://schemas.microsoft.com/office/drawing/2014/main" id="{31C4850B-01C3-704D-9EEB-050BE2D043AD}"/>
              </a:ext>
            </a:extLst>
          </p:cNvPr>
          <p:cNvSpPr>
            <a:spLocks noGrp="1"/>
          </p:cNvSpPr>
          <p:nvPr>
            <p:ph idx="1"/>
          </p:nvPr>
        </p:nvSpPr>
        <p:spPr>
          <a:xfrm>
            <a:off x="1125415" y="1805354"/>
            <a:ext cx="10228385" cy="5251429"/>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Then the </a:t>
            </a:r>
            <a:r>
              <a:rPr lang="en-US" sz="2400" b="1" u="sng" dirty="0">
                <a:latin typeface="Times New Roman" panose="02020603050405020304" pitchFamily="18" charset="0"/>
                <a:cs typeface="Times New Roman" panose="02020603050405020304" pitchFamily="18" charset="0"/>
              </a:rPr>
              <a:t>king of the south </a:t>
            </a:r>
            <a:r>
              <a:rPr lang="en-US" sz="2400" dirty="0">
                <a:latin typeface="Times New Roman" panose="02020603050405020304" pitchFamily="18" charset="0"/>
                <a:cs typeface="Times New Roman" panose="02020603050405020304" pitchFamily="18" charset="0"/>
              </a:rPr>
              <a:t>shall be strong, but </a:t>
            </a:r>
            <a:r>
              <a:rPr lang="en-US" sz="2400" b="1" u="sng" dirty="0">
                <a:latin typeface="Times New Roman" panose="02020603050405020304" pitchFamily="18" charset="0"/>
                <a:cs typeface="Times New Roman" panose="02020603050405020304" pitchFamily="18" charset="0"/>
              </a:rPr>
              <a:t>one of his princes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shall be stronger than he and shall rule, and his authority shall be a great authority.</a:t>
            </a:r>
          </a:p>
          <a:p>
            <a:pPr marL="0" indent="0">
              <a:buNone/>
            </a:pPr>
            <a:r>
              <a:rPr lang="en-US" sz="2400" b="1"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After some years they [</a:t>
            </a:r>
            <a:r>
              <a:rPr lang="en-US" sz="2400" i="1" u="sng" dirty="0">
                <a:latin typeface="Times New Roman" panose="02020603050405020304" pitchFamily="18" charset="0"/>
                <a:cs typeface="Times New Roman" panose="02020603050405020304" pitchFamily="18" charset="0"/>
              </a:rPr>
              <a:t>kings of the north and south</a:t>
            </a:r>
            <a:r>
              <a:rPr lang="en-US" sz="2400" dirty="0">
                <a:latin typeface="Times New Roman" panose="02020603050405020304" pitchFamily="18" charset="0"/>
                <a:cs typeface="Times New Roman" panose="02020603050405020304" pitchFamily="18" charset="0"/>
              </a:rPr>
              <a:t>] shall make an alliance, and the daughter of the </a:t>
            </a:r>
            <a:r>
              <a:rPr lang="en-US" sz="2400" b="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shall come to the </a:t>
            </a:r>
            <a:r>
              <a:rPr lang="en-US" sz="2400" b="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to make an agreement. But she shall not retain the strength of her arm, and he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and his arm shall not endure, but she shall be given up, and her attendants, he who fathered her, and he who supported her in those times.</a:t>
            </a:r>
          </a:p>
          <a:p>
            <a:pPr marL="0" indent="0">
              <a:buNone/>
            </a:pPr>
            <a:r>
              <a:rPr lang="en-US" sz="2400" b="1" dirty="0">
                <a:latin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cs typeface="Times New Roman" panose="02020603050405020304" pitchFamily="18" charset="0"/>
              </a:rPr>
              <a:t> And from a branch from her roots one shall arise in his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place. He shall come against the army and enter the fortress of the </a:t>
            </a:r>
            <a:r>
              <a:rPr lang="en-US" sz="2400" b="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and he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shall deal with them and shall prevail. </a:t>
            </a:r>
          </a:p>
          <a:p>
            <a:pPr marL="0" indent="0">
              <a:buNone/>
            </a:pPr>
            <a:r>
              <a:rPr lang="en-US" sz="2400" b="1" dirty="0">
                <a:latin typeface="Times New Roman" panose="02020603050405020304" pitchFamily="18" charset="0"/>
                <a:cs typeface="Times New Roman" panose="02020603050405020304" pitchFamily="18" charset="0"/>
              </a:rPr>
              <a:t>8</a:t>
            </a:r>
            <a:r>
              <a:rPr lang="en-US" sz="2400" dirty="0">
                <a:latin typeface="Times New Roman" panose="02020603050405020304" pitchFamily="18" charset="0"/>
                <a:cs typeface="Times New Roman" panose="02020603050405020304" pitchFamily="18" charset="0"/>
              </a:rPr>
              <a:t> He shall also carry off to Egypt their gods with their metal images and their precious vessels of silver and gold, and for some years he shall refrain from attacking the </a:t>
            </a:r>
            <a:r>
              <a:rPr lang="en-US" sz="2400" b="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 . .</a:t>
            </a:r>
          </a:p>
          <a:p>
            <a:pPr marL="0" indent="0">
              <a:buNone/>
            </a:pPr>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3758593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81CDA7-CF1B-5E4B-A104-9DA712C87A8D}"/>
              </a:ext>
            </a:extLst>
          </p:cNvPr>
          <p:cNvSpPr>
            <a:spLocks noGrp="1"/>
          </p:cNvSpPr>
          <p:nvPr>
            <p:ph type="title"/>
          </p:nvPr>
        </p:nvSpPr>
        <p:spPr>
          <a:xfrm>
            <a:off x="838200" y="365125"/>
            <a:ext cx="10515600" cy="986597"/>
          </a:xfrm>
        </p:spPr>
        <p:txBody>
          <a:bodyPr>
            <a:normAutofit fontScale="90000"/>
          </a:bodyPr>
          <a:lstStyle/>
          <a:p>
            <a:pPr algn="ctr"/>
            <a:r>
              <a:rPr lang="en-US" sz="4900" b="1" dirty="0">
                <a:latin typeface="Times New Roman" panose="02020603050405020304" pitchFamily="18" charset="0"/>
                <a:cs typeface="Times New Roman" panose="02020603050405020304" pitchFamily="18" charset="0"/>
              </a:rPr>
              <a:t>Verbal Subjects and Pronouns in Daniel 11</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sz="2400" dirty="0"/>
          </a:p>
        </p:txBody>
      </p:sp>
      <p:sp>
        <p:nvSpPr>
          <p:cNvPr id="3" name="Content Placeholder 2">
            <a:extLst>
              <a:ext uri="{FF2B5EF4-FFF2-40B4-BE49-F238E27FC236}">
                <a16:creationId xmlns="" xmlns:a16="http://schemas.microsoft.com/office/drawing/2014/main" id="{31C4850B-01C3-704D-9EEB-050BE2D043AD}"/>
              </a:ext>
            </a:extLst>
          </p:cNvPr>
          <p:cNvSpPr>
            <a:spLocks noGrp="1"/>
          </p:cNvSpPr>
          <p:nvPr>
            <p:ph idx="1"/>
          </p:nvPr>
        </p:nvSpPr>
        <p:spPr>
          <a:xfrm>
            <a:off x="506895" y="1690688"/>
            <a:ext cx="11092069" cy="5366095"/>
          </a:xfrm>
        </p:spPr>
        <p:txBody>
          <a:bodyPr>
            <a:normAutofit lnSpcReduction="10000"/>
          </a:bodyPr>
          <a:lstStyle/>
          <a:p>
            <a:pPr marL="0" indent="0">
              <a:buNone/>
            </a:pPr>
            <a:r>
              <a:rPr lang="en-US" sz="2400" b="1" dirty="0">
                <a:latin typeface="Times New Roman" panose="02020603050405020304" pitchFamily="18" charset="0"/>
                <a:cs typeface="Times New Roman" panose="02020603050405020304" pitchFamily="18" charset="0"/>
              </a:rPr>
              <a:t>15</a:t>
            </a:r>
            <a:r>
              <a:rPr lang="en-US" sz="2400" dirty="0">
                <a:latin typeface="Times New Roman" panose="02020603050405020304" pitchFamily="18" charset="0"/>
                <a:cs typeface="Times New Roman" panose="02020603050405020304" pitchFamily="18" charset="0"/>
              </a:rPr>
              <a:t> Then the </a:t>
            </a:r>
            <a:r>
              <a:rPr lang="en-US" sz="2400" b="1" u="sng" dirty="0">
                <a:latin typeface="Times New Roman" panose="02020603050405020304" pitchFamily="18" charset="0"/>
                <a:cs typeface="Times New Roman" panose="02020603050405020304" pitchFamily="18" charset="0"/>
              </a:rPr>
              <a:t>king of the north </a:t>
            </a:r>
            <a:r>
              <a:rPr lang="en-US" sz="2400" dirty="0">
                <a:latin typeface="Times New Roman" panose="02020603050405020304" pitchFamily="18" charset="0"/>
                <a:cs typeface="Times New Roman" panose="02020603050405020304" pitchFamily="18" charset="0"/>
              </a:rPr>
              <a:t>shall come and throw up </a:t>
            </a:r>
            <a:r>
              <a:rPr lang="en-US" sz="2400" dirty="0" err="1">
                <a:latin typeface="Times New Roman" panose="02020603050405020304" pitchFamily="18" charset="0"/>
                <a:cs typeface="Times New Roman" panose="02020603050405020304" pitchFamily="18" charset="0"/>
              </a:rPr>
              <a:t>siegeworks</a:t>
            </a:r>
            <a:r>
              <a:rPr lang="en-US" sz="2400" dirty="0">
                <a:latin typeface="Times New Roman" panose="02020603050405020304" pitchFamily="18" charset="0"/>
                <a:cs typeface="Times New Roman" panose="02020603050405020304" pitchFamily="18" charset="0"/>
              </a:rPr>
              <a:t> and take a well-fortified city. And the forces of the </a:t>
            </a:r>
            <a:r>
              <a:rPr lang="en-US" sz="2400" b="1" u="sng" dirty="0">
                <a:latin typeface="Times New Roman" panose="02020603050405020304" pitchFamily="18" charset="0"/>
                <a:cs typeface="Times New Roman" panose="02020603050405020304" pitchFamily="18" charset="0"/>
              </a:rPr>
              <a:t>south </a:t>
            </a:r>
            <a:r>
              <a:rPr lang="en-US" sz="2400" dirty="0">
                <a:latin typeface="Times New Roman" panose="02020603050405020304" pitchFamily="18" charset="0"/>
                <a:cs typeface="Times New Roman" panose="02020603050405020304" pitchFamily="18" charset="0"/>
              </a:rPr>
              <a:t>shall not stand, or even his best troops, for there shall be no strength to stand.</a:t>
            </a:r>
          </a:p>
          <a:p>
            <a:pPr marL="0" indent="0">
              <a:buNone/>
            </a:pPr>
            <a:r>
              <a:rPr lang="en-US" sz="2400" b="1" dirty="0">
                <a:latin typeface="Times New Roman" panose="02020603050405020304" pitchFamily="18" charset="0"/>
                <a:cs typeface="Times New Roman" panose="02020603050405020304" pitchFamily="18" charset="0"/>
              </a:rPr>
              <a:t>16</a:t>
            </a:r>
            <a:r>
              <a:rPr lang="en-US" sz="2400" dirty="0">
                <a:latin typeface="Times New Roman" panose="02020603050405020304" pitchFamily="18" charset="0"/>
                <a:cs typeface="Times New Roman" panose="02020603050405020304" pitchFamily="18" charset="0"/>
              </a:rPr>
              <a:t> But he [</a:t>
            </a:r>
            <a:r>
              <a:rPr lang="en-US" sz="2400" i="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who comes against him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shall do as he [</a:t>
            </a:r>
            <a:r>
              <a:rPr lang="en-US" sz="2400" i="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wills, and none shall stand before him. And he shall stand in the glorious land, with destruction in his hand.</a:t>
            </a:r>
          </a:p>
          <a:p>
            <a:pPr marL="0" indent="0">
              <a:buNone/>
            </a:pPr>
            <a:r>
              <a:rPr lang="en-US" sz="2400" b="1" dirty="0">
                <a:latin typeface="Times New Roman" panose="02020603050405020304" pitchFamily="18" charset="0"/>
                <a:cs typeface="Times New Roman" panose="02020603050405020304" pitchFamily="18" charset="0"/>
              </a:rPr>
              <a:t>17</a:t>
            </a:r>
            <a:r>
              <a:rPr lang="en-US" sz="2400" dirty="0">
                <a:latin typeface="Times New Roman" panose="02020603050405020304" pitchFamily="18" charset="0"/>
                <a:cs typeface="Times New Roman" panose="02020603050405020304" pitchFamily="18" charset="0"/>
              </a:rPr>
              <a:t> He shall set his face to come with the strength of his whole kingdom, and he shall bring terms of an agreement and perform them. He shall give him [</a:t>
            </a:r>
            <a:r>
              <a:rPr lang="en-US" sz="2400" i="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the daughter of women to destroy the kingdom, but it shall not stand or be to his [</a:t>
            </a:r>
            <a:r>
              <a:rPr lang="en-US" sz="2400" i="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advantage.</a:t>
            </a:r>
          </a:p>
          <a:p>
            <a:pPr marL="0" indent="0">
              <a:buNone/>
            </a:pPr>
            <a:r>
              <a:rPr lang="en-US" sz="2400" b="1" dirty="0">
                <a:latin typeface="Times New Roman" panose="02020603050405020304" pitchFamily="18" charset="0"/>
                <a:cs typeface="Times New Roman" panose="02020603050405020304" pitchFamily="18" charset="0"/>
              </a:rPr>
              <a:t>18</a:t>
            </a:r>
            <a:r>
              <a:rPr lang="en-US" sz="2400" dirty="0">
                <a:latin typeface="Times New Roman" panose="02020603050405020304" pitchFamily="18" charset="0"/>
                <a:cs typeface="Times New Roman" panose="02020603050405020304" pitchFamily="18" charset="0"/>
              </a:rPr>
              <a:t> Afterward he shall turn his face to the coastlands and shall capture many of them, but </a:t>
            </a:r>
            <a:r>
              <a:rPr lang="en-US" sz="2400" b="1" u="sng" dirty="0">
                <a:latin typeface="Times New Roman" panose="02020603050405020304" pitchFamily="18" charset="0"/>
                <a:cs typeface="Times New Roman" panose="02020603050405020304" pitchFamily="18" charset="0"/>
              </a:rPr>
              <a:t>a commander </a:t>
            </a:r>
            <a:r>
              <a:rPr lang="en-US" sz="2400" dirty="0">
                <a:latin typeface="Times New Roman" panose="02020603050405020304" pitchFamily="18" charset="0"/>
                <a:cs typeface="Times New Roman" panose="02020603050405020304" pitchFamily="18" charset="0"/>
              </a:rPr>
              <a:t>shall put an end to his [</a:t>
            </a:r>
            <a:r>
              <a:rPr lang="en-US" sz="2400" i="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insolence. Indeed, he shall turn his insolence back upon him.</a:t>
            </a:r>
          </a:p>
          <a:p>
            <a:pPr marL="0" indent="0">
              <a:buNone/>
            </a:pPr>
            <a:r>
              <a:rPr lang="en-US" sz="2400" b="1"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Then he shall turn his face back toward the fortresses of his own land, but he shall stumble and fall, and shall not be found.</a:t>
            </a:r>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2227092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81CDA7-CF1B-5E4B-A104-9DA712C87A8D}"/>
              </a:ext>
            </a:extLst>
          </p:cNvPr>
          <p:cNvSpPr>
            <a:spLocks noGrp="1"/>
          </p:cNvSpPr>
          <p:nvPr>
            <p:ph type="title"/>
          </p:nvPr>
        </p:nvSpPr>
        <p:spPr>
          <a:xfrm>
            <a:off x="838200" y="365125"/>
            <a:ext cx="10515600" cy="757997"/>
          </a:xfrm>
        </p:spPr>
        <p:txBody>
          <a:bodyPr/>
          <a:lstStyle/>
          <a:p>
            <a:pPr algn="ctr"/>
            <a:r>
              <a:rPr lang="en-US" b="1" dirty="0">
                <a:latin typeface="Times New Roman" panose="02020603050405020304" pitchFamily="18" charset="0"/>
                <a:cs typeface="Times New Roman" panose="02020603050405020304" pitchFamily="18" charset="0"/>
              </a:rPr>
              <a:t>Verbal Subjects and Pronouns in Daniel 11</a:t>
            </a:r>
            <a:endParaRPr lang="en-US" dirty="0"/>
          </a:p>
        </p:txBody>
      </p:sp>
      <p:sp>
        <p:nvSpPr>
          <p:cNvPr id="3" name="Content Placeholder 2">
            <a:extLst>
              <a:ext uri="{FF2B5EF4-FFF2-40B4-BE49-F238E27FC236}">
                <a16:creationId xmlns="" xmlns:a16="http://schemas.microsoft.com/office/drawing/2014/main" id="{31C4850B-01C3-704D-9EEB-050BE2D043AD}"/>
              </a:ext>
            </a:extLst>
          </p:cNvPr>
          <p:cNvSpPr>
            <a:spLocks noGrp="1"/>
          </p:cNvSpPr>
          <p:nvPr>
            <p:ph idx="1"/>
          </p:nvPr>
        </p:nvSpPr>
        <p:spPr>
          <a:xfrm>
            <a:off x="536713" y="1431235"/>
            <a:ext cx="11002617" cy="5625548"/>
          </a:xfrm>
        </p:spPr>
        <p:txBody>
          <a:bodyPr>
            <a:normAutofit lnSpcReduction="10000"/>
          </a:bodyPr>
          <a:lstStyle/>
          <a:p>
            <a:pPr marL="0" indent="0">
              <a:buNone/>
            </a:pPr>
            <a:r>
              <a:rPr lang="en-US" sz="2600" b="1" dirty="0">
                <a:latin typeface="Times New Roman" panose="02020603050405020304" pitchFamily="18" charset="0"/>
                <a:cs typeface="Times New Roman" panose="02020603050405020304" pitchFamily="18" charset="0"/>
              </a:rPr>
              <a:t>20</a:t>
            </a:r>
            <a:r>
              <a:rPr lang="en-US" sz="2600" dirty="0">
                <a:latin typeface="Times New Roman" panose="02020603050405020304" pitchFamily="18" charset="0"/>
                <a:cs typeface="Times New Roman" panose="02020603050405020304" pitchFamily="18" charset="0"/>
              </a:rPr>
              <a:t> Then shall arise </a:t>
            </a:r>
            <a:r>
              <a:rPr lang="en-US" sz="2600" dirty="0">
                <a:solidFill>
                  <a:srgbClr val="0070C0"/>
                </a:solidFill>
                <a:latin typeface="Times New Roman" panose="02020603050405020304" pitchFamily="18" charset="0"/>
                <a:cs typeface="Times New Roman" panose="02020603050405020304" pitchFamily="18" charset="0"/>
              </a:rPr>
              <a:t>in his </a:t>
            </a:r>
            <a:r>
              <a:rPr lang="en-US" dirty="0">
                <a:latin typeface="Times New Roman" panose="02020603050405020304" pitchFamily="18" charset="0"/>
                <a:cs typeface="Times New Roman" panose="02020603050405020304" pitchFamily="18" charset="0"/>
              </a:rPr>
              <a:t>[</a:t>
            </a:r>
            <a:r>
              <a:rPr lang="en-US" i="1" u="sng" dirty="0">
                <a:latin typeface="Times New Roman" panose="02020603050405020304" pitchFamily="18" charset="0"/>
                <a:cs typeface="Times New Roman" panose="02020603050405020304" pitchFamily="18" charset="0"/>
              </a:rPr>
              <a:t>king of the north</a:t>
            </a:r>
            <a:r>
              <a:rPr lang="en-US" dirty="0">
                <a:latin typeface="Times New Roman" panose="02020603050405020304" pitchFamily="18" charset="0"/>
                <a:cs typeface="Times New Roman" panose="02020603050405020304" pitchFamily="18" charset="0"/>
              </a:rPr>
              <a:t>] </a:t>
            </a:r>
            <a:r>
              <a:rPr lang="en-US" sz="2600" dirty="0">
                <a:solidFill>
                  <a:srgbClr val="0070C0"/>
                </a:solidFill>
                <a:latin typeface="Times New Roman" panose="02020603050405020304" pitchFamily="18" charset="0"/>
                <a:cs typeface="Times New Roman" panose="02020603050405020304" pitchFamily="18" charset="0"/>
              </a:rPr>
              <a:t>place</a:t>
            </a:r>
            <a:r>
              <a:rPr lang="en-US" sz="2600" dirty="0">
                <a:latin typeface="Times New Roman" panose="02020603050405020304" pitchFamily="18" charset="0"/>
                <a:cs typeface="Times New Roman" panose="02020603050405020304" pitchFamily="18" charset="0"/>
              </a:rPr>
              <a:t> </a:t>
            </a:r>
            <a:r>
              <a:rPr lang="en-US" sz="2600" b="1" u="sng" dirty="0">
                <a:latin typeface="Times New Roman" panose="02020603050405020304" pitchFamily="18" charset="0"/>
                <a:cs typeface="Times New Roman" panose="02020603050405020304" pitchFamily="18" charset="0"/>
              </a:rPr>
              <a:t>one who shall send an exactor of tribute</a:t>
            </a:r>
            <a:r>
              <a:rPr lang="en-US" sz="2600" dirty="0">
                <a:latin typeface="Times New Roman" panose="02020603050405020304" pitchFamily="18" charset="0"/>
                <a:cs typeface="Times New Roman" panose="02020603050405020304" pitchFamily="18" charset="0"/>
              </a:rPr>
              <a:t> for the glory of the kingdom. But within a few days he shall be broken, neither in anger nor in </a:t>
            </a:r>
            <a:r>
              <a:rPr lang="en-US" sz="2600" dirty="0">
                <a:solidFill>
                  <a:schemeClr val="accent6">
                    <a:lumMod val="50000"/>
                  </a:schemeClr>
                </a:solidFill>
                <a:latin typeface="Times New Roman" panose="02020603050405020304" pitchFamily="18" charset="0"/>
                <a:cs typeface="Times New Roman" panose="02020603050405020304" pitchFamily="18" charset="0"/>
              </a:rPr>
              <a:t>battle</a:t>
            </a:r>
            <a:r>
              <a:rPr lang="en-US" sz="2600" dirty="0">
                <a:latin typeface="Times New Roman" panose="02020603050405020304" pitchFamily="18" charset="0"/>
                <a:cs typeface="Times New Roman" panose="02020603050405020304" pitchFamily="18" charset="0"/>
              </a:rPr>
              <a:t>.</a:t>
            </a:r>
          </a:p>
          <a:p>
            <a:pPr marL="0" indent="0">
              <a:buNone/>
            </a:pPr>
            <a:r>
              <a:rPr lang="en-US" sz="2600" b="1" dirty="0">
                <a:latin typeface="Times New Roman" panose="02020603050405020304" pitchFamily="18" charset="0"/>
                <a:cs typeface="Times New Roman" panose="02020603050405020304" pitchFamily="18" charset="0"/>
              </a:rPr>
              <a:t>21</a:t>
            </a:r>
            <a:r>
              <a:rPr lang="en-US" sz="2600" dirty="0">
                <a:latin typeface="Times New Roman" panose="02020603050405020304" pitchFamily="18" charset="0"/>
                <a:cs typeface="Times New Roman" panose="02020603050405020304" pitchFamily="18" charset="0"/>
              </a:rPr>
              <a:t> </a:t>
            </a:r>
            <a:r>
              <a:rPr lang="en-US" sz="2600" dirty="0">
                <a:solidFill>
                  <a:srgbClr val="0070C0"/>
                </a:solidFill>
                <a:latin typeface="Times New Roman" panose="02020603050405020304" pitchFamily="18" charset="0"/>
                <a:cs typeface="Times New Roman" panose="02020603050405020304" pitchFamily="18" charset="0"/>
              </a:rPr>
              <a:t>In his </a:t>
            </a:r>
            <a:r>
              <a:rPr lang="en-US" sz="2600" dirty="0">
                <a:latin typeface="Times New Roman" panose="02020603050405020304" pitchFamily="18" charset="0"/>
                <a:cs typeface="Times New Roman" panose="02020603050405020304" pitchFamily="18" charset="0"/>
              </a:rPr>
              <a:t>[</a:t>
            </a:r>
            <a:r>
              <a:rPr lang="en-US" sz="2600" i="1" u="sng" dirty="0">
                <a:latin typeface="Times New Roman" panose="02020603050405020304" pitchFamily="18" charset="0"/>
                <a:cs typeface="Times New Roman" panose="02020603050405020304" pitchFamily="18" charset="0"/>
              </a:rPr>
              <a:t>one who shall send an exactor of tribute = king of the north</a:t>
            </a:r>
            <a:r>
              <a:rPr lang="en-US" sz="2600" dirty="0">
                <a:solidFill>
                  <a:srgbClr val="0070C0"/>
                </a:solidFill>
                <a:latin typeface="Times New Roman" panose="02020603050405020304" pitchFamily="18" charset="0"/>
                <a:cs typeface="Times New Roman" panose="02020603050405020304" pitchFamily="18" charset="0"/>
              </a:rPr>
              <a:t>] place </a:t>
            </a:r>
            <a:r>
              <a:rPr lang="en-US" sz="2600" dirty="0">
                <a:latin typeface="Times New Roman" panose="02020603050405020304" pitchFamily="18" charset="0"/>
                <a:cs typeface="Times New Roman" panose="02020603050405020304" pitchFamily="18" charset="0"/>
              </a:rPr>
              <a:t>shall arise a </a:t>
            </a:r>
            <a:r>
              <a:rPr lang="en-US" sz="2600" b="1" u="sng" dirty="0">
                <a:latin typeface="Times New Roman" panose="02020603050405020304" pitchFamily="18" charset="0"/>
                <a:cs typeface="Times New Roman" panose="02020603050405020304" pitchFamily="18" charset="0"/>
              </a:rPr>
              <a:t>contemptible person</a:t>
            </a:r>
            <a:r>
              <a:rPr lang="en-US" sz="2600" dirty="0">
                <a:latin typeface="Times New Roman" panose="02020603050405020304" pitchFamily="18" charset="0"/>
                <a:cs typeface="Times New Roman" panose="02020603050405020304" pitchFamily="18" charset="0"/>
              </a:rPr>
              <a:t> to whom royal majesty has not been given. He shall come in without warning and obtain the kingdom by flatteries.</a:t>
            </a:r>
          </a:p>
          <a:p>
            <a:pPr marL="0" indent="0">
              <a:buNone/>
            </a:pPr>
            <a:r>
              <a:rPr lang="en-US" sz="2600" b="1" dirty="0">
                <a:latin typeface="Times New Roman" panose="02020603050405020304" pitchFamily="18" charset="0"/>
                <a:cs typeface="Times New Roman" panose="02020603050405020304" pitchFamily="18" charset="0"/>
              </a:rPr>
              <a:t>22</a:t>
            </a:r>
            <a:r>
              <a:rPr lang="en-US" sz="2600" dirty="0">
                <a:latin typeface="Times New Roman" panose="02020603050405020304" pitchFamily="18" charset="0"/>
                <a:cs typeface="Times New Roman" panose="02020603050405020304" pitchFamily="18" charset="0"/>
              </a:rPr>
              <a:t> Armies shall be utterly swept away before him and broken, even the prince of the covenant.</a:t>
            </a:r>
          </a:p>
          <a:p>
            <a:pPr marL="0" indent="0">
              <a:buNone/>
            </a:pPr>
            <a:r>
              <a:rPr lang="en-US" sz="2600" b="1" dirty="0">
                <a:latin typeface="Times New Roman" panose="02020603050405020304" pitchFamily="18" charset="0"/>
                <a:cs typeface="Times New Roman" panose="02020603050405020304" pitchFamily="18" charset="0"/>
              </a:rPr>
              <a:t>23</a:t>
            </a:r>
            <a:r>
              <a:rPr lang="en-US" sz="2600" dirty="0">
                <a:latin typeface="Times New Roman" panose="02020603050405020304" pitchFamily="18" charset="0"/>
                <a:cs typeface="Times New Roman" panose="02020603050405020304" pitchFamily="18" charset="0"/>
              </a:rPr>
              <a:t> And </a:t>
            </a:r>
            <a:r>
              <a:rPr lang="en-US" sz="2600" dirty="0">
                <a:solidFill>
                  <a:srgbClr val="0070C0"/>
                </a:solidFill>
                <a:latin typeface="Times New Roman" panose="02020603050405020304" pitchFamily="18" charset="0"/>
                <a:cs typeface="Times New Roman" panose="02020603050405020304" pitchFamily="18" charset="0"/>
              </a:rPr>
              <a:t>from the time that an alliance is made with him</a:t>
            </a:r>
            <a:r>
              <a:rPr lang="en-US" sz="2600" dirty="0">
                <a:solidFill>
                  <a:srgbClr val="FF0000"/>
                </a:solidFill>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t>
            </a:r>
            <a:r>
              <a:rPr lang="en-US" sz="2600" i="1" u="sng" dirty="0">
                <a:latin typeface="Times New Roman" panose="02020603050405020304" pitchFamily="18" charset="0"/>
                <a:cs typeface="Times New Roman" panose="02020603050405020304" pitchFamily="18" charset="0"/>
              </a:rPr>
              <a:t>contemptible person = king of the north</a:t>
            </a:r>
            <a:r>
              <a:rPr lang="en-US" sz="2600" dirty="0">
                <a:latin typeface="Times New Roman" panose="02020603050405020304" pitchFamily="18" charset="0"/>
                <a:cs typeface="Times New Roman" panose="02020603050405020304" pitchFamily="18" charset="0"/>
              </a:rPr>
              <a:t>] he shall act deceitfully, and he shall become strong with a small people.</a:t>
            </a:r>
          </a:p>
          <a:p>
            <a:pPr marL="0" indent="0">
              <a:buNone/>
            </a:pPr>
            <a:r>
              <a:rPr lang="en-US" sz="2600" b="1" dirty="0">
                <a:latin typeface="Times New Roman" panose="02020603050405020304" pitchFamily="18" charset="0"/>
                <a:cs typeface="Times New Roman" panose="02020603050405020304" pitchFamily="18" charset="0"/>
              </a:rPr>
              <a:t>24</a:t>
            </a:r>
            <a:r>
              <a:rPr lang="en-US" sz="2600" dirty="0">
                <a:latin typeface="Times New Roman" panose="02020603050405020304" pitchFamily="18" charset="0"/>
                <a:cs typeface="Times New Roman" panose="02020603050405020304" pitchFamily="18" charset="0"/>
              </a:rPr>
              <a:t> Without warning he shall come into the richest parts of the province, and he shall do what neither his fathers nor his fathers’ fathers have done, scattering among them plunder, spoil, and goods. He shall devise plans against strongholds, but only for a time.</a:t>
            </a:r>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2034750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81CDA7-CF1B-5E4B-A104-9DA712C87A8D}"/>
              </a:ext>
            </a:extLst>
          </p:cNvPr>
          <p:cNvSpPr>
            <a:spLocks noGrp="1"/>
          </p:cNvSpPr>
          <p:nvPr>
            <p:ph type="title"/>
          </p:nvPr>
        </p:nvSpPr>
        <p:spPr>
          <a:xfrm>
            <a:off x="838200" y="1"/>
            <a:ext cx="10515600" cy="705677"/>
          </a:xfrm>
        </p:spPr>
        <p:txBody>
          <a:bodyPr/>
          <a:lstStyle/>
          <a:p>
            <a:pPr algn="ctr"/>
            <a:r>
              <a:rPr lang="en-US" b="1" dirty="0">
                <a:latin typeface="Times New Roman" panose="02020603050405020304" pitchFamily="18" charset="0"/>
                <a:cs typeface="Times New Roman" panose="02020603050405020304" pitchFamily="18" charset="0"/>
              </a:rPr>
              <a:t>Verbal Subjects and Pronouns in Daniel 11</a:t>
            </a:r>
            <a:endParaRPr lang="en-US" dirty="0"/>
          </a:p>
        </p:txBody>
      </p:sp>
      <p:sp>
        <p:nvSpPr>
          <p:cNvPr id="3" name="Content Placeholder 2">
            <a:extLst>
              <a:ext uri="{FF2B5EF4-FFF2-40B4-BE49-F238E27FC236}">
                <a16:creationId xmlns="" xmlns:a16="http://schemas.microsoft.com/office/drawing/2014/main" id="{31C4850B-01C3-704D-9EEB-050BE2D043AD}"/>
              </a:ext>
            </a:extLst>
          </p:cNvPr>
          <p:cNvSpPr>
            <a:spLocks noGrp="1"/>
          </p:cNvSpPr>
          <p:nvPr>
            <p:ph idx="1"/>
          </p:nvPr>
        </p:nvSpPr>
        <p:spPr>
          <a:xfrm>
            <a:off x="327990" y="705679"/>
            <a:ext cx="11777871" cy="5923722"/>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25</a:t>
            </a:r>
            <a:r>
              <a:rPr lang="en-US" sz="2400" dirty="0">
                <a:latin typeface="Times New Roman" panose="02020603050405020304" pitchFamily="18" charset="0"/>
                <a:cs typeface="Times New Roman" panose="02020603050405020304" pitchFamily="18" charset="0"/>
              </a:rPr>
              <a:t> And he [</a:t>
            </a:r>
            <a:r>
              <a:rPr lang="en-US" sz="2400" i="1" u="sng" dirty="0">
                <a:latin typeface="Times New Roman" panose="02020603050405020304" pitchFamily="18" charset="0"/>
                <a:cs typeface="Times New Roman" panose="02020603050405020304" pitchFamily="18" charset="0"/>
              </a:rPr>
              <a:t>contemptible person = king of the north</a:t>
            </a:r>
            <a:r>
              <a:rPr lang="en-US" sz="2400" dirty="0">
                <a:latin typeface="Times New Roman" panose="02020603050405020304" pitchFamily="18" charset="0"/>
                <a:cs typeface="Times New Roman" panose="02020603050405020304" pitchFamily="18" charset="0"/>
              </a:rPr>
              <a:t>] shall stir up his power and his heart against the </a:t>
            </a:r>
            <a:r>
              <a:rPr lang="en-US" sz="2400" b="1"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 with a great army. And the king of the south shall wage war with an exceedingly great and mighty army, but he shall not stand, for plots shall be devised against him.</a:t>
            </a:r>
          </a:p>
          <a:p>
            <a:pPr marL="0" indent="0">
              <a:buNone/>
            </a:pPr>
            <a:r>
              <a:rPr lang="en-US" sz="2400" b="1" dirty="0">
                <a:latin typeface="Times New Roman" panose="02020603050405020304" pitchFamily="18" charset="0"/>
                <a:cs typeface="Times New Roman" panose="02020603050405020304" pitchFamily="18" charset="0"/>
              </a:rPr>
              <a:t>26</a:t>
            </a:r>
            <a:r>
              <a:rPr lang="en-US" sz="2400" dirty="0">
                <a:latin typeface="Times New Roman" panose="02020603050405020304" pitchFamily="18" charset="0"/>
                <a:cs typeface="Times New Roman" panose="02020603050405020304" pitchFamily="18" charset="0"/>
              </a:rPr>
              <a:t> Even those who eat his food shall break him. His army shall be swept away, and many shall fall down slain.</a:t>
            </a:r>
          </a:p>
          <a:p>
            <a:pPr marL="0" indent="0">
              <a:buNone/>
            </a:pPr>
            <a:r>
              <a:rPr lang="en-US" sz="2400" b="1" dirty="0">
                <a:latin typeface="Times New Roman" panose="02020603050405020304" pitchFamily="18" charset="0"/>
                <a:cs typeface="Times New Roman" panose="02020603050405020304" pitchFamily="18" charset="0"/>
              </a:rPr>
              <a:t>27</a:t>
            </a:r>
            <a:r>
              <a:rPr lang="en-US" sz="2400" dirty="0">
                <a:latin typeface="Times New Roman" panose="02020603050405020304" pitchFamily="18" charset="0"/>
                <a:cs typeface="Times New Roman" panose="02020603050405020304" pitchFamily="18" charset="0"/>
              </a:rPr>
              <a:t> And as for </a:t>
            </a:r>
            <a:r>
              <a:rPr lang="en-US" sz="2400" b="1" u="sng" dirty="0">
                <a:latin typeface="Times New Roman" panose="02020603050405020304" pitchFamily="18" charset="0"/>
                <a:cs typeface="Times New Roman" panose="02020603050405020304" pitchFamily="18" charset="0"/>
              </a:rPr>
              <a:t>the two kings</a:t>
            </a:r>
            <a:r>
              <a:rPr lang="en-US" sz="2400" dirty="0">
                <a:latin typeface="Times New Roman" panose="02020603050405020304" pitchFamily="18" charset="0"/>
                <a:cs typeface="Times New Roman" panose="02020603050405020304" pitchFamily="18" charset="0"/>
              </a:rPr>
              <a:t>, their hearts shall be bent on doing evil. They shall speak lies at the same table, but to no avail, for the end is yet to be at the time appointed.</a:t>
            </a:r>
          </a:p>
          <a:p>
            <a:pPr marL="0" indent="0">
              <a:buNone/>
            </a:pPr>
            <a:r>
              <a:rPr lang="en-US" sz="2400" b="1" dirty="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And he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shall return to his land with great wealth, but his heart shall be set against the holy covenant. And he shall work his will and return to his own land.</a:t>
            </a:r>
          </a:p>
          <a:p>
            <a:pPr marL="0" indent="0">
              <a:buNone/>
            </a:pPr>
            <a:r>
              <a:rPr lang="en-US" sz="2400" b="1" dirty="0">
                <a:latin typeface="Times New Roman" panose="02020603050405020304" pitchFamily="18" charset="0"/>
                <a:cs typeface="Times New Roman" panose="02020603050405020304" pitchFamily="18" charset="0"/>
              </a:rPr>
              <a:t>29</a:t>
            </a:r>
            <a:r>
              <a:rPr lang="en-US" sz="2400" dirty="0">
                <a:latin typeface="Times New Roman" panose="02020603050405020304" pitchFamily="18" charset="0"/>
                <a:cs typeface="Times New Roman" panose="02020603050405020304" pitchFamily="18" charset="0"/>
              </a:rPr>
              <a:t> At the time appointed he shall return and come into the </a:t>
            </a:r>
            <a:r>
              <a:rPr lang="en-US" sz="2400" b="1" u="sng" dirty="0">
                <a:latin typeface="Times New Roman" panose="02020603050405020304" pitchFamily="18" charset="0"/>
                <a:cs typeface="Times New Roman" panose="02020603050405020304" pitchFamily="18" charset="0"/>
              </a:rPr>
              <a:t>south</a:t>
            </a:r>
            <a:r>
              <a:rPr lang="en-US" sz="2400" dirty="0">
                <a:latin typeface="Times New Roman" panose="02020603050405020304" pitchFamily="18" charset="0"/>
                <a:cs typeface="Times New Roman" panose="02020603050405020304" pitchFamily="18" charset="0"/>
              </a:rPr>
              <a:t>, but it shall not be this time as it was before.</a:t>
            </a:r>
          </a:p>
          <a:p>
            <a:pPr marL="0" indent="0">
              <a:buNone/>
            </a:pPr>
            <a:r>
              <a:rPr lang="en-US" sz="2400" b="1" dirty="0">
                <a:latin typeface="Times New Roman" panose="02020603050405020304" pitchFamily="18" charset="0"/>
                <a:cs typeface="Times New Roman" panose="02020603050405020304" pitchFamily="18" charset="0"/>
              </a:rPr>
              <a:t>30</a:t>
            </a:r>
            <a:r>
              <a:rPr lang="en-US" sz="2400" dirty="0">
                <a:latin typeface="Times New Roman" panose="02020603050405020304" pitchFamily="18" charset="0"/>
                <a:cs typeface="Times New Roman" panose="02020603050405020304" pitchFamily="18" charset="0"/>
              </a:rPr>
              <a:t> For </a:t>
            </a:r>
            <a:r>
              <a:rPr lang="en-US" sz="2400" b="1" u="sng" dirty="0">
                <a:latin typeface="Times New Roman" panose="02020603050405020304" pitchFamily="18" charset="0"/>
                <a:cs typeface="Times New Roman" panose="02020603050405020304" pitchFamily="18" charset="0"/>
              </a:rPr>
              <a:t>ships of </a:t>
            </a:r>
            <a:r>
              <a:rPr lang="en-US" sz="2400" b="1" u="sng" dirty="0" err="1">
                <a:latin typeface="Times New Roman" panose="02020603050405020304" pitchFamily="18" charset="0"/>
                <a:cs typeface="Times New Roman" panose="02020603050405020304" pitchFamily="18" charset="0"/>
              </a:rPr>
              <a:t>Kittim</a:t>
            </a:r>
            <a:r>
              <a:rPr lang="en-US" sz="2400" dirty="0">
                <a:latin typeface="Times New Roman" panose="02020603050405020304" pitchFamily="18" charset="0"/>
                <a:cs typeface="Times New Roman" panose="02020603050405020304" pitchFamily="18" charset="0"/>
              </a:rPr>
              <a:t> shall come against him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and he shall be afraid and withdraw, and shall turn back and be enraged and take action against the holy covenant. He shall turn back and pay attention to those who forsake the holy covenant.</a:t>
            </a:r>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3877003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81CDA7-CF1B-5E4B-A104-9DA712C87A8D}"/>
              </a:ext>
            </a:extLst>
          </p:cNvPr>
          <p:cNvSpPr>
            <a:spLocks noGrp="1"/>
          </p:cNvSpPr>
          <p:nvPr>
            <p:ph type="title"/>
          </p:nvPr>
        </p:nvSpPr>
        <p:spPr>
          <a:xfrm>
            <a:off x="838200" y="79513"/>
            <a:ext cx="10515600" cy="457201"/>
          </a:xfrm>
        </p:spPr>
        <p:txBody>
          <a:bodyPr>
            <a:noAutofit/>
          </a:bodyPr>
          <a:lstStyle/>
          <a:p>
            <a:pPr algn="ctr"/>
            <a:r>
              <a:rPr lang="en-US" b="1" dirty="0">
                <a:latin typeface="Times New Roman" panose="02020603050405020304" pitchFamily="18" charset="0"/>
                <a:cs typeface="Times New Roman" panose="02020603050405020304" pitchFamily="18" charset="0"/>
              </a:rPr>
              <a:t>Verbal Subjects and Pronouns in Daniel 11</a:t>
            </a:r>
            <a:endParaRPr lang="en-US" dirty="0"/>
          </a:p>
        </p:txBody>
      </p:sp>
      <p:sp>
        <p:nvSpPr>
          <p:cNvPr id="3" name="Content Placeholder 2">
            <a:extLst>
              <a:ext uri="{FF2B5EF4-FFF2-40B4-BE49-F238E27FC236}">
                <a16:creationId xmlns="" xmlns:a16="http://schemas.microsoft.com/office/drawing/2014/main" id="{31C4850B-01C3-704D-9EEB-050BE2D043AD}"/>
              </a:ext>
            </a:extLst>
          </p:cNvPr>
          <p:cNvSpPr>
            <a:spLocks noGrp="1"/>
          </p:cNvSpPr>
          <p:nvPr>
            <p:ph idx="1"/>
          </p:nvPr>
        </p:nvSpPr>
        <p:spPr>
          <a:xfrm>
            <a:off x="119269" y="695740"/>
            <a:ext cx="11797747" cy="6361044"/>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31</a:t>
            </a:r>
            <a:r>
              <a:rPr lang="en-US" sz="2400" dirty="0">
                <a:latin typeface="Times New Roman" panose="02020603050405020304" pitchFamily="18" charset="0"/>
                <a:cs typeface="Times New Roman" panose="02020603050405020304" pitchFamily="18" charset="0"/>
              </a:rPr>
              <a:t> Forces from him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shall appear and profane the temple and fortress, and shall take away the regular burnt offering. And they shall set up the abomination that makes desolate.</a:t>
            </a: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32</a:t>
            </a:r>
            <a:r>
              <a:rPr lang="en-US" sz="2400" dirty="0">
                <a:latin typeface="Times New Roman" panose="02020603050405020304" pitchFamily="18" charset="0"/>
                <a:cs typeface="Times New Roman" panose="02020603050405020304" pitchFamily="18" charset="0"/>
              </a:rPr>
              <a:t> He shall seduce with flattery those who violate the covenant, but the people who know their God shall stand firm and take action . . . </a:t>
            </a: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36</a:t>
            </a:r>
            <a:r>
              <a:rPr lang="en-US" sz="2400" dirty="0">
                <a:latin typeface="Times New Roman" panose="02020603050405020304" pitchFamily="18" charset="0"/>
                <a:cs typeface="Times New Roman" panose="02020603050405020304" pitchFamily="18" charset="0"/>
              </a:rPr>
              <a:t> And </a:t>
            </a:r>
            <a:r>
              <a:rPr lang="en-US" sz="2400" b="1" u="sng" dirty="0">
                <a:latin typeface="Times New Roman" panose="02020603050405020304" pitchFamily="18" charset="0"/>
                <a:cs typeface="Times New Roman" panose="02020603050405020304" pitchFamily="18" charset="0"/>
              </a:rPr>
              <a:t>the king </a:t>
            </a:r>
            <a:r>
              <a:rPr lang="en-US" sz="2400" dirty="0">
                <a:latin typeface="Times New Roman" panose="02020603050405020304" pitchFamily="18" charset="0"/>
                <a:cs typeface="Times New Roman" panose="02020603050405020304" pitchFamily="18" charset="0"/>
              </a:rPr>
              <a:t>[</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shall do as he wills. He shall exalt himself and magnify himself above every god, and shall speak astonishing things against the God of gods. He shall prosper till the indignation is accomplished; for what is decreed shall be done.</a:t>
            </a:r>
          </a:p>
          <a:p>
            <a:pPr marL="0" indent="0">
              <a:buNone/>
            </a:pPr>
            <a:r>
              <a:rPr lang="en-US" sz="2400" b="1" dirty="0">
                <a:latin typeface="Times New Roman" panose="02020603050405020304" pitchFamily="18" charset="0"/>
                <a:cs typeface="Times New Roman" panose="02020603050405020304" pitchFamily="18" charset="0"/>
              </a:rPr>
              <a:t>37</a:t>
            </a:r>
            <a:r>
              <a:rPr lang="en-US" sz="2400" dirty="0">
                <a:latin typeface="Times New Roman" panose="02020603050405020304" pitchFamily="18" charset="0"/>
                <a:cs typeface="Times New Roman" panose="02020603050405020304" pitchFamily="18" charset="0"/>
              </a:rPr>
              <a:t> He shall pay no attention to the gods of his fathers, or to the one beloved by women. He shall not pay attention to any other god, for he shall magnify himself above all.</a:t>
            </a:r>
          </a:p>
          <a:p>
            <a:pPr marL="0" indent="0">
              <a:buNone/>
            </a:pPr>
            <a:r>
              <a:rPr lang="en-US" sz="2400" b="1" dirty="0">
                <a:latin typeface="Times New Roman" panose="02020603050405020304" pitchFamily="18" charset="0"/>
                <a:cs typeface="Times New Roman" panose="02020603050405020304" pitchFamily="18" charset="0"/>
              </a:rPr>
              <a:t>38</a:t>
            </a:r>
            <a:r>
              <a:rPr lang="en-US" sz="2400" dirty="0">
                <a:latin typeface="Times New Roman" panose="02020603050405020304" pitchFamily="18" charset="0"/>
                <a:cs typeface="Times New Roman" panose="02020603050405020304" pitchFamily="18" charset="0"/>
              </a:rPr>
              <a:t> He shall honor the god of fortresses instead of these. A god whom his fathers did not know he shall honor with gold and silver, with precious stones and costly gifts.</a:t>
            </a:r>
          </a:p>
          <a:p>
            <a:pPr marL="0" indent="0">
              <a:buNone/>
            </a:pPr>
            <a:r>
              <a:rPr lang="en-US" sz="2400" b="1" dirty="0">
                <a:latin typeface="Times New Roman" panose="02020603050405020304" pitchFamily="18" charset="0"/>
                <a:cs typeface="Times New Roman" panose="02020603050405020304" pitchFamily="18" charset="0"/>
              </a:rPr>
              <a:t>39</a:t>
            </a:r>
            <a:r>
              <a:rPr lang="en-US" sz="2400" dirty="0">
                <a:latin typeface="Times New Roman" panose="02020603050405020304" pitchFamily="18" charset="0"/>
                <a:cs typeface="Times New Roman" panose="02020603050405020304" pitchFamily="18" charset="0"/>
              </a:rPr>
              <a:t> He shall deal with the strongest fortresses with the help of a foreign god. Those who acknowledge him he shall load with honor. He shall make them rulers over many and shall divide the land for a price.</a:t>
            </a:r>
          </a:p>
        </p:txBody>
      </p:sp>
    </p:spTree>
    <p:extLst>
      <p:ext uri="{BB962C8B-B14F-4D97-AF65-F5344CB8AC3E}">
        <p14:creationId xmlns:p14="http://schemas.microsoft.com/office/powerpoint/2010/main" val="209591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D41F59-0B96-D047-857D-E5BFBFBE654E}"/>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Exegesis versus Eisegesis</a:t>
            </a:r>
            <a:endParaRPr lang="en-US" dirty="0"/>
          </a:p>
        </p:txBody>
      </p:sp>
      <p:sp>
        <p:nvSpPr>
          <p:cNvPr id="3" name="Content Placeholder 2">
            <a:extLst>
              <a:ext uri="{FF2B5EF4-FFF2-40B4-BE49-F238E27FC236}">
                <a16:creationId xmlns="" xmlns:a16="http://schemas.microsoft.com/office/drawing/2014/main" id="{FD370B3F-93AD-204A-B418-83028B913BBB}"/>
              </a:ext>
            </a:extLst>
          </p:cNvPr>
          <p:cNvSpPr>
            <a:spLocks noGrp="1"/>
          </p:cNvSpPr>
          <p:nvPr>
            <p:ph idx="1"/>
          </p:nvPr>
        </p:nvSpPr>
        <p:spPr>
          <a:xfrm>
            <a:off x="838200" y="2070847"/>
            <a:ext cx="10515600" cy="3679504"/>
          </a:xfrm>
        </p:spPr>
        <p:txBody>
          <a:bodyPr>
            <a:normAutofit/>
          </a:bodyPr>
          <a:lstStyle/>
          <a:p>
            <a:pPr marL="0" indent="0">
              <a:buNone/>
            </a:pPr>
            <a:r>
              <a:rPr lang="en-US" b="1" i="1" dirty="0">
                <a:latin typeface="Times New Roman" panose="02020603050405020304" pitchFamily="18" charset="0"/>
                <a:cs typeface="Times New Roman" panose="02020603050405020304" pitchFamily="18" charset="0"/>
              </a:rPr>
              <a:t>Exegesis</a:t>
            </a:r>
            <a:r>
              <a:rPr lang="en-US" dirty="0">
                <a:latin typeface="Times New Roman" panose="02020603050405020304" pitchFamily="18" charset="0"/>
                <a:cs typeface="Times New Roman" panose="02020603050405020304" pitchFamily="18" charset="0"/>
              </a:rPr>
              <a:t>: Explanation of a text based on careful, objective analysis that derives the meaning out of the text by following contextual indications of the text itself.</a:t>
            </a:r>
          </a:p>
          <a:p>
            <a:pPr marL="0" indent="0">
              <a:buNone/>
            </a:pPr>
            <a:r>
              <a:rPr lang="en-US" b="1" i="1" dirty="0">
                <a:latin typeface="Times New Roman" panose="02020603050405020304" pitchFamily="18" charset="0"/>
                <a:cs typeface="Times New Roman" panose="02020603050405020304" pitchFamily="18" charset="0"/>
              </a:rPr>
              <a:t>Eisegesis</a:t>
            </a:r>
            <a:r>
              <a:rPr lang="en-US" dirty="0">
                <a:latin typeface="Times New Roman" panose="02020603050405020304" pitchFamily="18" charset="0"/>
                <a:cs typeface="Times New Roman" panose="02020603050405020304" pitchFamily="18" charset="0"/>
              </a:rPr>
              <a:t>: Interpretation of a text that injects at least some of the interpreter’s ideas into the text.</a:t>
            </a:r>
          </a:p>
          <a:p>
            <a:pPr lvl="1"/>
            <a:r>
              <a:rPr lang="en-US" sz="2800" dirty="0">
                <a:latin typeface="Times New Roman" panose="02020603050405020304" pitchFamily="18" charset="0"/>
                <a:cs typeface="Times New Roman" panose="02020603050405020304" pitchFamily="18" charset="0"/>
              </a:rPr>
              <a:t>Can include ideas from other textual or non-textual contexts.</a:t>
            </a:r>
          </a:p>
          <a:p>
            <a:pPr lvl="1"/>
            <a:r>
              <a:rPr lang="en-US" sz="2800" dirty="0">
                <a:latin typeface="Times New Roman" panose="02020603050405020304" pitchFamily="18" charset="0"/>
                <a:cs typeface="Times New Roman" panose="02020603050405020304" pitchFamily="18" charset="0"/>
              </a:rPr>
              <a:t>Can include supposed constraints regarding what the text can or cannot say.</a:t>
            </a:r>
          </a:p>
        </p:txBody>
      </p:sp>
    </p:spTree>
    <p:extLst>
      <p:ext uri="{BB962C8B-B14F-4D97-AF65-F5344CB8AC3E}">
        <p14:creationId xmlns:p14="http://schemas.microsoft.com/office/powerpoint/2010/main" val="116084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81CDA7-CF1B-5E4B-A104-9DA712C87A8D}"/>
              </a:ext>
            </a:extLst>
          </p:cNvPr>
          <p:cNvSpPr>
            <a:spLocks noGrp="1"/>
          </p:cNvSpPr>
          <p:nvPr>
            <p:ph type="title"/>
          </p:nvPr>
        </p:nvSpPr>
        <p:spPr>
          <a:xfrm>
            <a:off x="838200" y="308112"/>
            <a:ext cx="10515600" cy="785191"/>
          </a:xfrm>
        </p:spPr>
        <p:txBody>
          <a:bodyPr>
            <a:noAutofit/>
          </a:bodyPr>
          <a:lstStyle/>
          <a:p>
            <a:pPr algn="ctr"/>
            <a:r>
              <a:rPr lang="en-US" b="1" dirty="0">
                <a:latin typeface="Times New Roman" panose="02020603050405020304" pitchFamily="18" charset="0"/>
                <a:cs typeface="Times New Roman" panose="02020603050405020304" pitchFamily="18" charset="0"/>
              </a:rPr>
              <a:t>Verbal Subjects and Pronouns in Daniel 11</a:t>
            </a:r>
            <a:endParaRPr lang="en-US" dirty="0"/>
          </a:p>
        </p:txBody>
      </p:sp>
      <p:sp>
        <p:nvSpPr>
          <p:cNvPr id="3" name="Content Placeholder 2">
            <a:extLst>
              <a:ext uri="{FF2B5EF4-FFF2-40B4-BE49-F238E27FC236}">
                <a16:creationId xmlns="" xmlns:a16="http://schemas.microsoft.com/office/drawing/2014/main" id="{31C4850B-01C3-704D-9EEB-050BE2D043AD}"/>
              </a:ext>
            </a:extLst>
          </p:cNvPr>
          <p:cNvSpPr>
            <a:spLocks noGrp="1"/>
          </p:cNvSpPr>
          <p:nvPr>
            <p:ph idx="1"/>
          </p:nvPr>
        </p:nvSpPr>
        <p:spPr>
          <a:xfrm>
            <a:off x="626164" y="1302026"/>
            <a:ext cx="11002619" cy="5754757"/>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40</a:t>
            </a:r>
            <a:r>
              <a:rPr lang="en-US" sz="2400" dirty="0">
                <a:latin typeface="Times New Roman" panose="02020603050405020304" pitchFamily="18" charset="0"/>
                <a:cs typeface="Times New Roman" panose="02020603050405020304" pitchFamily="18" charset="0"/>
              </a:rPr>
              <a:t> At the time of the end, the </a:t>
            </a:r>
            <a:r>
              <a:rPr lang="en-US" sz="2400" b="1" u="sng" dirty="0">
                <a:latin typeface="Times New Roman" panose="02020603050405020304" pitchFamily="18" charset="0"/>
                <a:cs typeface="Times New Roman" panose="02020603050405020304" pitchFamily="18" charset="0"/>
              </a:rPr>
              <a:t>king of the south </a:t>
            </a:r>
            <a:r>
              <a:rPr lang="en-US" sz="2400" dirty="0">
                <a:latin typeface="Times New Roman" panose="02020603050405020304" pitchFamily="18" charset="0"/>
                <a:cs typeface="Times New Roman" panose="02020603050405020304" pitchFamily="18" charset="0"/>
              </a:rPr>
              <a:t>shall attack</a:t>
            </a:r>
            <a:r>
              <a:rPr lang="en-US" sz="2400" i="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him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but the </a:t>
            </a:r>
            <a:r>
              <a:rPr lang="en-US" sz="2400" b="1" u="sng" dirty="0">
                <a:latin typeface="Times New Roman" panose="02020603050405020304" pitchFamily="18" charset="0"/>
                <a:cs typeface="Times New Roman" panose="02020603050405020304" pitchFamily="18" charset="0"/>
              </a:rPr>
              <a:t>king of the north</a:t>
            </a:r>
            <a:r>
              <a:rPr lang="en-US" sz="2400" dirty="0">
                <a:latin typeface="Times New Roman" panose="02020603050405020304" pitchFamily="18" charset="0"/>
                <a:cs typeface="Times New Roman" panose="02020603050405020304" pitchFamily="18" charset="0"/>
              </a:rPr>
              <a:t> shall rush upon him [</a:t>
            </a:r>
            <a:r>
              <a:rPr lang="en-US" sz="2400" i="1" u="sng" dirty="0">
                <a:latin typeface="Times New Roman" panose="02020603050405020304" pitchFamily="18" charset="0"/>
                <a:cs typeface="Times New Roman" panose="02020603050405020304" pitchFamily="18" charset="0"/>
              </a:rPr>
              <a:t>king of the south </a:t>
            </a:r>
            <a:r>
              <a:rPr lang="en-US" sz="2400" dirty="0">
                <a:latin typeface="Times New Roman" panose="02020603050405020304" pitchFamily="18" charset="0"/>
                <a:cs typeface="Times New Roman" panose="02020603050405020304" pitchFamily="18" charset="0"/>
              </a:rPr>
              <a:t>] like a whirlwind, with chariots and horsemen, and with many ships. And he [</a:t>
            </a:r>
            <a:r>
              <a:rPr lang="en-US" sz="2400" i="1" u="sng" dirty="0">
                <a:latin typeface="Times New Roman" panose="02020603050405020304" pitchFamily="18" charset="0"/>
                <a:cs typeface="Times New Roman" panose="02020603050405020304" pitchFamily="18" charset="0"/>
              </a:rPr>
              <a:t>contemptible king of the north</a:t>
            </a:r>
            <a:r>
              <a:rPr lang="en-US" sz="2400" dirty="0">
                <a:latin typeface="Times New Roman" panose="02020603050405020304" pitchFamily="18" charset="0"/>
                <a:cs typeface="Times New Roman" panose="02020603050405020304" pitchFamily="18" charset="0"/>
              </a:rPr>
              <a:t>] shall come into countries and shall overflow and pass through.</a:t>
            </a:r>
          </a:p>
          <a:p>
            <a:pPr marL="0" indent="0">
              <a:buNone/>
            </a:pPr>
            <a:r>
              <a:rPr lang="en-US" sz="2400" b="1" dirty="0">
                <a:latin typeface="Times New Roman" panose="02020603050405020304" pitchFamily="18" charset="0"/>
                <a:cs typeface="Times New Roman" panose="02020603050405020304" pitchFamily="18" charset="0"/>
              </a:rPr>
              <a:t>41</a:t>
            </a:r>
            <a:r>
              <a:rPr lang="en-US" sz="2400" dirty="0">
                <a:latin typeface="Times New Roman" panose="02020603050405020304" pitchFamily="18" charset="0"/>
                <a:cs typeface="Times New Roman" panose="02020603050405020304" pitchFamily="18" charset="0"/>
              </a:rPr>
              <a:t> He shall come into the glorious land. And tens of thousands shall fall, but these shall be delivered out of his hand: Edom and Moab and the main part of the Ammonites.</a:t>
            </a:r>
          </a:p>
          <a:p>
            <a:pPr marL="0" indent="0">
              <a:buNone/>
            </a:pPr>
            <a:r>
              <a:rPr lang="en-US" sz="2400" b="1" dirty="0">
                <a:latin typeface="Times New Roman" panose="02020603050405020304" pitchFamily="18" charset="0"/>
                <a:cs typeface="Times New Roman" panose="02020603050405020304" pitchFamily="18" charset="0"/>
              </a:rPr>
              <a:t>42</a:t>
            </a:r>
            <a:r>
              <a:rPr lang="en-US" sz="2400" dirty="0">
                <a:latin typeface="Times New Roman" panose="02020603050405020304" pitchFamily="18" charset="0"/>
                <a:cs typeface="Times New Roman" panose="02020603050405020304" pitchFamily="18" charset="0"/>
              </a:rPr>
              <a:t> He shall stretch out his hand against the countries, and the land of Egypt shall not escape.</a:t>
            </a:r>
          </a:p>
          <a:p>
            <a:pPr marL="0" indent="0">
              <a:buNone/>
            </a:pPr>
            <a:r>
              <a:rPr lang="en-US" sz="2400" b="1" dirty="0">
                <a:latin typeface="Times New Roman" panose="02020603050405020304" pitchFamily="18" charset="0"/>
                <a:cs typeface="Times New Roman" panose="02020603050405020304" pitchFamily="18" charset="0"/>
              </a:rPr>
              <a:t>43</a:t>
            </a:r>
            <a:r>
              <a:rPr lang="en-US" sz="2400" dirty="0">
                <a:latin typeface="Times New Roman" panose="02020603050405020304" pitchFamily="18" charset="0"/>
                <a:cs typeface="Times New Roman" panose="02020603050405020304" pitchFamily="18" charset="0"/>
              </a:rPr>
              <a:t> He shall become ruler of the treasures of gold and of silver, and all the precious things of Egypt, and the Libyans and the </a:t>
            </a:r>
            <a:r>
              <a:rPr lang="en-US" sz="2400" dirty="0" err="1">
                <a:latin typeface="Times New Roman" panose="02020603050405020304" pitchFamily="18" charset="0"/>
                <a:cs typeface="Times New Roman" panose="02020603050405020304" pitchFamily="18" charset="0"/>
              </a:rPr>
              <a:t>Cushites</a:t>
            </a:r>
            <a:r>
              <a:rPr lang="en-US" sz="2400" dirty="0">
                <a:latin typeface="Times New Roman" panose="02020603050405020304" pitchFamily="18" charset="0"/>
                <a:cs typeface="Times New Roman" panose="02020603050405020304" pitchFamily="18" charset="0"/>
              </a:rPr>
              <a:t> shall follow in his train.</a:t>
            </a:r>
          </a:p>
          <a:p>
            <a:pPr marL="0" indent="0">
              <a:buNone/>
            </a:pPr>
            <a:r>
              <a:rPr lang="en-US" sz="2400" b="1" dirty="0">
                <a:latin typeface="Times New Roman" panose="02020603050405020304" pitchFamily="18" charset="0"/>
                <a:cs typeface="Times New Roman" panose="02020603050405020304" pitchFamily="18" charset="0"/>
              </a:rPr>
              <a:t>44</a:t>
            </a:r>
            <a:r>
              <a:rPr lang="en-US" sz="2400" dirty="0">
                <a:latin typeface="Times New Roman" panose="02020603050405020304" pitchFamily="18" charset="0"/>
                <a:cs typeface="Times New Roman" panose="02020603050405020304" pitchFamily="18" charset="0"/>
              </a:rPr>
              <a:t> But news from the east and the north shall alarm him, and he shall go out with great fury to destroy and devote many to destruction.</a:t>
            </a:r>
          </a:p>
          <a:p>
            <a:pPr marL="0" indent="0">
              <a:buNone/>
            </a:pPr>
            <a:r>
              <a:rPr lang="en-US" sz="2400" b="1" dirty="0">
                <a:latin typeface="Times New Roman" panose="02020603050405020304" pitchFamily="18" charset="0"/>
                <a:cs typeface="Times New Roman" panose="02020603050405020304" pitchFamily="18" charset="0"/>
              </a:rPr>
              <a:t>45</a:t>
            </a:r>
            <a:r>
              <a:rPr lang="en-US" sz="2400" dirty="0">
                <a:latin typeface="Times New Roman" panose="02020603050405020304" pitchFamily="18" charset="0"/>
                <a:cs typeface="Times New Roman" panose="02020603050405020304" pitchFamily="18" charset="0"/>
              </a:rPr>
              <a:t> And he shall pitch his palatial tents between the sea and the glorious holy mountain. Yet he shall come to his end, with none to help him.</a:t>
            </a:r>
          </a:p>
        </p:txBody>
      </p:sp>
    </p:spTree>
    <p:extLst>
      <p:ext uri="{BB962C8B-B14F-4D97-AF65-F5344CB8AC3E}">
        <p14:creationId xmlns:p14="http://schemas.microsoft.com/office/powerpoint/2010/main" val="3704502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06823" y="138314"/>
            <a:ext cx="10515600" cy="914401"/>
          </a:xfrm>
        </p:spPr>
        <p:txBody>
          <a:bodyPr>
            <a:normAutofit fontScale="90000"/>
          </a:bodyPr>
          <a:lstStyle/>
          <a:p>
            <a:pPr algn="ctr">
              <a:lnSpc>
                <a:spcPct val="100000"/>
              </a:lnSpc>
            </a:pPr>
            <a:r>
              <a:rPr lang="en-US" sz="4900" b="1" dirty="0">
                <a:latin typeface="Times New Roman" panose="02020603050405020304" pitchFamily="18" charset="0"/>
                <a:cs typeface="Times New Roman" panose="02020603050405020304" pitchFamily="18" charset="0"/>
              </a:rPr>
              <a:t>Kings of the North and South</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showing supersession</a:t>
            </a: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2109491359"/>
              </p:ext>
            </p:extLst>
          </p:nvPr>
        </p:nvGraphicFramePr>
        <p:xfrm>
          <a:off x="1089211" y="1411941"/>
          <a:ext cx="9453283" cy="5265140"/>
        </p:xfrm>
        <a:graphic>
          <a:graphicData uri="http://schemas.openxmlformats.org/drawingml/2006/table">
            <a:tbl>
              <a:tblPr firstRow="1" firstCol="1" bandRow="1">
                <a:tableStyleId>{5C22544A-7EE6-4342-B048-85BDC9FD1C3A}</a:tableStyleId>
              </a:tblPr>
              <a:tblGrid>
                <a:gridCol w="4760260">
                  <a:extLst>
                    <a:ext uri="{9D8B030D-6E8A-4147-A177-3AD203B41FA5}">
                      <a16:colId xmlns="" xmlns:a16="http://schemas.microsoft.com/office/drawing/2014/main" val="1570783093"/>
                    </a:ext>
                  </a:extLst>
                </a:gridCol>
                <a:gridCol w="4693023">
                  <a:extLst>
                    <a:ext uri="{9D8B030D-6E8A-4147-A177-3AD203B41FA5}">
                      <a16:colId xmlns="" xmlns:a16="http://schemas.microsoft.com/office/drawing/2014/main" val="538282919"/>
                    </a:ext>
                  </a:extLst>
                </a:gridCol>
              </a:tblGrid>
              <a:tr h="574671">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rPr>
                        <a:t>“King of the North” Rulers</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200000"/>
                        </a:lnSpc>
                      </a:pPr>
                      <a:r>
                        <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rPr>
                        <a:t>“King of the South” Rulers</a:t>
                      </a:r>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726943">
                <a:tc>
                  <a:txBody>
                    <a:bodyPr/>
                    <a:lstStyle/>
                    <a:p>
                      <a:pPr marL="0" marR="0" algn="l">
                        <a:lnSpc>
                          <a:spcPct val="100000"/>
                        </a:lnSpc>
                        <a:spcBef>
                          <a:spcPts val="0"/>
                        </a:spcBef>
                        <a:spcAft>
                          <a:spcPts val="0"/>
                        </a:spcAft>
                      </a:pPr>
                      <a:r>
                        <a:rPr lang="en-US" sz="2400" b="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King of the North </a:t>
                      </a:r>
                      <a:r>
                        <a:rPr lang="en-US" sz="24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(vv. 5-19)</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King of the South </a:t>
                      </a:r>
                      <a:r>
                        <a:rPr lang="en-US" sz="2400" b="0" dirty="0">
                          <a:effectLst/>
                          <a:latin typeface="Times New Roman" panose="02020603050405020304" pitchFamily="18" charset="0"/>
                          <a:ea typeface="Cambria" panose="02040503050406030204" pitchFamily="18" charset="0"/>
                          <a:cs typeface="Arial" panose="020B0604020202020204" pitchFamily="34" charset="0"/>
                        </a:rPr>
                        <a:t>(vv. 5-17)</a:t>
                      </a:r>
                    </a:p>
                    <a:p>
                      <a:pPr marL="0" marR="0" algn="l">
                        <a:lnSpc>
                          <a:spcPct val="100000"/>
                        </a:lnSpc>
                        <a:spcBef>
                          <a:spcPts val="0"/>
                        </a:spcBef>
                        <a:spcAft>
                          <a:spcPts val="0"/>
                        </a:spcAft>
                      </a:pPr>
                      <a:r>
                        <a:rPr lang="en-US" sz="2200" b="0" i="1" dirty="0">
                          <a:effectLst/>
                          <a:latin typeface="Times New Roman" panose="02020603050405020304" pitchFamily="18" charset="0"/>
                          <a:ea typeface="Cambria" panose="02040503050406030204" pitchFamily="18" charset="0"/>
                          <a:cs typeface="Arial" panose="020B0604020202020204" pitchFamily="34" charset="0"/>
                        </a:rPr>
                        <a:t>     </a:t>
                      </a:r>
                      <a:endParaRPr lang="en-US" sz="2000" b="0" i="1"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3068446"/>
                  </a:ext>
                </a:extLst>
              </a:tr>
              <a:tr h="911077">
                <a:tc>
                  <a:txBody>
                    <a:bodyPr/>
                    <a:lstStyle/>
                    <a:p>
                      <a:pPr marL="0" marR="0" algn="l">
                        <a:lnSpc>
                          <a:spcPct val="100000"/>
                        </a:lnSpc>
                        <a:spcBef>
                          <a:spcPts val="0"/>
                        </a:spcBef>
                        <a:spcAft>
                          <a:spcPts val="0"/>
                        </a:spcAft>
                      </a:pPr>
                      <a:r>
                        <a:rPr lang="en-US" sz="2400" b="1" u="none" dirty="0">
                          <a:solidFill>
                            <a:schemeClr val="tx1"/>
                          </a:solidFill>
                          <a:latin typeface="Times New Roman" panose="02020603050405020304" pitchFamily="18" charset="0"/>
                          <a:cs typeface="Times New Roman" panose="02020603050405020304" pitchFamily="18" charset="0"/>
                        </a:rPr>
                        <a:t>One who shall send an exactor of tribute</a:t>
                      </a:r>
                      <a:r>
                        <a:rPr lang="en-US" sz="2400" u="none" dirty="0">
                          <a:solidFill>
                            <a:schemeClr val="tx1"/>
                          </a:solidFill>
                          <a:latin typeface="Times New Roman" panose="02020603050405020304" pitchFamily="18" charset="0"/>
                          <a:cs typeface="Times New Roman" panose="02020603050405020304" pitchFamily="18" charset="0"/>
                        </a:rPr>
                        <a:t> </a:t>
                      </a:r>
                      <a:r>
                        <a:rPr lang="en-US" sz="24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(v. 20)</a:t>
                      </a:r>
                    </a:p>
                    <a:p>
                      <a:pPr marL="0" marR="0" algn="l">
                        <a:lnSpc>
                          <a:spcPct val="100000"/>
                        </a:lnSpc>
                        <a:spcBef>
                          <a:spcPts val="0"/>
                        </a:spcBef>
                        <a:spcAft>
                          <a:spcPts val="0"/>
                        </a:spcAft>
                      </a:pPr>
                      <a:r>
                        <a:rPr lang="en-US" sz="2200" b="0" i="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     </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44536889"/>
                  </a:ext>
                </a:extLst>
              </a:tr>
              <a:tr h="9110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Contemptible person </a:t>
                      </a:r>
                      <a:r>
                        <a:rPr lang="en-US" sz="24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(vv. 21-22)</a:t>
                      </a:r>
                      <a:endParaRPr lang="en-US" sz="2400" b="0" i="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endParaRPr>
                    </a:p>
                    <a:p>
                      <a:pPr marL="0" marR="0" algn="l">
                        <a:lnSpc>
                          <a:spcPct val="100000"/>
                        </a:lnSpc>
                        <a:spcBef>
                          <a:spcPts val="0"/>
                        </a:spcBef>
                        <a:spcAft>
                          <a:spcPts val="0"/>
                        </a:spcAft>
                      </a:pPr>
                      <a:endParaRPr lang="en-US" sz="2400" b="0" i="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31949065"/>
                  </a:ext>
                </a:extLst>
              </a:tr>
              <a:tr h="1340530">
                <a:tc>
                  <a:txBody>
                    <a:bodyPr/>
                    <a:lstStyle/>
                    <a:p>
                      <a:pPr marL="0" marR="0" algn="l">
                        <a:lnSpc>
                          <a:spcPct val="100000"/>
                        </a:lnSpc>
                        <a:spcBef>
                          <a:spcPts val="0"/>
                        </a:spcBef>
                        <a:spcAft>
                          <a:spcPts val="0"/>
                        </a:spcAft>
                      </a:pPr>
                      <a:r>
                        <a:rPr lang="en-US" sz="2400" b="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Contemptible person after alliance is made with him = King of the North </a:t>
                      </a:r>
                      <a:r>
                        <a:rPr lang="en-US" sz="24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(vv. 23-45)</a:t>
                      </a:r>
                    </a:p>
                    <a:p>
                      <a:pPr marL="0" marR="0" algn="l">
                        <a:lnSpc>
                          <a:spcPct val="100000"/>
                        </a:lnSpc>
                        <a:spcBef>
                          <a:spcPts val="0"/>
                        </a:spcBef>
                        <a:spcAft>
                          <a:spcPts val="0"/>
                        </a:spcAft>
                      </a:pPr>
                      <a:r>
                        <a:rPr lang="en-US" sz="2200" b="0" i="1" dirty="0">
                          <a:solidFill>
                            <a:schemeClr val="tx1"/>
                          </a:solidFill>
                          <a:effectLst/>
                          <a:latin typeface="Times New Roman" panose="02020603050405020304" pitchFamily="18" charset="0"/>
                          <a:ea typeface="Cambria" panose="02040503050406030204" pitchFamily="18" charset="0"/>
                          <a:cs typeface="Arial" panose="020B0604020202020204" pitchFamily="34" charset="0"/>
                        </a:rPr>
                        <a:t>     </a:t>
                      </a:r>
                      <a:endParaRPr lang="en-US" sz="2000" b="0" dirty="0">
                        <a:solidFill>
                          <a:schemeClr val="tx1"/>
                        </a:solidFill>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King of the South </a:t>
                      </a:r>
                      <a:r>
                        <a:rPr lang="en-US" sz="2400" dirty="0">
                          <a:effectLst/>
                          <a:latin typeface="Times New Roman" panose="02020603050405020304" pitchFamily="18" charset="0"/>
                          <a:ea typeface="Cambria" panose="02040503050406030204" pitchFamily="18" charset="0"/>
                          <a:cs typeface="Arial" panose="020B0604020202020204" pitchFamily="34" charset="0"/>
                        </a:rPr>
                        <a:t>(vv. 25-30)</a:t>
                      </a:r>
                      <a:r>
                        <a:rPr lang="en-US" sz="2400" dirty="0">
                          <a:solidFill>
                            <a:srgbClr val="FF0000"/>
                          </a:solidFill>
                          <a:effectLst/>
                          <a:latin typeface="Times New Roman" panose="02020603050405020304" pitchFamily="18" charset="0"/>
                          <a:ea typeface="Cambria" panose="02040503050406030204" pitchFamily="18" charset="0"/>
                          <a:cs typeface="Arial" panose="020B0604020202020204" pitchFamily="34" charset="0"/>
                        </a:rPr>
                        <a:t>  </a:t>
                      </a:r>
                    </a:p>
                    <a:p>
                      <a:pPr marL="0" marR="0" algn="l">
                        <a:lnSpc>
                          <a:spcPct val="100000"/>
                        </a:lnSpc>
                        <a:spcBef>
                          <a:spcPts val="0"/>
                        </a:spcBef>
                        <a:spcAft>
                          <a:spcPts val="0"/>
                        </a:spcAft>
                      </a:pPr>
                      <a:r>
                        <a:rPr lang="en-US" sz="2400" dirty="0">
                          <a:solidFill>
                            <a:srgbClr val="FF0000"/>
                          </a:solidFill>
                          <a:effectLst/>
                          <a:latin typeface="Times New Roman" panose="02020603050405020304" pitchFamily="18" charset="0"/>
                          <a:ea typeface="Cambria" panose="02040503050406030204" pitchFamily="18" charset="0"/>
                          <a:cs typeface="Arial" panose="020B0604020202020204" pitchFamily="34" charset="0"/>
                        </a:rPr>
                        <a:t> </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lnSpc>
                          <a:spcPct val="100000"/>
                        </a:lnSpc>
                        <a:spcBef>
                          <a:spcPts val="0"/>
                        </a:spcBef>
                        <a:spcAft>
                          <a:spcPts val="0"/>
                        </a:spcAft>
                      </a:pP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latin typeface="Times New Roman" panose="02020603050405020304" pitchFamily="18" charset="0"/>
                          <a:ea typeface="Cambria" panose="02040503050406030204" pitchFamily="18" charset="0"/>
                          <a:cs typeface="Arial" panose="020B0604020202020204" pitchFamily="34" charset="0"/>
                        </a:rPr>
                        <a:t>King of the South </a:t>
                      </a:r>
                      <a:r>
                        <a:rPr lang="en-US" sz="2400" dirty="0">
                          <a:effectLst/>
                          <a:latin typeface="Times New Roman" panose="02020603050405020304" pitchFamily="18" charset="0"/>
                          <a:ea typeface="Cambria" panose="02040503050406030204" pitchFamily="18" charset="0"/>
                          <a:cs typeface="Arial" panose="020B0604020202020204" pitchFamily="34" charset="0"/>
                        </a:rPr>
                        <a:t>(vv. 40-43)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853452"/>
                  </a:ext>
                </a:extLst>
              </a:tr>
            </a:tbl>
          </a:graphicData>
        </a:graphic>
      </p:graphicFrame>
    </p:spTree>
    <p:extLst>
      <p:ext uri="{BB962C8B-B14F-4D97-AF65-F5344CB8AC3E}">
        <p14:creationId xmlns:p14="http://schemas.microsoft.com/office/powerpoint/2010/main" val="2386200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20270" y="107576"/>
            <a:ext cx="10515600" cy="887506"/>
          </a:xfrm>
        </p:spPr>
        <p:txBody>
          <a:bodyPr>
            <a:normAutofit fontScale="90000"/>
          </a:bodyPr>
          <a:lstStyle/>
          <a:p>
            <a:pPr algn="ctr">
              <a:lnSpc>
                <a:spcPct val="100000"/>
              </a:lnSpc>
            </a:pPr>
            <a:r>
              <a:rPr lang="en-US" sz="4900" b="1" dirty="0">
                <a:latin typeface="Times New Roman" panose="02020603050405020304" pitchFamily="18" charset="0"/>
                <a:cs typeface="Times New Roman" panose="02020603050405020304" pitchFamily="18" charset="0"/>
              </a:rPr>
              <a:t>Kings of the North and South</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showing supersession</a:t>
            </a: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1019167454"/>
              </p:ext>
            </p:extLst>
          </p:nvPr>
        </p:nvGraphicFramePr>
        <p:xfrm>
          <a:off x="215154" y="1109704"/>
          <a:ext cx="11806518" cy="5649909"/>
        </p:xfrm>
        <a:graphic>
          <a:graphicData uri="http://schemas.openxmlformats.org/drawingml/2006/table">
            <a:tbl>
              <a:tblPr firstRow="1" firstCol="1" bandRow="1">
                <a:tableStyleId>{5C22544A-7EE6-4342-B048-85BDC9FD1C3A}</a:tableStyleId>
              </a:tblPr>
              <a:tblGrid>
                <a:gridCol w="2259136">
                  <a:extLst>
                    <a:ext uri="{9D8B030D-6E8A-4147-A177-3AD203B41FA5}">
                      <a16:colId xmlns="" xmlns:a16="http://schemas.microsoft.com/office/drawing/2014/main" val="1197251755"/>
                    </a:ext>
                  </a:extLst>
                </a:gridCol>
                <a:gridCol w="4452599">
                  <a:extLst>
                    <a:ext uri="{9D8B030D-6E8A-4147-A177-3AD203B41FA5}">
                      <a16:colId xmlns="" xmlns:a16="http://schemas.microsoft.com/office/drawing/2014/main" val="1570783093"/>
                    </a:ext>
                  </a:extLst>
                </a:gridCol>
                <a:gridCol w="5094783">
                  <a:extLst>
                    <a:ext uri="{9D8B030D-6E8A-4147-A177-3AD203B41FA5}">
                      <a16:colId xmlns="" xmlns:a16="http://schemas.microsoft.com/office/drawing/2014/main" val="538282919"/>
                    </a:ext>
                  </a:extLst>
                </a:gridCol>
              </a:tblGrid>
              <a:tr h="670042">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Anchor Points</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rPr>
                        <a:t>“King of the North” Rulers</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200000"/>
                        </a:lnSpc>
                      </a:pPr>
                      <a:r>
                        <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rPr>
                        <a:t>“King of the South” Rulers</a:t>
                      </a:r>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11383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Four Greek Kingdoms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(11:4)</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Seleucids </a:t>
                      </a:r>
                      <a:r>
                        <a:rPr lang="en-US" sz="2400" b="0" dirty="0">
                          <a:effectLst/>
                          <a:latin typeface="Times New Roman" panose="02020603050405020304" pitchFamily="18" charset="0"/>
                          <a:ea typeface="Cambria" panose="02040503050406030204" pitchFamily="18" charset="0"/>
                          <a:cs typeface="Arial" panose="020B0604020202020204" pitchFamily="34" charset="0"/>
                        </a:rPr>
                        <a:t>(vv. 5-19)</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Ptolemies </a:t>
                      </a:r>
                      <a:r>
                        <a:rPr lang="en-US" sz="2400" b="0" dirty="0">
                          <a:effectLst/>
                          <a:latin typeface="Times New Roman" panose="02020603050405020304" pitchFamily="18" charset="0"/>
                          <a:ea typeface="Cambria" panose="02040503050406030204" pitchFamily="18" charset="0"/>
                          <a:cs typeface="Arial" panose="020B0604020202020204" pitchFamily="34" charset="0"/>
                        </a:rPr>
                        <a:t>(vv. 5-17)</a:t>
                      </a:r>
                    </a:p>
                    <a:p>
                      <a:pPr marL="0" marR="0" algn="l">
                        <a:lnSpc>
                          <a:spcPct val="100000"/>
                        </a:lnSpc>
                        <a:spcBef>
                          <a:spcPts val="0"/>
                        </a:spcBef>
                        <a:spcAft>
                          <a:spcPts val="0"/>
                        </a:spcAft>
                      </a:pPr>
                      <a:r>
                        <a:rPr lang="en-US" sz="2200" b="0" i="1" dirty="0">
                          <a:effectLst/>
                          <a:latin typeface="Times New Roman" panose="02020603050405020304" pitchFamily="18" charset="0"/>
                          <a:ea typeface="Cambria" panose="02040503050406030204" pitchFamily="18" charset="0"/>
                          <a:cs typeface="Arial" panose="020B0604020202020204" pitchFamily="34" charset="0"/>
                        </a:rPr>
                        <a:t>     </a:t>
                      </a:r>
                      <a:r>
                        <a:rPr lang="en-US" sz="2000" b="0" i="1" dirty="0">
                          <a:effectLst/>
                          <a:latin typeface="Times New Roman" panose="02020603050405020304" pitchFamily="18" charset="0"/>
                          <a:ea typeface="Cambria" panose="02040503050406030204" pitchFamily="18" charset="0"/>
                          <a:cs typeface="Arial" panose="020B0604020202020204" pitchFamily="34" charset="0"/>
                        </a:rPr>
                        <a:t>Note v. 8: “Egypt”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3068446"/>
                  </a:ext>
                </a:extLst>
              </a:tr>
              <a:tr h="674795">
                <a:tc>
                  <a:txBody>
                    <a:bodyPr/>
                    <a:lstStyle/>
                    <a:p>
                      <a:pPr marL="0" marR="0" algn="l">
                        <a:lnSpc>
                          <a:spcPct val="100000"/>
                        </a:lnSpc>
                        <a:spcBef>
                          <a:spcPts val="0"/>
                        </a:spcBef>
                        <a:spcAft>
                          <a:spcPts val="0"/>
                        </a:spcAft>
                      </a:pP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Roman Republic </a:t>
                      </a:r>
                      <a:r>
                        <a:rPr lang="en-US" sz="2400" b="0" dirty="0">
                          <a:effectLst/>
                          <a:latin typeface="Times New Roman" panose="02020603050405020304" pitchFamily="18" charset="0"/>
                          <a:ea typeface="Cambria" panose="02040503050406030204" pitchFamily="18" charset="0"/>
                          <a:cs typeface="Arial" panose="020B0604020202020204" pitchFamily="34" charset="0"/>
                        </a:rPr>
                        <a:t>(v. 20)</a:t>
                      </a: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l">
                        <a:lnSpc>
                          <a:spcPct val="100000"/>
                        </a:lnSpc>
                        <a:spcBef>
                          <a:spcPts val="0"/>
                        </a:spcBef>
                        <a:spcAft>
                          <a:spcPts val="0"/>
                        </a:spcAft>
                      </a:pPr>
                      <a:r>
                        <a:rPr lang="en-US" sz="2400" b="0" i="1" dirty="0">
                          <a:effectLst/>
                          <a:latin typeface="Times New Roman" panose="02020603050405020304" pitchFamily="18" charset="0"/>
                          <a:ea typeface="Cambria" panose="02040503050406030204" pitchFamily="18" charset="0"/>
                          <a:cs typeface="Arial" panose="020B0604020202020204" pitchFamily="34" charset="0"/>
                        </a:rPr>
                        <a:t>     </a:t>
                      </a:r>
                    </a:p>
                    <a:p>
                      <a:pPr marL="0" marR="0" algn="l">
                        <a:lnSpc>
                          <a:spcPct val="100000"/>
                        </a:lnSpc>
                        <a:spcBef>
                          <a:spcPts val="0"/>
                        </a:spcBef>
                        <a:spcAft>
                          <a:spcPts val="0"/>
                        </a:spcAft>
                      </a:pPr>
                      <a:r>
                        <a:rPr lang="en-US" sz="2000" b="0" i="1" dirty="0">
                          <a:effectLst/>
                          <a:latin typeface="Times New Roman" panose="02020603050405020304" pitchFamily="18" charset="0"/>
                          <a:ea typeface="Cambria" panose="02040503050406030204" pitchFamily="18" charset="0"/>
                          <a:cs typeface="Arial" panose="020B0604020202020204" pitchFamily="34" charset="0"/>
                        </a:rPr>
                        <a:t>     Note: No separate “King of the South” during Roman Republic and Imperial Rome because Rome absorbed Ptolemaic Egypt. </a:t>
                      </a: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44536889"/>
                  </a:ext>
                </a:extLst>
              </a:tr>
              <a:tr h="8258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Imperial Rome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(11:22)</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Imperial Rome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(vv. 21-22)</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l">
                        <a:lnSpc>
                          <a:spcPct val="100000"/>
                        </a:lnSpc>
                        <a:spcBef>
                          <a:spcPts val="0"/>
                        </a:spcBef>
                        <a:spcAft>
                          <a:spcPts val="0"/>
                        </a:spcAft>
                      </a:pP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6271848"/>
                  </a:ext>
                </a:extLst>
              </a:tr>
              <a:tr h="2279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Papal Rome </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(11:23-24, 31, 33, 36, 40, 45)</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Papal Rome </a:t>
                      </a:r>
                      <a:r>
                        <a:rPr lang="en-US" sz="2400" b="0" dirty="0">
                          <a:effectLst/>
                          <a:latin typeface="Times New Roman" panose="02020603050405020304" pitchFamily="18" charset="0"/>
                          <a:ea typeface="Cambria" panose="02040503050406030204" pitchFamily="18" charset="0"/>
                          <a:cs typeface="Arial" panose="020B0604020202020204" pitchFamily="34" charset="0"/>
                        </a:rPr>
                        <a:t>(vv. 23-45)</a:t>
                      </a:r>
                    </a:p>
                    <a:p>
                      <a:pPr marL="0" marR="0" algn="l">
                        <a:lnSpc>
                          <a:spcPct val="100000"/>
                        </a:lnSpc>
                        <a:spcBef>
                          <a:spcPts val="0"/>
                        </a:spcBef>
                        <a:spcAft>
                          <a:spcPts val="0"/>
                        </a:spcAft>
                      </a:pPr>
                      <a:r>
                        <a:rPr lang="en-US" sz="2200" b="0" i="1" dirty="0">
                          <a:effectLst/>
                          <a:latin typeface="Times New Roman" panose="02020603050405020304" pitchFamily="18" charset="0"/>
                          <a:ea typeface="Cambria" panose="02040503050406030204" pitchFamily="18" charset="0"/>
                          <a:cs typeface="Arial" panose="020B0604020202020204" pitchFamily="34" charset="0"/>
                        </a:rPr>
                        <a:t>     </a:t>
                      </a:r>
                      <a:r>
                        <a:rPr lang="en-US" sz="2000" b="0" i="1" dirty="0">
                          <a:effectLst/>
                          <a:latin typeface="Times New Roman" panose="02020603050405020304" pitchFamily="18" charset="0"/>
                          <a:ea typeface="Cambria" panose="02040503050406030204" pitchFamily="18" charset="0"/>
                          <a:cs typeface="Arial" panose="020B0604020202020204" pitchFamily="34" charset="0"/>
                        </a:rPr>
                        <a:t>Note v. 23—“an alliance is made with him,” formation of papacy by alliance with Imperial Rome</a:t>
                      </a:r>
                      <a:endParaRPr lang="en-US" sz="2000" b="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r>
                        <a:rPr lang="en-US" sz="2400" b="1" dirty="0">
                          <a:effectLst/>
                          <a:latin typeface="Times New Roman" panose="02020603050405020304" pitchFamily="18" charset="0"/>
                          <a:ea typeface="Cambria" panose="02040503050406030204" pitchFamily="18" charset="0"/>
                          <a:cs typeface="Arial" panose="020B0604020202020204" pitchFamily="34" charset="0"/>
                        </a:rPr>
                        <a:t>Southern arch-enemy of Papal Rome </a:t>
                      </a:r>
                      <a:r>
                        <a:rPr lang="en-US" sz="2400" dirty="0">
                          <a:effectLst/>
                          <a:latin typeface="Times New Roman" panose="02020603050405020304" pitchFamily="18" charset="0"/>
                          <a:ea typeface="Cambria" panose="02040503050406030204" pitchFamily="18" charset="0"/>
                          <a:cs typeface="Arial" panose="020B0604020202020204" pitchFamily="34" charset="0"/>
                        </a:rPr>
                        <a:t>(vv. 25-30)</a:t>
                      </a:r>
                      <a:r>
                        <a:rPr lang="en-US" sz="2400" dirty="0">
                          <a:solidFill>
                            <a:srgbClr val="FF0000"/>
                          </a:solidFill>
                          <a:effectLst/>
                          <a:latin typeface="Times New Roman" panose="02020603050405020304" pitchFamily="18" charset="0"/>
                          <a:ea typeface="Cambria" panose="02040503050406030204" pitchFamily="18" charset="0"/>
                          <a:cs typeface="Arial" panose="020B0604020202020204" pitchFamily="34" charset="0"/>
                        </a:rPr>
                        <a:t>   </a:t>
                      </a: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lnSpc>
                          <a:spcPct val="100000"/>
                        </a:lnSpc>
                        <a:spcBef>
                          <a:spcPts val="0"/>
                        </a:spcBef>
                        <a:spcAft>
                          <a:spcPts val="0"/>
                        </a:spcAft>
                      </a:pPr>
                      <a:endParaRPr lang="en-US" sz="2400" dirty="0">
                        <a:effectLst/>
                        <a:latin typeface="Times New Roman" panose="02020603050405020304" pitchFamily="18" charset="0"/>
                        <a:ea typeface="Cambria" panose="020405030504060302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latin typeface="Times New Roman" panose="02020603050405020304" pitchFamily="18" charset="0"/>
                          <a:ea typeface="Cambria" panose="02040503050406030204" pitchFamily="18" charset="0"/>
                          <a:cs typeface="Arial" panose="020B0604020202020204" pitchFamily="34" charset="0"/>
                        </a:rPr>
                        <a:t>Southern arch-enemy of Papal Rome </a:t>
                      </a:r>
                      <a:r>
                        <a:rPr lang="en-US" sz="2400" dirty="0">
                          <a:effectLst/>
                          <a:latin typeface="Times New Roman" panose="02020603050405020304" pitchFamily="18" charset="0"/>
                          <a:ea typeface="Cambria" panose="02040503050406030204" pitchFamily="18" charset="0"/>
                          <a:cs typeface="Arial" panose="020B0604020202020204" pitchFamily="34" charset="0"/>
                        </a:rPr>
                        <a:t>(vv. 40-43)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1" dirty="0">
                          <a:effectLst/>
                          <a:latin typeface="Times New Roman" panose="02020603050405020304" pitchFamily="18" charset="0"/>
                          <a:ea typeface="Cambria" panose="02040503050406030204" pitchFamily="18" charset="0"/>
                          <a:cs typeface="Arial" panose="020B0604020202020204" pitchFamily="34" charset="0"/>
                        </a:rPr>
                        <a:t>     Note: “Egypt” and other countries</a:t>
                      </a:r>
                      <a:endParaRPr lang="en-US" sz="2000" dirty="0">
                        <a:effectLst/>
                        <a:latin typeface="Times New Roman" panose="02020603050405020304" pitchFamily="18" charset="0"/>
                        <a:ea typeface="Cambria" panose="020405030504060302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853452"/>
                  </a:ext>
                </a:extLst>
              </a:tr>
            </a:tbl>
          </a:graphicData>
        </a:graphic>
      </p:graphicFrame>
      <p:sp>
        <p:nvSpPr>
          <p:cNvPr id="4" name="TextBox 3">
            <a:extLst>
              <a:ext uri="{FF2B5EF4-FFF2-40B4-BE49-F238E27FC236}">
                <a16:creationId xmlns="" xmlns:a16="http://schemas.microsoft.com/office/drawing/2014/main" id="{2308A092-231D-E547-9606-2517B8615D60}"/>
              </a:ext>
            </a:extLst>
          </p:cNvPr>
          <p:cNvSpPr txBox="1"/>
          <p:nvPr/>
        </p:nvSpPr>
        <p:spPr>
          <a:xfrm>
            <a:off x="8437856" y="4717154"/>
            <a:ext cx="2326342"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Islamic power</a:t>
            </a:r>
          </a:p>
        </p:txBody>
      </p:sp>
      <p:sp>
        <p:nvSpPr>
          <p:cNvPr id="6" name="TextBox 5">
            <a:extLst>
              <a:ext uri="{FF2B5EF4-FFF2-40B4-BE49-F238E27FC236}">
                <a16:creationId xmlns="" xmlns:a16="http://schemas.microsoft.com/office/drawing/2014/main" id="{3FE3378A-80EF-444A-95A9-BEEA141840DA}"/>
              </a:ext>
            </a:extLst>
          </p:cNvPr>
          <p:cNvSpPr txBox="1"/>
          <p:nvPr/>
        </p:nvSpPr>
        <p:spPr>
          <a:xfrm>
            <a:off x="8437856" y="5800658"/>
            <a:ext cx="2326342"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Islamic power</a:t>
            </a:r>
          </a:p>
        </p:txBody>
      </p:sp>
    </p:spTree>
    <p:extLst>
      <p:ext uri="{BB962C8B-B14F-4D97-AF65-F5344CB8AC3E}">
        <p14:creationId xmlns:p14="http://schemas.microsoft.com/office/powerpoint/2010/main" val="76585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a:xfrm>
            <a:off x="838200" y="365125"/>
            <a:ext cx="10515600" cy="1039469"/>
          </a:xfrm>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a:xfrm>
            <a:off x="838200" y="1743958"/>
            <a:ext cx="10515600" cy="4958499"/>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Daniel 10:14—“to make you [Daniel] understand what is to happen to </a:t>
            </a:r>
            <a:r>
              <a:rPr lang="en-US" sz="2400" b="1" dirty="0">
                <a:latin typeface="Times New Roman" panose="02020603050405020304" pitchFamily="18" charset="0"/>
                <a:cs typeface="Times New Roman" panose="02020603050405020304" pitchFamily="18" charset="0"/>
              </a:rPr>
              <a:t>your [Daniel’s] people</a:t>
            </a:r>
            <a:r>
              <a:rPr lang="en-US" sz="2400" dirty="0">
                <a:latin typeface="Times New Roman" panose="02020603050405020304" pitchFamily="18" charset="0"/>
                <a:cs typeface="Times New Roman" panose="02020603050405020304" pitchFamily="18" charset="0"/>
              </a:rPr>
              <a:t> in the latter days.”</a:t>
            </a:r>
          </a:p>
          <a:p>
            <a:pPr lvl="1"/>
            <a:r>
              <a:rPr lang="en-US" dirty="0">
                <a:latin typeface="Times New Roman" panose="02020603050405020304" pitchFamily="18" charset="0"/>
                <a:cs typeface="Times New Roman" panose="02020603050405020304" pitchFamily="18" charset="0"/>
              </a:rPr>
              <a:t>Who are Daniel’s people in 11:2-12:3?</a:t>
            </a:r>
          </a:p>
          <a:p>
            <a:pPr lvl="1"/>
            <a:r>
              <a:rPr lang="en-US" smtClean="0">
                <a:latin typeface="Times New Roman" panose="02020603050405020304" pitchFamily="18" charset="0"/>
                <a:cs typeface="Times New Roman" panose="02020603050405020304" pitchFamily="18" charset="0"/>
              </a:rPr>
              <a:t>11:14</a:t>
            </a:r>
            <a:r>
              <a:rPr lang="en-US" dirty="0">
                <a:latin typeface="Times New Roman" panose="02020603050405020304" pitchFamily="18" charset="0"/>
                <a:cs typeface="Times New Roman" panose="02020603050405020304" pitchFamily="18" charset="0"/>
              </a:rPr>
              <a:t>—“and the violent among </a:t>
            </a:r>
            <a:r>
              <a:rPr lang="en-US" b="1" dirty="0">
                <a:latin typeface="Times New Roman" panose="02020603050405020304" pitchFamily="18" charset="0"/>
                <a:cs typeface="Times New Roman" panose="02020603050405020304" pitchFamily="18" charset="0"/>
              </a:rPr>
              <a:t>your [Daniel’s] own [Jewish] people </a:t>
            </a:r>
            <a:r>
              <a:rPr lang="en-US" dirty="0">
                <a:latin typeface="Times New Roman" panose="02020603050405020304" pitchFamily="18" charset="0"/>
                <a:cs typeface="Times New Roman" panose="02020603050405020304" pitchFamily="18" charset="0"/>
              </a:rPr>
              <a:t>shall lift themselves up in order to fulfill the vision, but they shall fail.”</a:t>
            </a:r>
          </a:p>
          <a:p>
            <a:pPr lvl="1"/>
            <a:r>
              <a:rPr lang="en-US" dirty="0">
                <a:latin typeface="Times New Roman" panose="02020603050405020304" pitchFamily="18" charset="0"/>
                <a:cs typeface="Times New Roman" panose="02020603050405020304" pitchFamily="18" charset="0"/>
              </a:rPr>
              <a:t>12:1-2—“At that time shall arise Michael, the great prince who has charge of </a:t>
            </a:r>
            <a:r>
              <a:rPr lang="en-US" b="1" dirty="0">
                <a:latin typeface="Times New Roman" panose="02020603050405020304" pitchFamily="18" charset="0"/>
                <a:cs typeface="Times New Roman" panose="02020603050405020304" pitchFamily="18" charset="0"/>
              </a:rPr>
              <a:t>your [Daniel’s] people</a:t>
            </a:r>
            <a:r>
              <a:rPr lang="en-US" dirty="0">
                <a:latin typeface="Times New Roman" panose="02020603050405020304" pitchFamily="18" charset="0"/>
                <a:cs typeface="Times New Roman" panose="02020603050405020304" pitchFamily="18" charset="0"/>
              </a:rPr>
              <a:t>. And there shall be a time of trouble, such as never has been since there was a nation till that time. But at that time</a:t>
            </a:r>
            <a:r>
              <a:rPr lang="en-US" b="1" dirty="0">
                <a:latin typeface="Times New Roman" panose="02020603050405020304" pitchFamily="18" charset="0"/>
                <a:cs typeface="Times New Roman" panose="02020603050405020304" pitchFamily="18" charset="0"/>
              </a:rPr>
              <a:t> your [Daniel’s] people</a:t>
            </a:r>
            <a:r>
              <a:rPr lang="en-US" dirty="0">
                <a:latin typeface="Times New Roman" panose="02020603050405020304" pitchFamily="18" charset="0"/>
                <a:cs typeface="Times New Roman" panose="02020603050405020304" pitchFamily="18" charset="0"/>
              </a:rPr>
              <a:t> shall be delivered, everyone whose name shall be found written in the book. And many of those who sleep in the dust of the earth shall awake…”</a:t>
            </a:r>
          </a:p>
          <a:p>
            <a:pPr lvl="1"/>
            <a:r>
              <a:rPr lang="en-US" dirty="0">
                <a:latin typeface="Times New Roman" panose="02020603050405020304" pitchFamily="18" charset="0"/>
                <a:cs typeface="Times New Roman" panose="02020603050405020304" pitchFamily="18" charset="0"/>
              </a:rPr>
              <a:t>Resurrection for all of God’s true believers, Jewish and Christian (1 Cor. 15:51-55; 1 Thess. 4:13-17), so Daniel’s people comes to include spiritual “Israel.”</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4342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a:xfrm>
            <a:off x="838200" y="365125"/>
            <a:ext cx="10515600" cy="1086603"/>
          </a:xfrm>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a:xfrm>
            <a:off x="838200" y="1696826"/>
            <a:ext cx="10515600" cy="4932574"/>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One view holds that the vision in Daniel 8 predicts </a:t>
            </a:r>
            <a:r>
              <a:rPr lang="en-US" sz="2400" dirty="0" err="1">
                <a:latin typeface="Times New Roman" panose="02020603050405020304" pitchFamily="18" charset="0"/>
                <a:cs typeface="Times New Roman" panose="02020603050405020304" pitchFamily="18" charset="0"/>
              </a:rPr>
              <a:t>Medo</a:t>
            </a:r>
            <a:r>
              <a:rPr lang="en-US" sz="2400" dirty="0">
                <a:latin typeface="Times New Roman" panose="02020603050405020304" pitchFamily="18" charset="0"/>
                <a:cs typeface="Times New Roman" panose="02020603050405020304" pitchFamily="18" charset="0"/>
              </a:rPr>
              <a:t>-Persia (vv. 3-4), Greece (vv. 5-8a) with division into the four Greek kingdoms (v. 8b), and then the papacy (vv. 9-12), so Daniel 11 as interpretation must show the same structure, moving directly from division into the four Greek kingdoms (v. 4) to the papacy as the King of the North (vv. 5-45).</a:t>
            </a:r>
          </a:p>
          <a:p>
            <a:pPr lvl="1"/>
            <a:r>
              <a:rPr lang="en-US" dirty="0">
                <a:latin typeface="Times New Roman" panose="02020603050405020304" pitchFamily="18" charset="0"/>
                <a:cs typeface="Times New Roman" panose="02020603050405020304" pitchFamily="18" charset="0"/>
              </a:rPr>
              <a:t>Several factors rule out this extreme interpretation, which completely skips the Seleucids and Ptolemies and pagan Rome.</a:t>
            </a:r>
          </a:p>
          <a:p>
            <a:pPr lvl="1"/>
            <a:r>
              <a:rPr lang="en-US" dirty="0">
                <a:latin typeface="Times New Roman" panose="02020603050405020304" pitchFamily="18" charset="0"/>
                <a:cs typeface="Times New Roman" panose="02020603050405020304" pitchFamily="18" charset="0"/>
              </a:rPr>
              <a:t>In Daniel 11:4, the Greek empire is divided to the four winds = directions (cf. Zech. 6:5-6), and Daniel 11:5-19 concern two of these divisions to the southern and northern directions, i.e., the Ptolemaic and Seleucid kingdoms.</a:t>
            </a:r>
          </a:p>
          <a:p>
            <a:pPr lvl="1"/>
            <a:r>
              <a:rPr lang="en-US" dirty="0">
                <a:latin typeface="Times New Roman" panose="02020603050405020304" pitchFamily="18" charset="0"/>
                <a:cs typeface="Times New Roman" panose="02020603050405020304" pitchFamily="18" charset="0"/>
              </a:rPr>
              <a:t>This simply expands on division of the Greek empire.</a:t>
            </a:r>
          </a:p>
          <a:p>
            <a:pPr lvl="1"/>
            <a:r>
              <a:rPr lang="en-US" dirty="0">
                <a:latin typeface="Times New Roman" panose="02020603050405020304" pitchFamily="18" charset="0"/>
                <a:cs typeface="Times New Roman" panose="02020603050405020304" pitchFamily="18" charset="0"/>
              </a:rPr>
              <a:t>Pagan Rome is represented both in 8:9 (horizontal expansion from the NW) and 11:20-22, which includes the death of Christ.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98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a:xfrm>
            <a:off x="838200" y="1825625"/>
            <a:ext cx="10515600" cy="487101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Daniel 11:14—“In those times many shall rise against the king of the south, and the sons of the violent ones among your people shall lift themselves up in order to fulfill the vision, but they shall fail” (transl. Roy E. Gane).</a:t>
            </a:r>
          </a:p>
          <a:p>
            <a:r>
              <a:rPr lang="en-US" sz="2400" dirty="0">
                <a:latin typeface="Times New Roman" panose="02020603050405020304" pitchFamily="18" charset="0"/>
                <a:cs typeface="Times New Roman" panose="02020603050405020304" pitchFamily="18" charset="0"/>
              </a:rPr>
              <a:t>KJV translates “the violent </a:t>
            </a:r>
            <a:r>
              <a:rPr lang="en-US" sz="2400" b="1" dirty="0">
                <a:latin typeface="Times New Roman" panose="02020603050405020304" pitchFamily="18" charset="0"/>
                <a:cs typeface="Times New Roman" panose="02020603050405020304" pitchFamily="18" charset="0"/>
              </a:rPr>
              <a:t>among</a:t>
            </a:r>
            <a:r>
              <a:rPr lang="en-US" sz="2400" dirty="0">
                <a:latin typeface="Times New Roman" panose="02020603050405020304" pitchFamily="18" charset="0"/>
                <a:cs typeface="Times New Roman" panose="02020603050405020304" pitchFamily="18" charset="0"/>
              </a:rPr>
              <a:t> your own people” as “the robbers of thy people,” i.e., the violent ones </a:t>
            </a:r>
            <a:r>
              <a:rPr lang="en-US" sz="2400" b="1" dirty="0">
                <a:latin typeface="Times New Roman" panose="02020603050405020304" pitchFamily="18" charset="0"/>
                <a:cs typeface="Times New Roman" panose="02020603050405020304" pitchFamily="18" charset="0"/>
              </a:rPr>
              <a:t>against</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your people. </a:t>
            </a:r>
          </a:p>
          <a:p>
            <a:r>
              <a:rPr lang="en-US" sz="2400" dirty="0">
                <a:latin typeface="Times New Roman" panose="02020603050405020304" pitchFamily="18" charset="0"/>
                <a:cs typeface="Times New Roman" panose="02020603050405020304" pitchFamily="18" charset="0"/>
              </a:rPr>
              <a:t>Some SDAs interpret this as “those who rob your (Daniel’s Jewish) people,” that is, the Romans.</a:t>
            </a:r>
          </a:p>
          <a:p>
            <a:r>
              <a:rPr lang="en-US" sz="2400" dirty="0">
                <a:latin typeface="Times New Roman" panose="02020603050405020304" pitchFamily="18" charset="0"/>
                <a:cs typeface="Times New Roman" panose="02020603050405020304" pitchFamily="18" charset="0"/>
              </a:rPr>
              <a:t>But </a:t>
            </a:r>
            <a:r>
              <a:rPr lang="en-US" sz="2400" i="1" dirty="0" err="1">
                <a:latin typeface="Times New Roman" panose="02020603050405020304" pitchFamily="18" charset="0"/>
                <a:cs typeface="Times New Roman" panose="02020603050405020304" pitchFamily="18" charset="0"/>
              </a:rPr>
              <a:t>parits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means “violent” one.</a:t>
            </a:r>
          </a:p>
          <a:p>
            <a:r>
              <a:rPr lang="en-US" sz="2400" dirty="0">
                <a:latin typeface="Times New Roman" panose="02020603050405020304" pitchFamily="18" charset="0"/>
                <a:cs typeface="Times New Roman" panose="02020603050405020304" pitchFamily="18" charset="0"/>
              </a:rPr>
              <a:t>Compare Isa 35:9, where </a:t>
            </a:r>
            <a:r>
              <a:rPr lang="en-US" sz="2400" i="1" dirty="0" err="1">
                <a:latin typeface="Times New Roman" panose="02020603050405020304" pitchFamily="18" charset="0"/>
                <a:cs typeface="Times New Roman" panose="02020603050405020304" pitchFamily="18" charset="0"/>
              </a:rPr>
              <a:t>parits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in construct with the noun for “animals,” referring to violent ones, i.e., predators, </a:t>
            </a:r>
            <a:r>
              <a:rPr lang="en-US" sz="2400" b="1" dirty="0">
                <a:latin typeface="Times New Roman" panose="02020603050405020304" pitchFamily="18" charset="0"/>
                <a:cs typeface="Times New Roman" panose="02020603050405020304" pitchFamily="18" charset="0"/>
              </a:rPr>
              <a:t>among (not against) </a:t>
            </a:r>
            <a:r>
              <a:rPr lang="en-US" sz="2400" dirty="0">
                <a:latin typeface="Times New Roman" panose="02020603050405020304" pitchFamily="18" charset="0"/>
                <a:cs typeface="Times New Roman" panose="02020603050405020304" pitchFamily="18" charset="0"/>
              </a:rPr>
              <a:t>animals.</a:t>
            </a:r>
          </a:p>
          <a:p>
            <a:r>
              <a:rPr lang="en-US" sz="2400" dirty="0">
                <a:latin typeface="Times New Roman" panose="02020603050405020304" pitchFamily="18" charset="0"/>
                <a:cs typeface="Times New Roman" panose="02020603050405020304" pitchFamily="18" charset="0"/>
              </a:rPr>
              <a:t>The Romans would not lift themselves up in order to fulfill the vision, but Jews would.</a:t>
            </a:r>
          </a:p>
        </p:txBody>
      </p:sp>
    </p:spTree>
    <p:extLst>
      <p:ext uri="{BB962C8B-B14F-4D97-AF65-F5344CB8AC3E}">
        <p14:creationId xmlns:p14="http://schemas.microsoft.com/office/powerpoint/2010/main" val="173877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Daniel 11:24—“only for a time,” translates </a:t>
            </a:r>
            <a:r>
              <a:rPr lang="en-US" sz="2400" i="1" dirty="0">
                <a:latin typeface="Times New Roman" panose="02020603050405020304" pitchFamily="18" charset="0"/>
                <a:cs typeface="Times New Roman" panose="02020603050405020304" pitchFamily="18" charset="0"/>
              </a:rPr>
              <a:t>‘ad-‘et, </a:t>
            </a:r>
            <a:r>
              <a:rPr lang="en-US" sz="2400" dirty="0">
                <a:latin typeface="Times New Roman" panose="02020603050405020304" pitchFamily="18" charset="0"/>
                <a:cs typeface="Times New Roman" panose="02020603050405020304" pitchFamily="18" charset="0"/>
              </a:rPr>
              <a:t>with </a:t>
            </a:r>
            <a:r>
              <a:rPr lang="en-US" sz="2400" i="1" dirty="0">
                <a:latin typeface="Times New Roman" panose="02020603050405020304" pitchFamily="18" charset="0"/>
                <a:cs typeface="Times New Roman" panose="02020603050405020304" pitchFamily="18" charset="0"/>
              </a:rPr>
              <a:t>‘et </a:t>
            </a:r>
            <a:r>
              <a:rPr lang="en-US" sz="2400" dirty="0">
                <a:latin typeface="Times New Roman" panose="02020603050405020304" pitchFamily="18" charset="0"/>
                <a:cs typeface="Times New Roman" panose="02020603050405020304" pitchFamily="18" charset="0"/>
              </a:rPr>
              <a:t>meaning “time.”</a:t>
            </a:r>
            <a:r>
              <a:rPr lang="en-US" sz="2400" i="1"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Not “time” in day/year sense of 360 years.</a:t>
            </a:r>
          </a:p>
          <a:p>
            <a:pPr lvl="1"/>
            <a:r>
              <a:rPr lang="en-US" dirty="0">
                <a:latin typeface="Times New Roman" panose="02020603050405020304" pitchFamily="18" charset="0"/>
                <a:cs typeface="Times New Roman" panose="02020603050405020304" pitchFamily="18" charset="0"/>
              </a:rPr>
              <a:t>Assumption of day-year “principle” (really “pattern) found in other contexts. </a:t>
            </a:r>
          </a:p>
          <a:p>
            <a:pPr lvl="1"/>
            <a:r>
              <a:rPr lang="en-US" dirty="0">
                <a:latin typeface="Times New Roman" panose="02020603050405020304" pitchFamily="18" charset="0"/>
                <a:cs typeface="Times New Roman" panose="02020603050405020304" pitchFamily="18" charset="0"/>
              </a:rPr>
              <a:t>Hebrew uses </a:t>
            </a:r>
            <a:r>
              <a:rPr lang="en-US" i="1" dirty="0" err="1">
                <a:latin typeface="Times New Roman" panose="02020603050405020304" pitchFamily="18" charset="0"/>
                <a:cs typeface="Times New Roman" panose="02020603050405020304" pitchFamily="18" charset="0"/>
              </a:rPr>
              <a:t>mo‘ed</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12:7 (3½ times) with reference to Aramaic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iddan</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7:25.</a:t>
            </a:r>
          </a:p>
          <a:p>
            <a:pPr lvl="1"/>
            <a:r>
              <a:rPr lang="en-US" i="1" dirty="0">
                <a:latin typeface="Times New Roman" panose="02020603050405020304" pitchFamily="18" charset="0"/>
                <a:cs typeface="Times New Roman" panose="02020603050405020304" pitchFamily="18" charset="0"/>
              </a:rPr>
              <a:t>‘ad-‘et </a:t>
            </a:r>
            <a:r>
              <a:rPr lang="en-US" dirty="0">
                <a:latin typeface="Times New Roman" panose="02020603050405020304" pitchFamily="18" charset="0"/>
                <a:cs typeface="Times New Roman" panose="02020603050405020304" pitchFamily="18" charset="0"/>
              </a:rPr>
              <a:t>also appears in 11:35 (</a:t>
            </a:r>
            <a:r>
              <a:rPr lang="en-US" i="1" dirty="0">
                <a:latin typeface="Times New Roman" panose="02020603050405020304" pitchFamily="18" charset="0"/>
                <a:cs typeface="Times New Roman" panose="02020603050405020304" pitchFamily="18" charset="0"/>
              </a:rPr>
              <a:t>‘ad-‘et </a:t>
            </a:r>
            <a:r>
              <a:rPr lang="en-US" i="1" dirty="0" err="1">
                <a:latin typeface="Times New Roman" panose="02020603050405020304" pitchFamily="18" charset="0"/>
                <a:cs typeface="Times New Roman" panose="02020603050405020304" pitchFamily="18" charset="0"/>
              </a:rPr>
              <a:t>qets</a:t>
            </a:r>
            <a:r>
              <a:rPr lang="en-US" dirty="0">
                <a:latin typeface="Times New Roman" panose="02020603050405020304" pitchFamily="18" charset="0"/>
                <a:cs typeface="Times New Roman" panose="02020603050405020304" pitchFamily="18" charset="0"/>
              </a:rPr>
              <a:t>, “until the time of the end”), where a day/year meaning would not make sense.</a:t>
            </a:r>
          </a:p>
          <a:p>
            <a:pPr lvl="1"/>
            <a:r>
              <a:rPr lang="en-US" dirty="0">
                <a:latin typeface="Times New Roman" panose="02020603050405020304" pitchFamily="18" charset="0"/>
                <a:cs typeface="Times New Roman" panose="02020603050405020304" pitchFamily="18" charset="0"/>
              </a:rPr>
              <a:t>No reason in context for day/year.</a:t>
            </a:r>
          </a:p>
          <a:p>
            <a:pPr lvl="2"/>
            <a:r>
              <a:rPr lang="en-US" sz="2400" dirty="0">
                <a:latin typeface="Times New Roman" panose="02020603050405020304" pitchFamily="18" charset="0"/>
                <a:cs typeface="Times New Roman" panose="02020603050405020304" pitchFamily="18" charset="0"/>
              </a:rPr>
              <a:t>No indication of number with </a:t>
            </a:r>
            <a:r>
              <a:rPr lang="en-US" sz="2400" i="1" dirty="0">
                <a:latin typeface="Times New Roman" panose="02020603050405020304" pitchFamily="18" charset="0"/>
                <a:cs typeface="Times New Roman" panose="02020603050405020304" pitchFamily="18" charset="0"/>
              </a:rPr>
              <a:t>‘et </a:t>
            </a:r>
            <a:r>
              <a:rPr lang="en-US" sz="2400" dirty="0">
                <a:latin typeface="Times New Roman" panose="02020603050405020304" pitchFamily="18" charset="0"/>
                <a:cs typeface="Times New Roman" panose="02020603050405020304" pitchFamily="18" charset="0"/>
              </a:rPr>
              <a:t>or answering a question of how long a period for God’s people would be, as in Dan 7:25; 8:13-14; 12:6-7, 11-12. </a:t>
            </a:r>
            <a:r>
              <a:rPr lang="en-US" sz="24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3180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a:xfrm>
            <a:off x="838200" y="365126"/>
            <a:ext cx="10515600" cy="1058322"/>
          </a:xfrm>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a:xfrm>
            <a:off x="838200" y="1690687"/>
            <a:ext cx="10515600" cy="4997979"/>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Daniel 11:25-30—If Crusades here, beginning </a:t>
            </a:r>
            <a:r>
              <a:rPr lang="en-US" sz="2400" b="1" dirty="0">
                <a:latin typeface="Times New Roman" panose="02020603050405020304" pitchFamily="18" charset="0"/>
                <a:cs typeface="Times New Roman" panose="02020603050405020304" pitchFamily="18" charset="0"/>
              </a:rPr>
              <a:t>A.D. 1095. </a:t>
            </a:r>
          </a:p>
          <a:p>
            <a:pPr lvl="1"/>
            <a:r>
              <a:rPr lang="en-US" dirty="0">
                <a:latin typeface="Times New Roman" panose="02020603050405020304" pitchFamily="18" charset="0"/>
                <a:cs typeface="Times New Roman" panose="02020603050405020304" pitchFamily="18" charset="0"/>
              </a:rPr>
              <a:t>11:31—Papal Rome takes away that which is regular (</a:t>
            </a:r>
            <a:r>
              <a:rPr lang="en-US" i="1" dirty="0">
                <a:latin typeface="Times New Roman" panose="02020603050405020304" pitchFamily="18" charset="0"/>
                <a:cs typeface="Times New Roman" panose="02020603050405020304" pitchFamily="18" charset="0"/>
              </a:rPr>
              <a:t>ha-</a:t>
            </a:r>
            <a:r>
              <a:rPr lang="en-US" i="1" dirty="0" err="1">
                <a:latin typeface="Times New Roman" panose="02020603050405020304" pitchFamily="18" charset="0"/>
                <a:cs typeface="Times New Roman" panose="02020603050405020304" pitchFamily="18" charset="0"/>
              </a:rPr>
              <a:t>tamid</a:t>
            </a:r>
            <a:r>
              <a:rPr lang="en-US" dirty="0">
                <a:latin typeface="Times New Roman" panose="02020603050405020304" pitchFamily="18" charset="0"/>
                <a:cs typeface="Times New Roman" panose="02020603050405020304" pitchFamily="18" charset="0"/>
              </a:rPr>
              <a:t>) and sets up the abomination that makes desolate.</a:t>
            </a:r>
          </a:p>
          <a:p>
            <a:pPr lvl="2"/>
            <a:r>
              <a:rPr lang="en-US" sz="2400" dirty="0">
                <a:latin typeface="Times New Roman" panose="02020603050405020304" pitchFamily="18" charset="0"/>
                <a:cs typeface="Times New Roman" panose="02020603050405020304" pitchFamily="18" charset="0"/>
              </a:rPr>
              <a:t>12:11—At the beginning of 1,290 “days” = years, beginning </a:t>
            </a:r>
            <a:r>
              <a:rPr lang="en-US" sz="2400" b="1" dirty="0">
                <a:latin typeface="Times New Roman" panose="02020603050405020304" pitchFamily="18" charset="0"/>
                <a:cs typeface="Times New Roman" panose="02020603050405020304" pitchFamily="18" charset="0"/>
              </a:rPr>
              <a:t>A.D. 508. </a:t>
            </a:r>
          </a:p>
          <a:p>
            <a:pPr lvl="1"/>
            <a:r>
              <a:rPr lang="en-US" dirty="0">
                <a:latin typeface="Times New Roman" panose="02020603050405020304" pitchFamily="18" charset="0"/>
                <a:cs typeface="Times New Roman" panose="02020603050405020304" pitchFamily="18" charset="0"/>
              </a:rPr>
              <a:t>If so, Daniel 11 is not in chronological order here.</a:t>
            </a:r>
          </a:p>
          <a:p>
            <a:pPr lvl="1"/>
            <a:r>
              <a:rPr lang="en-US" dirty="0">
                <a:latin typeface="Times New Roman" panose="02020603050405020304" pitchFamily="18" charset="0"/>
                <a:cs typeface="Times New Roman" panose="02020603050405020304" pitchFamily="18" charset="0"/>
              </a:rPr>
              <a:t>Topical in long section about activities of papal Rome (vv. 23-45). </a:t>
            </a:r>
          </a:p>
          <a:p>
            <a:pPr lvl="2"/>
            <a:r>
              <a:rPr lang="en-US" sz="2400" dirty="0">
                <a:latin typeface="Times New Roman" panose="02020603050405020304" pitchFamily="18" charset="0"/>
                <a:cs typeface="Times New Roman" panose="02020603050405020304" pitchFamily="18" charset="0"/>
              </a:rPr>
              <a:t>Political in verses 23-30, as with earlier powers.</a:t>
            </a:r>
          </a:p>
          <a:p>
            <a:pPr lvl="2"/>
            <a:r>
              <a:rPr lang="en-US" sz="2400" dirty="0">
                <a:latin typeface="Times New Roman" panose="02020603050405020304" pitchFamily="18" charset="0"/>
                <a:cs typeface="Times New Roman" panose="02020603050405020304" pitchFamily="18" charset="0"/>
              </a:rPr>
              <a:t>Adding long-lasting religious elements in verses 31-39, beginning with disjunctive syntax at the beginning of verse 31. </a:t>
            </a:r>
          </a:p>
          <a:p>
            <a:pPr lvl="1"/>
            <a:r>
              <a:rPr lang="en-US" dirty="0">
                <a:latin typeface="Times New Roman" panose="02020603050405020304" pitchFamily="18" charset="0"/>
                <a:cs typeface="Times New Roman" panose="02020603050405020304" pitchFamily="18" charset="0"/>
              </a:rPr>
              <a:t>Also topical in Daniel 8: political in verse 24a, adding religious element in vv. 24b-25.</a:t>
            </a:r>
          </a:p>
          <a:p>
            <a:pPr lvl="1"/>
            <a:r>
              <a:rPr lang="en-US" dirty="0">
                <a:latin typeface="Times New Roman" panose="02020603050405020304" pitchFamily="18" charset="0"/>
                <a:cs typeface="Times New Roman" panose="02020603050405020304" pitchFamily="18" charset="0"/>
              </a:rPr>
              <a:t>Also topical in Daniel 7: political in verse 24b and religious in verse 25.</a:t>
            </a:r>
          </a:p>
        </p:txBody>
      </p:sp>
    </p:spTree>
    <p:extLst>
      <p:ext uri="{BB962C8B-B14F-4D97-AF65-F5344CB8AC3E}">
        <p14:creationId xmlns:p14="http://schemas.microsoft.com/office/powerpoint/2010/main" val="178017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Daniel 11:30—“For ships of </a:t>
            </a:r>
            <a:r>
              <a:rPr lang="en-US" sz="2400" dirty="0" err="1">
                <a:latin typeface="Times New Roman" panose="02020603050405020304" pitchFamily="18" charset="0"/>
                <a:cs typeface="Times New Roman" panose="02020603050405020304" pitchFamily="18" charset="0"/>
              </a:rPr>
              <a:t>Kittim</a:t>
            </a:r>
            <a:r>
              <a:rPr lang="en-US" sz="2400" dirty="0">
                <a:latin typeface="Times New Roman" panose="02020603050405020304" pitchFamily="18" charset="0"/>
                <a:cs typeface="Times New Roman" panose="02020603050405020304" pitchFamily="18" charset="0"/>
              </a:rPr>
              <a:t> shall come </a:t>
            </a:r>
            <a:r>
              <a:rPr lang="en-US" sz="2400" u="sng" dirty="0">
                <a:latin typeface="Times New Roman" panose="02020603050405020304" pitchFamily="18" charset="0"/>
                <a:cs typeface="Times New Roman" panose="02020603050405020304" pitchFamily="18" charset="0"/>
              </a:rPr>
              <a:t>against</a:t>
            </a:r>
            <a:r>
              <a:rPr lang="en-US" sz="2400" dirty="0">
                <a:latin typeface="Times New Roman" panose="02020603050405020304" pitchFamily="18" charset="0"/>
                <a:cs typeface="Times New Roman" panose="02020603050405020304" pitchFamily="18" charset="0"/>
              </a:rPr>
              <a:t> [preposition </a:t>
            </a:r>
            <a:r>
              <a:rPr lang="en-US" sz="2400" i="1"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him...”</a:t>
            </a:r>
          </a:p>
          <a:p>
            <a:pPr lvl="1"/>
            <a:r>
              <a:rPr lang="en-US" dirty="0">
                <a:latin typeface="Times New Roman" panose="02020603050405020304" pitchFamily="18" charset="0"/>
                <a:cs typeface="Times New Roman" panose="02020603050405020304" pitchFamily="18" charset="0"/>
              </a:rPr>
              <a:t>Ships for southern power against King of the North, causing him to withdraw home.</a:t>
            </a:r>
          </a:p>
          <a:p>
            <a:pPr lvl="1"/>
            <a:r>
              <a:rPr lang="en-US" dirty="0">
                <a:latin typeface="Times New Roman" panose="02020603050405020304" pitchFamily="18" charset="0"/>
                <a:cs typeface="Times New Roman" panose="02020603050405020304" pitchFamily="18" charset="0"/>
              </a:rPr>
              <a:t>Not ships </a:t>
            </a:r>
            <a:r>
              <a:rPr lang="en-US" u="sng" dirty="0">
                <a:latin typeface="Times New Roman" panose="02020603050405020304" pitchFamily="18" charset="0"/>
                <a:cs typeface="Times New Roman" panose="02020603050405020304" pitchFamily="18" charset="0"/>
              </a:rPr>
              <a:t>with</a:t>
            </a:r>
            <a:r>
              <a:rPr lang="en-US" dirty="0">
                <a:latin typeface="Times New Roman" panose="02020603050405020304" pitchFamily="18" charset="0"/>
                <a:cs typeface="Times New Roman" panose="02020603050405020304" pitchFamily="18" charset="0"/>
              </a:rPr>
              <a:t> King of the North.</a:t>
            </a:r>
          </a:p>
          <a:p>
            <a:pPr lvl="1"/>
            <a:r>
              <a:rPr lang="en-US" dirty="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Qal</a:t>
            </a:r>
            <a:r>
              <a:rPr lang="en-US" dirty="0">
                <a:latin typeface="Times New Roman" panose="02020603050405020304" pitchFamily="18" charset="0"/>
                <a:cs typeface="Times New Roman" panose="02020603050405020304" pitchFamily="18" charset="0"/>
              </a:rPr>
              <a:t> of </a:t>
            </a:r>
            <a:r>
              <a:rPr lang="en-US" i="1" dirty="0">
                <a:latin typeface="Times New Roman" panose="02020603050405020304" pitchFamily="18" charset="0"/>
                <a:cs typeface="Times New Roman" panose="02020603050405020304" pitchFamily="18" charset="0"/>
              </a:rPr>
              <a:t>b-w-’ </a:t>
            </a:r>
            <a:r>
              <a:rPr lang="en-US" dirty="0">
                <a:latin typeface="Times New Roman" panose="02020603050405020304" pitchFamily="18" charset="0"/>
                <a:cs typeface="Times New Roman" panose="02020603050405020304" pitchFamily="18" charset="0"/>
              </a:rPr>
              <a:t>with preposition </a:t>
            </a:r>
            <a:r>
              <a:rPr lang="en-US" i="1" dirty="0">
                <a:latin typeface="Times New Roman" panose="02020603050405020304" pitchFamily="18" charset="0"/>
                <a:cs typeface="Times New Roman" panose="02020603050405020304" pitchFamily="18" charset="0"/>
              </a:rPr>
              <a:t>b </a:t>
            </a:r>
            <a:r>
              <a:rPr lang="en-US" dirty="0">
                <a:latin typeface="Times New Roman" panose="02020603050405020304" pitchFamily="18" charset="0"/>
                <a:cs typeface="Times New Roman" panose="02020603050405020304" pitchFamily="18" charset="0"/>
              </a:rPr>
              <a:t>in context of military engagement with object of the preposition referring to one side means “come against,” with adversative use of the preposition (Exod. 23:27; Judg. 5:23; cf. </a:t>
            </a:r>
            <a:r>
              <a:rPr lang="en-US" i="1" dirty="0">
                <a:latin typeface="Times New Roman" panose="02020603050405020304" pitchFamily="18" charset="0"/>
                <a:cs typeface="Times New Roman" panose="02020603050405020304" pitchFamily="18" charset="0"/>
              </a:rPr>
              <a:t>Dictionary of Classical Hebrew </a:t>
            </a:r>
            <a:r>
              <a:rPr lang="en-US" dirty="0">
                <a:latin typeface="Times New Roman" panose="02020603050405020304" pitchFamily="18" charset="0"/>
                <a:cs typeface="Times New Roman" panose="02020603050405020304" pitchFamily="18" charset="0"/>
              </a:rPr>
              <a:t>2:111 of Dan. 11:30).</a:t>
            </a:r>
          </a:p>
        </p:txBody>
      </p:sp>
    </p:spTree>
    <p:extLst>
      <p:ext uri="{BB962C8B-B14F-4D97-AF65-F5344CB8AC3E}">
        <p14:creationId xmlns:p14="http://schemas.microsoft.com/office/powerpoint/2010/main" val="129775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a:xfrm>
            <a:off x="838200" y="1574800"/>
            <a:ext cx="10515600" cy="52832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11:40—“At [preposition </a:t>
            </a:r>
            <a:r>
              <a:rPr lang="en-US" sz="2400" i="1"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the time [</a:t>
            </a:r>
            <a:r>
              <a:rPr lang="en-US" sz="2400" i="1" dirty="0">
                <a:latin typeface="Times New Roman" panose="02020603050405020304" pitchFamily="18" charset="0"/>
                <a:cs typeface="Times New Roman" panose="02020603050405020304" pitchFamily="18" charset="0"/>
              </a:rPr>
              <a:t>‘et</a:t>
            </a:r>
            <a:r>
              <a:rPr lang="en-US" sz="2400" dirty="0">
                <a:latin typeface="Times New Roman" panose="02020603050405020304" pitchFamily="18" charset="0"/>
                <a:cs typeface="Times New Roman" panose="02020603050405020304" pitchFamily="18" charset="0"/>
              </a:rPr>
              <a:t>] of the end [</a:t>
            </a:r>
            <a:r>
              <a:rPr lang="en-US" sz="2400" i="1" dirty="0" err="1">
                <a:latin typeface="Times New Roman" panose="02020603050405020304" pitchFamily="18" charset="0"/>
                <a:cs typeface="Times New Roman" panose="02020603050405020304" pitchFamily="18" charset="0"/>
              </a:rPr>
              <a:t>qets</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king of the south shall attack him…”</a:t>
            </a:r>
          </a:p>
          <a:p>
            <a:pPr lvl="1"/>
            <a:r>
              <a:rPr lang="en-US" dirty="0">
                <a:latin typeface="Times New Roman" panose="02020603050405020304" pitchFamily="18" charset="0"/>
                <a:cs typeface="Times New Roman" panose="02020603050405020304" pitchFamily="18" charset="0"/>
              </a:rPr>
              <a:t>Does this refer to an attack specifically in 1798?</a:t>
            </a:r>
          </a:p>
          <a:p>
            <a:pPr lvl="1"/>
            <a:r>
              <a:rPr lang="en-US" i="1" dirty="0">
                <a:latin typeface="Times New Roman" panose="02020603050405020304" pitchFamily="18" charset="0"/>
                <a:cs typeface="Times New Roman" panose="02020603050405020304" pitchFamily="18" charset="0"/>
              </a:rPr>
              <a:t>‘et </a:t>
            </a:r>
            <a:r>
              <a:rPr lang="en-US" i="1" dirty="0" err="1">
                <a:latin typeface="Times New Roman" panose="02020603050405020304" pitchFamily="18" charset="0"/>
                <a:cs typeface="Times New Roman" panose="02020603050405020304" pitchFamily="18" charset="0"/>
              </a:rPr>
              <a:t>qets</a:t>
            </a:r>
            <a:r>
              <a:rPr lang="en-US" dirty="0">
                <a:latin typeface="Times New Roman" panose="02020603050405020304" pitchFamily="18" charset="0"/>
                <a:cs typeface="Times New Roman" panose="02020603050405020304" pitchFamily="18" charset="0"/>
              </a:rPr>
              <a:t>, “time of the end,” in Daniel refers to a </a:t>
            </a:r>
            <a:r>
              <a:rPr lang="en-US" u="sng" dirty="0">
                <a:latin typeface="Times New Roman" panose="02020603050405020304" pitchFamily="18" charset="0"/>
                <a:cs typeface="Times New Roman" panose="02020603050405020304" pitchFamily="18" charset="0"/>
              </a:rPr>
              <a:t>period</a:t>
            </a:r>
            <a:r>
              <a:rPr lang="en-US" dirty="0">
                <a:latin typeface="Times New Roman" panose="02020603050405020304" pitchFamily="18" charset="0"/>
                <a:cs typeface="Times New Roman" panose="02020603050405020304" pitchFamily="18" charset="0"/>
              </a:rPr>
              <a:t> of time: </a:t>
            </a:r>
          </a:p>
          <a:p>
            <a:pPr lvl="2"/>
            <a:r>
              <a:rPr lang="en-US" sz="2400" dirty="0">
                <a:latin typeface="Times New Roman" panose="02020603050405020304" pitchFamily="18" charset="0"/>
                <a:cs typeface="Times New Roman" panose="02020603050405020304" pitchFamily="18" charset="0"/>
              </a:rPr>
              <a:t>8:17—“the vision [</a:t>
            </a:r>
            <a:r>
              <a:rPr lang="en-US" sz="2400" i="1" dirty="0" err="1">
                <a:latin typeface="Times New Roman" panose="02020603050405020304" pitchFamily="18" charset="0"/>
                <a:cs typeface="Times New Roman" panose="02020603050405020304" pitchFamily="18" charset="0"/>
              </a:rPr>
              <a:t>khazon</a:t>
            </a:r>
            <a:r>
              <a:rPr lang="en-US" sz="2400" dirty="0">
                <a:latin typeface="Times New Roman" panose="02020603050405020304" pitchFamily="18" charset="0"/>
                <a:cs typeface="Times New Roman" panose="02020603050405020304" pitchFamily="18" charset="0"/>
              </a:rPr>
              <a:t>] is for the time [</a:t>
            </a:r>
            <a:r>
              <a:rPr lang="en-US" sz="2400" i="1" dirty="0">
                <a:latin typeface="Times New Roman" panose="02020603050405020304" pitchFamily="18" charset="0"/>
                <a:cs typeface="Times New Roman" panose="02020603050405020304" pitchFamily="18" charset="0"/>
              </a:rPr>
              <a:t>‘et</a:t>
            </a:r>
            <a:r>
              <a:rPr lang="en-US" sz="2400" dirty="0">
                <a:latin typeface="Times New Roman" panose="02020603050405020304" pitchFamily="18" charset="0"/>
                <a:cs typeface="Times New Roman" panose="02020603050405020304" pitchFamily="18" charset="0"/>
              </a:rPr>
              <a:t>] of the end [</a:t>
            </a:r>
            <a:r>
              <a:rPr lang="en-US" sz="2400" i="1" dirty="0" err="1">
                <a:latin typeface="Times New Roman" panose="02020603050405020304" pitchFamily="18" charset="0"/>
                <a:cs typeface="Times New Roman" panose="02020603050405020304" pitchFamily="18" charset="0"/>
              </a:rPr>
              <a:t>qets</a:t>
            </a:r>
            <a:r>
              <a:rPr lang="en-US" sz="2400" dirty="0">
                <a:latin typeface="Times New Roman" panose="02020603050405020304" pitchFamily="18" charset="0"/>
                <a:cs typeface="Times New Roman" panose="02020603050405020304" pitchFamily="18" charset="0"/>
              </a:rPr>
              <a:t>].” </a:t>
            </a:r>
          </a:p>
          <a:p>
            <a:pPr lvl="2"/>
            <a:r>
              <a:rPr lang="en-US" sz="2400" dirty="0">
                <a:latin typeface="Times New Roman" panose="02020603050405020304" pitchFamily="18" charset="0"/>
                <a:cs typeface="Times New Roman" panose="02020603050405020304" pitchFamily="18" charset="0"/>
              </a:rPr>
              <a:t>The vision (</a:t>
            </a:r>
            <a:r>
              <a:rPr lang="en-US" sz="2400" i="1" dirty="0" err="1">
                <a:latin typeface="Times New Roman" panose="02020603050405020304" pitchFamily="18" charset="0"/>
                <a:cs typeface="Times New Roman" panose="02020603050405020304" pitchFamily="18" charset="0"/>
              </a:rPr>
              <a:t>khazon</a:t>
            </a:r>
            <a:r>
              <a:rPr lang="en-US" sz="2400" dirty="0">
                <a:latin typeface="Times New Roman" panose="02020603050405020304" pitchFamily="18" charset="0"/>
                <a:cs typeface="Times New Roman" panose="02020603050405020304" pitchFamily="18" charset="0"/>
              </a:rPr>
              <a:t>) includes the time when God’s sanctuary is justified in verse 14, predicting 2,300 evening(s)-morning(s) = days = years, ending in 1844 (cf. v. 15—“When I, Daniel, had seen the vision [</a:t>
            </a:r>
            <a:r>
              <a:rPr lang="en-US" sz="2400" i="1" dirty="0" err="1">
                <a:latin typeface="Times New Roman" panose="02020603050405020304" pitchFamily="18" charset="0"/>
                <a:cs typeface="Times New Roman" panose="02020603050405020304" pitchFamily="18" charset="0"/>
              </a:rPr>
              <a:t>khazon</a:t>
            </a:r>
            <a:r>
              <a:rPr lang="en-US" sz="2400" dirty="0">
                <a:latin typeface="Times New Roman" panose="02020603050405020304" pitchFamily="18" charset="0"/>
                <a:cs typeface="Times New Roman" panose="02020603050405020304" pitchFamily="18" charset="0"/>
              </a:rPr>
              <a:t>]…).</a:t>
            </a:r>
          </a:p>
          <a:p>
            <a:pPr lvl="2"/>
            <a:r>
              <a:rPr lang="en-US" sz="2400" dirty="0">
                <a:latin typeface="Times New Roman" panose="02020603050405020304" pitchFamily="18" charset="0"/>
                <a:cs typeface="Times New Roman" panose="02020603050405020304" pitchFamily="18" charset="0"/>
              </a:rPr>
              <a:t>12:4—During the time of the end, “Many shall run to and </a:t>
            </a:r>
            <a:r>
              <a:rPr lang="en-US" sz="2400" dirty="0" err="1">
                <a:latin typeface="Times New Roman" panose="02020603050405020304" pitchFamily="18" charset="0"/>
                <a:cs typeface="Times New Roman" panose="02020603050405020304" pitchFamily="18" charset="0"/>
              </a:rPr>
              <a:t>fro</a:t>
            </a:r>
            <a:r>
              <a:rPr lang="en-US" sz="2400" dirty="0">
                <a:latin typeface="Times New Roman" panose="02020603050405020304" pitchFamily="18" charset="0"/>
                <a:cs typeface="Times New Roman" panose="02020603050405020304" pitchFamily="18" charset="0"/>
              </a:rPr>
              <a:t>, and knowledge shall increase.”  </a:t>
            </a:r>
          </a:p>
          <a:p>
            <a:pPr lvl="1"/>
            <a:r>
              <a:rPr lang="en-US" dirty="0">
                <a:latin typeface="Times New Roman" panose="02020603050405020304" pitchFamily="18" charset="0"/>
                <a:cs typeface="Times New Roman" panose="02020603050405020304" pitchFamily="18" charset="0"/>
              </a:rPr>
              <a:t>So “at the (period of the) time of the end” means “during the time of the end,” when a number of events take place (11:40-45).</a:t>
            </a:r>
          </a:p>
          <a:p>
            <a:pPr lvl="1"/>
            <a:r>
              <a:rPr lang="en-US" dirty="0">
                <a:latin typeface="Times New Roman" panose="02020603050405020304" pitchFamily="18" charset="0"/>
                <a:cs typeface="Times New Roman" panose="02020603050405020304" pitchFamily="18" charset="0"/>
              </a:rPr>
              <a:t>Compare Gen. 31:10: “during [</a:t>
            </a:r>
            <a:r>
              <a:rPr lang="en-US" i="1" dirty="0">
                <a:latin typeface="Times New Roman" panose="02020603050405020304" pitchFamily="18" charset="0"/>
                <a:cs typeface="Times New Roman" panose="02020603050405020304" pitchFamily="18" charset="0"/>
              </a:rPr>
              <a:t>b + ‘et</a:t>
            </a:r>
            <a:r>
              <a:rPr lang="en-US" dirty="0">
                <a:latin typeface="Times New Roman" panose="02020603050405020304" pitchFamily="18" charset="0"/>
                <a:cs typeface="Times New Roman" panose="02020603050405020304" pitchFamily="18" charset="0"/>
              </a:rPr>
              <a:t>] breeding season” (NET Bible). </a:t>
            </a:r>
            <a:endParaRPr lang="en-US" i="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44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D41F59-0B96-D047-857D-E5BFBFBE654E}"/>
              </a:ext>
            </a:extLst>
          </p:cNvPr>
          <p:cNvSpPr>
            <a:spLocks noGrp="1"/>
          </p:cNvSpPr>
          <p:nvPr>
            <p:ph type="title"/>
          </p:nvPr>
        </p:nvSpPr>
        <p:spPr>
          <a:xfrm>
            <a:off x="838200" y="309283"/>
            <a:ext cx="10515600" cy="1048870"/>
          </a:xfrm>
        </p:spPr>
        <p:txBody>
          <a:bodyPr/>
          <a:lstStyle/>
          <a:p>
            <a:pPr algn="ctr"/>
            <a:r>
              <a:rPr lang="en-US" b="1" dirty="0">
                <a:latin typeface="Times New Roman" panose="02020603050405020304" pitchFamily="18" charset="0"/>
                <a:cs typeface="Times New Roman" panose="02020603050405020304" pitchFamily="18" charset="0"/>
              </a:rPr>
              <a:t>Examples of Eisegesis Regarding Daniel 11</a:t>
            </a:r>
            <a:endParaRPr lang="en-US" dirty="0"/>
          </a:p>
        </p:txBody>
      </p:sp>
      <p:sp>
        <p:nvSpPr>
          <p:cNvPr id="3" name="Content Placeholder 2">
            <a:extLst>
              <a:ext uri="{FF2B5EF4-FFF2-40B4-BE49-F238E27FC236}">
                <a16:creationId xmlns="" xmlns:a16="http://schemas.microsoft.com/office/drawing/2014/main" id="{FD370B3F-93AD-204A-B418-83028B913BBB}"/>
              </a:ext>
            </a:extLst>
          </p:cNvPr>
          <p:cNvSpPr>
            <a:spLocks noGrp="1"/>
          </p:cNvSpPr>
          <p:nvPr>
            <p:ph idx="1"/>
          </p:nvPr>
        </p:nvSpPr>
        <p:spPr>
          <a:xfrm>
            <a:off x="348793" y="1546412"/>
            <a:ext cx="11726666" cy="5082987"/>
          </a:xfrm>
        </p:spPr>
        <p:txBody>
          <a:bodyPr>
            <a:noAutofit/>
          </a:bodyPr>
          <a:lstStyle/>
          <a:p>
            <a:r>
              <a:rPr lang="en-US" dirty="0">
                <a:latin typeface="Times New Roman" panose="02020603050405020304" pitchFamily="18" charset="0"/>
                <a:cs typeface="Times New Roman" panose="02020603050405020304" pitchFamily="18" charset="0"/>
              </a:rPr>
              <a:t>Assumption of “Christological principle” (really “pattern”) found in other contexts.</a:t>
            </a:r>
          </a:p>
          <a:p>
            <a:r>
              <a:rPr lang="en-US" dirty="0">
                <a:latin typeface="Times New Roman" panose="02020603050405020304" pitchFamily="18" charset="0"/>
                <a:cs typeface="Times New Roman" panose="02020603050405020304" pitchFamily="18" charset="0"/>
              </a:rPr>
              <a:t>Assumptions about apocalyptic genre, overlooking differences in sub-genre.</a:t>
            </a:r>
          </a:p>
          <a:p>
            <a:r>
              <a:rPr lang="en-US" dirty="0">
                <a:latin typeface="Times New Roman" panose="02020603050405020304" pitchFamily="18" charset="0"/>
                <a:cs typeface="Times New Roman" panose="02020603050405020304" pitchFamily="18" charset="0"/>
              </a:rPr>
              <a:t>Assumptions regarding meanings of words/expressions based on usage in other contexts (= “illegitimate totality transfer”), such as reading “Egypt” in Revelation 11:8 into Daniel 11:42-43.</a:t>
            </a:r>
          </a:p>
          <a:p>
            <a:r>
              <a:rPr lang="en-US" dirty="0">
                <a:latin typeface="Times New Roman" panose="02020603050405020304" pitchFamily="18" charset="0"/>
                <a:cs typeface="Times New Roman" panose="02020603050405020304" pitchFamily="18" charset="0"/>
              </a:rPr>
              <a:t>Assumptions regarding the literary structure of a text (e.g., Dan. 11) based on structures of other passages (e.g., Dan. 8).</a:t>
            </a:r>
          </a:p>
          <a:p>
            <a:r>
              <a:rPr lang="en-US" dirty="0">
                <a:latin typeface="Times New Roman" panose="02020603050405020304" pitchFamily="18" charset="0"/>
                <a:cs typeface="Times New Roman" panose="02020603050405020304" pitchFamily="18" charset="0"/>
              </a:rPr>
              <a:t>Assumptions based on premature intertextual comparison, such as reading features of the Exodus story into Daniel 11 without having thoroughly analyzed the latter on its own terms.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383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11:41—“…but these shall be delivered out of his hand: Edom and Moab and the main part of the Ammonites.”</a:t>
            </a:r>
          </a:p>
          <a:p>
            <a:pPr lvl="1"/>
            <a:r>
              <a:rPr lang="en-US" dirty="0">
                <a:latin typeface="Times New Roman" panose="02020603050405020304" pitchFamily="18" charset="0"/>
                <a:cs typeface="Times New Roman" panose="02020603050405020304" pitchFamily="18" charset="0"/>
              </a:rPr>
              <a:t>Problem: no Edomites, Moabites, or Ammonites in end-time.</a:t>
            </a:r>
          </a:p>
          <a:p>
            <a:pPr lvl="1"/>
            <a:r>
              <a:rPr lang="en-US" dirty="0">
                <a:latin typeface="Times New Roman" panose="02020603050405020304" pitchFamily="18" charset="0"/>
                <a:cs typeface="Times New Roman" panose="02020603050405020304" pitchFamily="18" charset="0"/>
              </a:rPr>
              <a:t>So are these names </a:t>
            </a:r>
            <a:r>
              <a:rPr lang="en-US" b="1" dirty="0">
                <a:latin typeface="Times New Roman" panose="02020603050405020304" pitchFamily="18" charset="0"/>
                <a:cs typeface="Times New Roman" panose="02020603050405020304" pitchFamily="18" charset="0"/>
              </a:rPr>
              <a:t>symbolic</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No, just </a:t>
            </a:r>
            <a:r>
              <a:rPr lang="en-US" b="1" dirty="0">
                <a:latin typeface="Times New Roman" panose="02020603050405020304" pitchFamily="18" charset="0"/>
                <a:cs typeface="Times New Roman" panose="02020603050405020304" pitchFamily="18" charset="0"/>
              </a:rPr>
              <a:t>archaic</a:t>
            </a:r>
            <a:r>
              <a:rPr lang="en-US" dirty="0">
                <a:latin typeface="Times New Roman" panose="02020603050405020304" pitchFamily="18" charset="0"/>
                <a:cs typeface="Times New Roman" panose="02020603050405020304" pitchFamily="18" charset="0"/>
              </a:rPr>
              <a:t> designations of peoples living where the ancient Edomites, Moabites, and Ammonites lived.</a:t>
            </a:r>
          </a:p>
          <a:p>
            <a:pPr lvl="2"/>
            <a:r>
              <a:rPr lang="en-US" sz="2400" dirty="0">
                <a:latin typeface="Times New Roman" panose="02020603050405020304" pitchFamily="18" charset="0"/>
                <a:cs typeface="Times New Roman" panose="02020603050405020304" pitchFamily="18" charset="0"/>
              </a:rPr>
              <a:t>Compare “</a:t>
            </a:r>
            <a:r>
              <a:rPr lang="en-US" sz="2400" dirty="0" err="1">
                <a:latin typeface="Times New Roman" panose="02020603050405020304" pitchFamily="18" charset="0"/>
                <a:cs typeface="Times New Roman" panose="02020603050405020304" pitchFamily="18" charset="0"/>
              </a:rPr>
              <a:t>Cushites</a:t>
            </a:r>
            <a:r>
              <a:rPr lang="en-US" sz="2400" dirty="0">
                <a:latin typeface="Times New Roman" panose="02020603050405020304" pitchFamily="18" charset="0"/>
                <a:cs typeface="Times New Roman" panose="02020603050405020304" pitchFamily="18" charset="0"/>
              </a:rPr>
              <a:t>,” people from modern Sudan, in verse 43.</a:t>
            </a:r>
          </a:p>
          <a:p>
            <a:pPr lvl="2"/>
            <a:r>
              <a:rPr lang="en-US" sz="2400" dirty="0">
                <a:latin typeface="Times New Roman" panose="02020603050405020304" pitchFamily="18" charset="0"/>
                <a:cs typeface="Times New Roman" panose="02020603050405020304" pitchFamily="18" charset="0"/>
              </a:rPr>
              <a:t>With literal country names: “Egypt” (vv. 42-43) and “Libyans” (v. 43).</a:t>
            </a:r>
          </a:p>
          <a:p>
            <a:pPr lvl="2"/>
            <a:r>
              <a:rPr lang="en-US" sz="2400" dirty="0">
                <a:latin typeface="Times New Roman" panose="02020603050405020304" pitchFamily="18" charset="0"/>
                <a:cs typeface="Times New Roman" panose="02020603050405020304" pitchFamily="18" charset="0"/>
              </a:rPr>
              <a:t>Compare archaic terms for weapons: “with chariots and horsemen, and with many ships” (v. 40).</a:t>
            </a:r>
          </a:p>
        </p:txBody>
      </p:sp>
    </p:spTree>
    <p:extLst>
      <p:ext uri="{BB962C8B-B14F-4D97-AF65-F5344CB8AC3E}">
        <p14:creationId xmlns:p14="http://schemas.microsoft.com/office/powerpoint/2010/main" val="248098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11:40—“the king of the south shall attack him [</a:t>
            </a:r>
            <a:r>
              <a:rPr lang="en-US" sz="2400" u="sng" dirty="0">
                <a:latin typeface="Times New Roman" panose="02020603050405020304" pitchFamily="18" charset="0"/>
                <a:cs typeface="Times New Roman" panose="02020603050405020304" pitchFamily="18" charset="0"/>
              </a:rPr>
              <a:t>King of the North = papacy in previous verses</a:t>
            </a:r>
            <a:r>
              <a:rPr lang="en-US" sz="2400" dirty="0">
                <a:latin typeface="Times New Roman" panose="02020603050405020304" pitchFamily="18" charset="0"/>
                <a:cs typeface="Times New Roman" panose="02020603050405020304" pitchFamily="18" charset="0"/>
              </a:rPr>
              <a:t>], but [</a:t>
            </a:r>
            <a:r>
              <a:rPr lang="en-US" sz="2400" i="1" dirty="0" err="1">
                <a:latin typeface="Times New Roman" panose="02020603050405020304" pitchFamily="18" charset="0"/>
                <a:cs typeface="Times New Roman" panose="02020603050405020304" pitchFamily="18" charset="0"/>
              </a:rPr>
              <a:t>waw</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conjunction] the king of the north shall rush upon him [</a:t>
            </a:r>
            <a:r>
              <a:rPr lang="en-US" sz="2400" u="sng" dirty="0">
                <a:latin typeface="Times New Roman" panose="02020603050405020304" pitchFamily="18" charset="0"/>
                <a:cs typeface="Times New Roman" panose="02020603050405020304" pitchFamily="18" charset="0"/>
              </a:rPr>
              <a:t>King of the South</a:t>
            </a:r>
            <a:r>
              <a:rPr lang="en-US" sz="2400"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Only two parties in these hostilities; no evidence of a third party.</a:t>
            </a:r>
          </a:p>
          <a:p>
            <a:pPr lvl="1"/>
            <a:r>
              <a:rPr lang="en-US" dirty="0">
                <a:latin typeface="Times New Roman" panose="02020603050405020304" pitchFamily="18" charset="0"/>
                <a:cs typeface="Times New Roman" panose="02020603050405020304" pitchFamily="18" charset="0"/>
              </a:rPr>
              <a:t>The subject “king of the north” is specified, rather than represented by a pronoun, to avoid ambiguity: “and [</a:t>
            </a:r>
            <a:r>
              <a:rPr lang="en-US" i="1" dirty="0" err="1">
                <a:latin typeface="Times New Roman" panose="02020603050405020304" pitchFamily="18" charset="0"/>
                <a:cs typeface="Times New Roman" panose="02020603050405020304" pitchFamily="18" charset="0"/>
              </a:rPr>
              <a:t>waw</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conjunction] he [King of the South or King of the North] shall rush upon him…” </a:t>
            </a:r>
          </a:p>
          <a:p>
            <a:pPr lvl="1"/>
            <a:r>
              <a:rPr lang="en-US" dirty="0">
                <a:latin typeface="Times New Roman" panose="02020603050405020304" pitchFamily="18" charset="0"/>
                <a:cs typeface="Times New Roman" panose="02020603050405020304" pitchFamily="18" charset="0"/>
              </a:rPr>
              <a:t>Confirmation: the King of the North invades Egypt (vv. 42-43), territory of the earlier King of the South (v. 8).</a:t>
            </a:r>
          </a:p>
        </p:txBody>
      </p:sp>
    </p:spTree>
    <p:extLst>
      <p:ext uri="{BB962C8B-B14F-4D97-AF65-F5344CB8AC3E}">
        <p14:creationId xmlns:p14="http://schemas.microsoft.com/office/powerpoint/2010/main" val="247671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a:xfrm>
            <a:off x="838200" y="160257"/>
            <a:ext cx="10515600" cy="989814"/>
          </a:xfrm>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a:xfrm>
            <a:off x="838200" y="1555423"/>
            <a:ext cx="10515600" cy="4788815"/>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Daniel 11:44—“But news from the east and the north shall alarm him…”</a:t>
            </a:r>
          </a:p>
          <a:p>
            <a:pPr lvl="1"/>
            <a:r>
              <a:rPr lang="en-US" dirty="0">
                <a:latin typeface="Times New Roman" panose="02020603050405020304" pitchFamily="18" charset="0"/>
                <a:cs typeface="Times New Roman" panose="02020603050405020304" pitchFamily="18" charset="0"/>
              </a:rPr>
              <a:t>Could be preaching of Christ’s soon coming.</a:t>
            </a:r>
          </a:p>
          <a:p>
            <a:pPr lvl="1"/>
            <a:r>
              <a:rPr lang="en-US" dirty="0">
                <a:latin typeface="Times New Roman" panose="02020603050405020304" pitchFamily="18" charset="0"/>
                <a:cs typeface="Times New Roman" panose="02020603050405020304" pitchFamily="18" charset="0"/>
              </a:rPr>
              <a:t>Deliverance from end-time “Babylon” (Rev. 17-18) as when Cyrus “from the east” (Isa. 41:2) and “from the north” (v. 25) conquered ancient Babylon.</a:t>
            </a:r>
          </a:p>
          <a:p>
            <a:pPr lvl="1"/>
            <a:r>
              <a:rPr lang="en-US" dirty="0">
                <a:latin typeface="Times New Roman" panose="02020603050405020304" pitchFamily="18" charset="0"/>
                <a:cs typeface="Times New Roman" panose="02020603050405020304" pitchFamily="18" charset="0"/>
              </a:rPr>
              <a:t>Revelation 16:12—“The sixth angel poured out his bowl on the great river Euphrates, and its water was dried up, to prepare the way for the kings from the east.”</a:t>
            </a:r>
          </a:p>
          <a:p>
            <a:pPr lvl="1"/>
            <a:r>
              <a:rPr lang="en-US" dirty="0">
                <a:latin typeface="Times New Roman" panose="02020603050405020304" pitchFamily="18" charset="0"/>
                <a:cs typeface="Times New Roman" panose="02020603050405020304" pitchFamily="18" charset="0"/>
              </a:rPr>
              <a:t>Matthew 24:27—“For as the lightning comes from the east and shines as far as the west, so will be the coming of the Son of Man.”</a:t>
            </a:r>
          </a:p>
          <a:p>
            <a:pPr lvl="1"/>
            <a:r>
              <a:rPr lang="en-US" dirty="0">
                <a:latin typeface="Times New Roman" panose="02020603050405020304" pitchFamily="18" charset="0"/>
                <a:cs typeface="Times New Roman" panose="02020603050405020304" pitchFamily="18" charset="0"/>
              </a:rPr>
              <a:t>Isaiah 14:13—God’s dwelling in the north (cf. Ps. 48:2 [Heb. v. 3]).</a:t>
            </a:r>
          </a:p>
          <a:p>
            <a:pPr lvl="1"/>
            <a:r>
              <a:rPr lang="en-US" dirty="0">
                <a:latin typeface="Times New Roman" panose="02020603050405020304" pitchFamily="18" charset="0"/>
                <a:cs typeface="Times New Roman" panose="02020603050405020304" pitchFamily="18" charset="0"/>
              </a:rPr>
              <a:t>Reference to coming of Christ in Daniel 11:44 doesn’t make the text symbolic/spiritual.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52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E3928-1EE6-6E45-A38E-24E78242A77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Exegetical Points</a:t>
            </a:r>
          </a:p>
        </p:txBody>
      </p:sp>
      <p:sp>
        <p:nvSpPr>
          <p:cNvPr id="3" name="Content Placeholder 2">
            <a:extLst>
              <a:ext uri="{FF2B5EF4-FFF2-40B4-BE49-F238E27FC236}">
                <a16:creationId xmlns="" xmlns:a16="http://schemas.microsoft.com/office/drawing/2014/main" id="{D5C517DC-3AF6-2642-A1E1-14136205B74B}"/>
              </a:ext>
            </a:extLst>
          </p:cNvPr>
          <p:cNvSpPr>
            <a:spLocks noGrp="1"/>
          </p:cNvSpPr>
          <p:nvPr>
            <p:ph idx="1"/>
          </p:nvPr>
        </p:nvSpPr>
        <p:spPr>
          <a:xfrm>
            <a:off x="838200" y="1825625"/>
            <a:ext cx="10515600" cy="4839126"/>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Daniel 11:45 “He will pitch the tents of his royal pavilion between the seas and the beautiful Holy Mountain” (NASB 1995).</a:t>
            </a:r>
          </a:p>
          <a:p>
            <a:pPr lvl="1"/>
            <a:r>
              <a:rPr lang="en-US" dirty="0">
                <a:latin typeface="Times New Roman" panose="02020603050405020304" pitchFamily="18" charset="0"/>
                <a:cs typeface="Times New Roman" panose="02020603050405020304" pitchFamily="18" charset="0"/>
              </a:rPr>
              <a:t>The “beautiful Holy Mountain” (</a:t>
            </a:r>
            <a:r>
              <a:rPr lang="en-US" i="1" dirty="0" err="1">
                <a:latin typeface="Times New Roman" panose="02020603050405020304" pitchFamily="18" charset="0"/>
                <a:cs typeface="Times New Roman" panose="02020603050405020304" pitchFamily="18" charset="0"/>
              </a:rPr>
              <a:t>har</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ts</a:t>
            </a:r>
            <a:r>
              <a:rPr lang="en-US" i="1" baseline="30000" dirty="0" err="1">
                <a:latin typeface="Times New Roman" panose="02020603050405020304" pitchFamily="18" charset="0"/>
                <a:cs typeface="Times New Roman" panose="02020603050405020304" pitchFamily="18" charset="0"/>
              </a:rPr>
              <a:t>e</a:t>
            </a:r>
            <a:r>
              <a:rPr lang="en-US" i="1" dirty="0" err="1">
                <a:latin typeface="Times New Roman" panose="02020603050405020304" pitchFamily="18" charset="0"/>
                <a:cs typeface="Times New Roman" panose="02020603050405020304" pitchFamily="18" charset="0"/>
              </a:rPr>
              <a:t>bi</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qodesh</a:t>
            </a:r>
            <a:r>
              <a:rPr lang="en-US" dirty="0">
                <a:latin typeface="Times New Roman" panose="02020603050405020304" pitchFamily="18" charset="0"/>
                <a:cs typeface="Times New Roman" panose="02020603050405020304" pitchFamily="18" charset="0"/>
              </a:rPr>
              <a:t>) refers to Mt. Zion, the holy Temple Mount, in Jerusalem (cf. Ps. 48:1-2 [Heb. vv. 2-3]; Isa. 27:13; 56:7; 66:20; Joel 2:1; 3:17 [Heb. 4:17]).</a:t>
            </a:r>
          </a:p>
          <a:p>
            <a:pPr lvl="1"/>
            <a:r>
              <a:rPr lang="en-US" dirty="0">
                <a:latin typeface="Times New Roman" panose="02020603050405020304" pitchFamily="18" charset="0"/>
                <a:cs typeface="Times New Roman" panose="02020603050405020304" pitchFamily="18" charset="0"/>
              </a:rPr>
              <a:t>Compare Daniel 11:16, 41—</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erets</a:t>
            </a:r>
            <a:r>
              <a:rPr lang="en-US" i="1" dirty="0">
                <a:latin typeface="Times New Roman" panose="02020603050405020304" pitchFamily="18" charset="0"/>
                <a:cs typeface="Times New Roman" panose="02020603050405020304" pitchFamily="18" charset="0"/>
              </a:rPr>
              <a:t>(–)ha-</a:t>
            </a:r>
            <a:r>
              <a:rPr lang="en-US" i="1" dirty="0" err="1">
                <a:latin typeface="Times New Roman" panose="02020603050405020304" pitchFamily="18" charset="0"/>
                <a:cs typeface="Times New Roman" panose="02020603050405020304" pitchFamily="18" charset="0"/>
              </a:rPr>
              <a:t>ts</a:t>
            </a:r>
            <a:r>
              <a:rPr lang="en-US" i="1" baseline="30000" dirty="0" err="1">
                <a:latin typeface="Times New Roman" panose="02020603050405020304" pitchFamily="18" charset="0"/>
                <a:cs typeface="Times New Roman" panose="02020603050405020304" pitchFamily="18" charset="0"/>
              </a:rPr>
              <a:t>e</a:t>
            </a:r>
            <a:r>
              <a:rPr lang="en-US" i="1" dirty="0" err="1">
                <a:latin typeface="Times New Roman" panose="02020603050405020304" pitchFamily="18" charset="0"/>
                <a:cs typeface="Times New Roman" panose="02020603050405020304" pitchFamily="18" charset="0"/>
              </a:rPr>
              <a:t>bi</a:t>
            </a:r>
            <a:r>
              <a:rPr lang="en-US" dirty="0">
                <a:latin typeface="Times New Roman" panose="02020603050405020304" pitchFamily="18" charset="0"/>
                <a:cs typeface="Times New Roman" panose="02020603050405020304" pitchFamily="18" charset="0"/>
              </a:rPr>
              <a:t>, “beautiful/glorious land” (cf. 8:9—</a:t>
            </a:r>
            <a:r>
              <a:rPr lang="en-US" i="1" dirty="0">
                <a:latin typeface="Times New Roman" panose="02020603050405020304" pitchFamily="18" charset="0"/>
                <a:cs typeface="Times New Roman" panose="02020603050405020304" pitchFamily="18" charset="0"/>
              </a:rPr>
              <a:t>ha-</a:t>
            </a:r>
            <a:r>
              <a:rPr lang="en-US" i="1" dirty="0" err="1">
                <a:latin typeface="Times New Roman" panose="02020603050405020304" pitchFamily="18" charset="0"/>
                <a:cs typeface="Times New Roman" panose="02020603050405020304" pitchFamily="18" charset="0"/>
              </a:rPr>
              <a:t>ts</a:t>
            </a:r>
            <a:r>
              <a:rPr lang="en-US" i="1" baseline="30000" dirty="0" err="1">
                <a:latin typeface="Times New Roman" panose="02020603050405020304" pitchFamily="18" charset="0"/>
                <a:cs typeface="Times New Roman" panose="02020603050405020304" pitchFamily="18" charset="0"/>
              </a:rPr>
              <a:t>e</a:t>
            </a:r>
            <a:r>
              <a:rPr lang="en-US" i="1" dirty="0" err="1">
                <a:latin typeface="Times New Roman" panose="02020603050405020304" pitchFamily="18" charset="0"/>
                <a:cs typeface="Times New Roman" panose="02020603050405020304" pitchFamily="18" charset="0"/>
              </a:rPr>
              <a:t>bi</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i.e., land of Israel (cf. Ezek. 20:6, 15).</a:t>
            </a:r>
          </a:p>
          <a:p>
            <a:pPr lvl="1"/>
            <a:r>
              <a:rPr lang="en-US" dirty="0">
                <a:latin typeface="Times New Roman" panose="02020603050405020304" pitchFamily="18" charset="0"/>
                <a:cs typeface="Times New Roman" panose="02020603050405020304" pitchFamily="18" charset="0"/>
              </a:rPr>
              <a:t>In basically literal text in Daniel 11 regarding movements of forces of the papacy and its allies on earth.</a:t>
            </a:r>
          </a:p>
          <a:p>
            <a:pPr lvl="1"/>
            <a:r>
              <a:rPr lang="en-US" dirty="0">
                <a:latin typeface="Times New Roman" panose="02020603050405020304" pitchFamily="18" charset="0"/>
                <a:cs typeface="Times New Roman" panose="02020603050405020304" pitchFamily="18" charset="0"/>
              </a:rPr>
              <a:t>So literal earthly Jerusalem here.</a:t>
            </a:r>
          </a:p>
          <a:p>
            <a:pPr lvl="1"/>
            <a:r>
              <a:rPr lang="en-US" dirty="0">
                <a:latin typeface="Times New Roman" panose="02020603050405020304" pitchFamily="18" charset="0"/>
                <a:cs typeface="Times New Roman" panose="02020603050405020304" pitchFamily="18" charset="0"/>
              </a:rPr>
              <a:t>Not futurist dispensationalism, giving eschatological spiritual role to the literal land of Israel, but predicting movements of apostate power in context of end-time “Crusade.”</a:t>
            </a:r>
          </a:p>
        </p:txBody>
      </p:sp>
    </p:spTree>
    <p:extLst>
      <p:ext uri="{BB962C8B-B14F-4D97-AF65-F5344CB8AC3E}">
        <p14:creationId xmlns:p14="http://schemas.microsoft.com/office/powerpoint/2010/main" val="140320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40BE75-BD23-4E4F-A403-B74167AEBA1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For more on this topic by Roy E. Gane </a:t>
            </a:r>
            <a:endParaRPr lang="en-US" dirty="0"/>
          </a:p>
        </p:txBody>
      </p:sp>
      <p:sp>
        <p:nvSpPr>
          <p:cNvPr id="3" name="Content Placeholder 2">
            <a:extLst>
              <a:ext uri="{FF2B5EF4-FFF2-40B4-BE49-F238E27FC236}">
                <a16:creationId xmlns="" xmlns:a16="http://schemas.microsoft.com/office/drawing/2014/main" id="{273C9AEE-FEC1-B841-BE01-8DB031832B22}"/>
              </a:ext>
            </a:extLst>
          </p:cNvPr>
          <p:cNvSpPr>
            <a:spLocks noGrp="1"/>
          </p:cNvSpPr>
          <p:nvPr>
            <p:ph idx="1"/>
          </p:nvPr>
        </p:nvSpPr>
        <p:spPr>
          <a:xfrm>
            <a:off x="838200" y="1948721"/>
            <a:ext cx="10515600" cy="4228242"/>
          </a:xfrm>
        </p:spPr>
        <p:txBody>
          <a:bodyPr/>
          <a:lstStyle/>
          <a:p>
            <a:r>
              <a:rPr lang="en-US" dirty="0">
                <a:latin typeface="Times New Roman" panose="02020603050405020304" pitchFamily="18" charset="0"/>
                <a:cs typeface="Times New Roman" panose="02020603050405020304" pitchFamily="18" charset="0"/>
              </a:rPr>
              <a:t>“Methodology for Interpretation of Daniel 11:2-12:3.” </a:t>
            </a:r>
            <a:r>
              <a:rPr lang="en-US" i="1" dirty="0">
                <a:latin typeface="Times New Roman" panose="02020603050405020304" pitchFamily="18" charset="0"/>
                <a:cs typeface="Times New Roman" panose="02020603050405020304" pitchFamily="18" charset="0"/>
              </a:rPr>
              <a:t>Journal of the Adventist Theological Society </a:t>
            </a:r>
            <a:r>
              <a:rPr lang="en-US" dirty="0">
                <a:latin typeface="Times New Roman" panose="02020603050405020304" pitchFamily="18" charset="0"/>
                <a:cs typeface="Times New Roman" panose="02020603050405020304" pitchFamily="18" charset="0"/>
              </a:rPr>
              <a:t>27/1-2 (2016): 294-343.</a:t>
            </a:r>
          </a:p>
          <a:p>
            <a:r>
              <a:rPr lang="en-US" dirty="0">
                <a:latin typeface="Times New Roman" panose="02020603050405020304" pitchFamily="18" charset="0"/>
                <a:cs typeface="Times New Roman" panose="02020603050405020304" pitchFamily="18" charset="0"/>
              </a:rPr>
              <a:t>Now published as a small book: </a:t>
            </a:r>
            <a:r>
              <a:rPr lang="en-US" i="1" dirty="0">
                <a:latin typeface="Times New Roman" panose="02020603050405020304" pitchFamily="18" charset="0"/>
                <a:cs typeface="Times New Roman" panose="02020603050405020304" pitchFamily="18" charset="0"/>
              </a:rPr>
              <a:t>Understanding Daniel 11:2-12:3 in Seven Steps</a:t>
            </a:r>
            <a:r>
              <a:rPr lang="en-US" dirty="0">
                <a:latin typeface="Times New Roman" panose="02020603050405020304" pitchFamily="18" charset="0"/>
                <a:cs typeface="Times New Roman" panose="02020603050405020304" pitchFamily="18" charset="0"/>
              </a:rPr>
              <a:t>. Doral, FL: Inter-American Division Publishing Association, 2018; translated into Spanish as </a:t>
            </a:r>
            <a:r>
              <a:rPr lang="en-US" i="1" dirty="0" err="1">
                <a:latin typeface="Times New Roman" panose="02020603050405020304" pitchFamily="18" charset="0"/>
                <a:cs typeface="Times New Roman" panose="02020603050405020304" pitchFamily="18" charset="0"/>
              </a:rPr>
              <a:t>Cómo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entender</a:t>
            </a:r>
            <a:r>
              <a:rPr lang="en-US" i="1" dirty="0">
                <a:latin typeface="Times New Roman" panose="02020603050405020304" pitchFamily="18" charset="0"/>
                <a:cs typeface="Times New Roman" panose="02020603050405020304" pitchFamily="18" charset="0"/>
              </a:rPr>
              <a:t> Daniel 11:2-12:3 </a:t>
            </a:r>
            <a:r>
              <a:rPr lang="en-US" i="1" dirty="0" err="1">
                <a:latin typeface="Times New Roman" panose="02020603050405020304" pitchFamily="18" charset="0"/>
                <a:cs typeface="Times New Roman" panose="02020603050405020304" pitchFamily="18" charset="0"/>
              </a:rPr>
              <a:t>en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siete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pasos</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9941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D41F59-0B96-D047-857D-E5BFBFBE654E}"/>
              </a:ext>
            </a:extLst>
          </p:cNvPr>
          <p:cNvSpPr>
            <a:spLocks noGrp="1"/>
          </p:cNvSpPr>
          <p:nvPr>
            <p:ph type="title"/>
          </p:nvPr>
        </p:nvSpPr>
        <p:spPr>
          <a:xfrm>
            <a:off x="838200" y="365126"/>
            <a:ext cx="10515600" cy="993028"/>
          </a:xfrm>
        </p:spPr>
        <p:txBody>
          <a:bodyPr/>
          <a:lstStyle/>
          <a:p>
            <a:pPr algn="ctr"/>
            <a:r>
              <a:rPr lang="en-US" b="1" dirty="0">
                <a:latin typeface="Times New Roman" panose="02020603050405020304" pitchFamily="18" charset="0"/>
                <a:cs typeface="Times New Roman" panose="02020603050405020304" pitchFamily="18" charset="0"/>
              </a:rPr>
              <a:t>Examples of Eisegesis Regarding Daniel 11</a:t>
            </a:r>
            <a:endParaRPr lang="en-US" dirty="0"/>
          </a:p>
        </p:txBody>
      </p:sp>
      <p:sp>
        <p:nvSpPr>
          <p:cNvPr id="3" name="Content Placeholder 2">
            <a:extLst>
              <a:ext uri="{FF2B5EF4-FFF2-40B4-BE49-F238E27FC236}">
                <a16:creationId xmlns="" xmlns:a16="http://schemas.microsoft.com/office/drawing/2014/main" id="{FD370B3F-93AD-204A-B418-83028B913BBB}"/>
              </a:ext>
            </a:extLst>
          </p:cNvPr>
          <p:cNvSpPr>
            <a:spLocks noGrp="1"/>
          </p:cNvSpPr>
          <p:nvPr>
            <p:ph idx="1"/>
          </p:nvPr>
        </p:nvSpPr>
        <p:spPr>
          <a:xfrm>
            <a:off x="461913" y="1801906"/>
            <a:ext cx="11559758" cy="4706469"/>
          </a:xfrm>
        </p:spPr>
        <p:txBody>
          <a:bodyPr>
            <a:noAutofit/>
          </a:bodyPr>
          <a:lstStyle/>
          <a:p>
            <a:r>
              <a:rPr lang="en-US" dirty="0">
                <a:latin typeface="Times New Roman" panose="02020603050405020304" pitchFamily="18" charset="0"/>
                <a:cs typeface="Times New Roman" panose="02020603050405020304" pitchFamily="18" charset="0"/>
              </a:rPr>
              <a:t>Assumptions regarding a whole literary unit from patterns in part of it, such as the assumption that the progression of predicted events in all of Daniel 11 must be strictly chronological because most of it is chronological. </a:t>
            </a:r>
          </a:p>
          <a:p>
            <a:r>
              <a:rPr lang="en-US" dirty="0">
                <a:latin typeface="Times New Roman" panose="02020603050405020304" pitchFamily="18" charset="0"/>
                <a:cs typeface="Times New Roman" panose="02020603050405020304" pitchFamily="18" charset="0"/>
              </a:rPr>
              <a:t>The assumption that an interpretation of a vision, such as Daniel 11, cannot supplement by introducing a new power that is not already represented in the vision that it interprets, in this case in Daniel 8.</a:t>
            </a:r>
          </a:p>
          <a:p>
            <a:r>
              <a:rPr lang="en-US" dirty="0">
                <a:latin typeface="Times New Roman" panose="02020603050405020304" pitchFamily="18" charset="0"/>
                <a:cs typeface="Times New Roman" panose="02020603050405020304" pitchFamily="18" charset="0"/>
              </a:rPr>
              <a:t>Reading historical events into the text before thoroughly analyzing the text itself.</a:t>
            </a:r>
          </a:p>
          <a:p>
            <a:r>
              <a:rPr lang="en-US" dirty="0">
                <a:latin typeface="Times New Roman" panose="02020603050405020304" pitchFamily="18" charset="0"/>
                <a:cs typeface="Times New Roman" panose="02020603050405020304" pitchFamily="18" charset="0"/>
              </a:rPr>
              <a:t>Reading non-textual factors into the text, such as current news or preference for an exegetical outcome.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164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D41F59-0B96-D047-857D-E5BFBFBE654E}"/>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Literary Unit and Genre</a:t>
            </a:r>
            <a:endParaRPr lang="en-US" dirty="0"/>
          </a:p>
        </p:txBody>
      </p:sp>
      <p:sp>
        <p:nvSpPr>
          <p:cNvPr id="3" name="Content Placeholder 2">
            <a:extLst>
              <a:ext uri="{FF2B5EF4-FFF2-40B4-BE49-F238E27FC236}">
                <a16:creationId xmlns="" xmlns:a16="http://schemas.microsoft.com/office/drawing/2014/main" id="{FD370B3F-93AD-204A-B418-83028B913BBB}"/>
              </a:ext>
            </a:extLst>
          </p:cNvPr>
          <p:cNvSpPr>
            <a:spLocks noGrp="1"/>
          </p:cNvSpPr>
          <p:nvPr>
            <p:ph idx="1"/>
          </p:nvPr>
        </p:nvSpPr>
        <p:spPr>
          <a:xfrm>
            <a:off x="433633" y="1913642"/>
            <a:ext cx="10920167" cy="4554536"/>
          </a:xfrm>
        </p:spPr>
        <p:txBody>
          <a:bodyPr>
            <a:noAutofit/>
          </a:bodyPr>
          <a:lstStyle/>
          <a:p>
            <a:r>
              <a:rPr lang="en-US" dirty="0">
                <a:latin typeface="Times New Roman" panose="02020603050405020304" pitchFamily="18" charset="0"/>
                <a:cs typeface="Times New Roman" panose="02020603050405020304" pitchFamily="18" charset="0"/>
              </a:rPr>
              <a:t>Literary unit: Daniel 11:2-12:3, one discourse unit.</a:t>
            </a:r>
          </a:p>
          <a:p>
            <a:r>
              <a:rPr lang="en-US" dirty="0">
                <a:latin typeface="Times New Roman" panose="02020603050405020304" pitchFamily="18" charset="0"/>
                <a:cs typeface="Times New Roman" panose="02020603050405020304" pitchFamily="18" charset="0"/>
              </a:rPr>
              <a:t>Narrative introduction: “Now I have come to help you understand what will happen to your people in the latter days, for the vision pertains to future days” (Dan. 10:14; NET Bible, with words in brackets supplied).</a:t>
            </a:r>
          </a:p>
          <a:p>
            <a:r>
              <a:rPr lang="en-US" dirty="0">
                <a:latin typeface="Times New Roman" panose="02020603050405020304" pitchFamily="18" charset="0"/>
                <a:cs typeface="Times New Roman" panose="02020603050405020304" pitchFamily="18" charset="0"/>
              </a:rPr>
              <a:t>What “vision”? No vision in Daniel 9-12, but in 8:1-14. </a:t>
            </a:r>
          </a:p>
          <a:p>
            <a:r>
              <a:rPr lang="en-US" dirty="0">
                <a:latin typeface="Times New Roman" panose="02020603050405020304" pitchFamily="18" charset="0"/>
                <a:cs typeface="Times New Roman" panose="02020603050405020304" pitchFamily="18" charset="0"/>
              </a:rPr>
              <a:t>11:2-12:3 is the third interpretation of the vision in 8:1-14, after interpretations in 8:17, 19-26 and in 9:24-27.</a:t>
            </a:r>
          </a:p>
          <a:p>
            <a:r>
              <a:rPr lang="en-US" dirty="0">
                <a:latin typeface="Times New Roman" panose="02020603050405020304" pitchFamily="18" charset="0"/>
                <a:cs typeface="Times New Roman" panose="02020603050405020304" pitchFamily="18" charset="0"/>
              </a:rPr>
              <a:t>The apocalyptic sub-genre of Daniel 11:2-12:3 is interpretation, not symbolic vision. </a:t>
            </a:r>
          </a:p>
          <a:p>
            <a:r>
              <a:rPr lang="en-US" dirty="0">
                <a:latin typeface="Times New Roman" panose="02020603050405020304" pitchFamily="18" charset="0"/>
                <a:cs typeface="Times New Roman" panose="02020603050405020304" pitchFamily="18" charset="0"/>
              </a:rPr>
              <a:t>Same genre throughout Daniel 11:2-12:3.</a:t>
            </a:r>
          </a:p>
        </p:txBody>
      </p:sp>
    </p:spTree>
    <p:extLst>
      <p:ext uri="{BB962C8B-B14F-4D97-AF65-F5344CB8AC3E}">
        <p14:creationId xmlns:p14="http://schemas.microsoft.com/office/powerpoint/2010/main" val="60796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2B1FE9-B366-C44D-B50B-B7503B3D9649}"/>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Keys to Exegesis of Daniel 11</a:t>
            </a:r>
            <a:endParaRPr lang="en-US" dirty="0"/>
          </a:p>
        </p:txBody>
      </p:sp>
      <p:sp>
        <p:nvSpPr>
          <p:cNvPr id="3" name="Content Placeholder 2">
            <a:extLst>
              <a:ext uri="{FF2B5EF4-FFF2-40B4-BE49-F238E27FC236}">
                <a16:creationId xmlns="" xmlns:a16="http://schemas.microsoft.com/office/drawing/2014/main" id="{C4E6D36C-146E-5C4C-92FA-C083C115DD1B}"/>
              </a:ext>
            </a:extLst>
          </p:cNvPr>
          <p:cNvSpPr>
            <a:spLocks noGrp="1"/>
          </p:cNvSpPr>
          <p:nvPr>
            <p:ph idx="1"/>
          </p:nvPr>
        </p:nvSpPr>
        <p:spPr>
          <a:xfrm>
            <a:off x="612742" y="2036190"/>
            <a:ext cx="10741058" cy="4702540"/>
          </a:xfrm>
        </p:spPr>
        <p:txBody>
          <a:bodyPr>
            <a:normAutofit/>
          </a:bodyPr>
          <a:lstStyle/>
          <a:p>
            <a:r>
              <a:rPr lang="en-US" dirty="0" err="1">
                <a:latin typeface="Times New Roman" panose="02020603050405020304" pitchFamily="18" charset="0"/>
                <a:cs typeface="Times New Roman" panose="02020603050405020304" pitchFamily="18" charset="0"/>
              </a:rPr>
              <a:t>Intratextual</a:t>
            </a:r>
            <a:r>
              <a:rPr lang="en-US" dirty="0">
                <a:latin typeface="Times New Roman" panose="02020603050405020304" pitchFamily="18" charset="0"/>
                <a:cs typeface="Times New Roman" panose="02020603050405020304" pitchFamily="18" charset="0"/>
              </a:rPr>
              <a:t> anchor points in Daniel 11 repeating elements in Daniel 8-9. </a:t>
            </a:r>
          </a:p>
          <a:p>
            <a:pPr lvl="1"/>
            <a:r>
              <a:rPr lang="en-US" sz="2800" dirty="0">
                <a:latin typeface="Times New Roman" panose="02020603050405020304" pitchFamily="18" charset="0"/>
                <a:cs typeface="Times New Roman" panose="02020603050405020304" pitchFamily="18" charset="0"/>
              </a:rPr>
              <a:t>Additional context to help identify historical referents.</a:t>
            </a:r>
          </a:p>
          <a:p>
            <a:r>
              <a:rPr lang="en-US" dirty="0">
                <a:latin typeface="Times New Roman" panose="02020603050405020304" pitchFamily="18" charset="0"/>
                <a:cs typeface="Times New Roman" panose="02020603050405020304" pitchFamily="18" charset="0"/>
              </a:rPr>
              <a:t>Subjects of verbs and antecedents of pronouns.</a:t>
            </a:r>
          </a:p>
          <a:p>
            <a:pPr lvl="1"/>
            <a:r>
              <a:rPr lang="en-US" sz="2800" dirty="0">
                <a:latin typeface="Times New Roman" panose="02020603050405020304" pitchFamily="18" charset="0"/>
                <a:cs typeface="Times New Roman" panose="02020603050405020304" pitchFamily="18" charset="0"/>
              </a:rPr>
              <a:t>Continuity referring to the same person or power shows continuation in predicted history.</a:t>
            </a:r>
          </a:p>
          <a:p>
            <a:pPr lvl="1"/>
            <a:r>
              <a:rPr lang="en-US" sz="2800" dirty="0">
                <a:latin typeface="Times New Roman" panose="02020603050405020304" pitchFamily="18" charset="0"/>
                <a:cs typeface="Times New Roman" panose="02020603050405020304" pitchFamily="18" charset="0"/>
              </a:rPr>
              <a:t>Introduction of a new person or power that breaks the continuity shows transition in predicted history.</a:t>
            </a:r>
          </a:p>
          <a:p>
            <a:r>
              <a:rPr lang="en-US" dirty="0">
                <a:latin typeface="Times New Roman" panose="02020603050405020304" pitchFamily="18" charset="0"/>
                <a:cs typeface="Times New Roman" panose="02020603050405020304" pitchFamily="18" charset="0"/>
              </a:rPr>
              <a:t>Within the framework established by the text, accurately identify historical events to which the text refers.</a:t>
            </a:r>
            <a:endParaRPr lang="en-US" sz="2800" dirty="0">
              <a:latin typeface="Times New Roman" panose="02020603050405020304" pitchFamily="18" charset="0"/>
              <a:cs typeface="Times New Roman" panose="02020603050405020304" pitchFamily="18" charset="0"/>
            </a:endParaRPr>
          </a:p>
          <a:p>
            <a:pPr lvl="1"/>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99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38200" y="141403"/>
            <a:ext cx="10515600" cy="1291472"/>
          </a:xfrm>
        </p:spPr>
        <p:txBody>
          <a:bodyPr>
            <a:normAutofit fontScale="90000"/>
          </a:bodyPr>
          <a:lstStyle/>
          <a:p>
            <a:pPr algn="ctr">
              <a:lnSpc>
                <a:spcPct val="150000"/>
              </a:lnSpc>
            </a:pP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br>
              <a:rPr lang="en-US" b="1" dirty="0">
                <a:latin typeface="Times New Roman" panose="02020603050405020304" pitchFamily="18" charset="0"/>
                <a:cs typeface="Times New Roman" panose="02020603050405020304" pitchFamily="18" charset="0"/>
              </a:rPr>
            </a:br>
            <a:r>
              <a:rPr lang="en-US" sz="2700" i="1" dirty="0">
                <a:latin typeface="Times New Roman" panose="02020603050405020304" pitchFamily="18" charset="0"/>
                <a:cs typeface="Times New Roman" panose="02020603050405020304" pitchFamily="18" charset="0"/>
              </a:rPr>
              <a:t>Translation: ESV with some modifications by Roy E. Gane based on the Hebrew</a:t>
            </a:r>
            <a:endParaRPr lang="en-US" sz="2700"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301344073"/>
              </p:ext>
            </p:extLst>
          </p:nvPr>
        </p:nvGraphicFramePr>
        <p:xfrm>
          <a:off x="838200" y="1728062"/>
          <a:ext cx="10515600" cy="4928011"/>
        </p:xfrm>
        <a:graphic>
          <a:graphicData uri="http://schemas.openxmlformats.org/drawingml/2006/table">
            <a:tbl>
              <a:tblPr firstRow="1" firstCol="1" bandRow="1">
                <a:tableStyleId>{5C22544A-7EE6-4342-B048-85BDC9FD1C3A}</a:tableStyleId>
              </a:tblPr>
              <a:tblGrid>
                <a:gridCol w="5082153">
                  <a:extLst>
                    <a:ext uri="{9D8B030D-6E8A-4147-A177-3AD203B41FA5}">
                      <a16:colId xmlns="" xmlns:a16="http://schemas.microsoft.com/office/drawing/2014/main" val="1197251755"/>
                    </a:ext>
                  </a:extLst>
                </a:gridCol>
                <a:gridCol w="5433447">
                  <a:extLst>
                    <a:ext uri="{9D8B030D-6E8A-4147-A177-3AD203B41FA5}">
                      <a16:colId xmlns="" xmlns:a16="http://schemas.microsoft.com/office/drawing/2014/main" val="1570783093"/>
                    </a:ext>
                  </a:extLst>
                </a:gridCol>
              </a:tblGrid>
              <a:tr h="646761">
                <a:tc>
                  <a:txBody>
                    <a:bodyPr/>
                    <a:lstStyle/>
                    <a:p>
                      <a:pPr marL="0" marR="0" algn="ctr">
                        <a:lnSpc>
                          <a:spcPct val="200000"/>
                        </a:lnSpc>
                        <a:spcBef>
                          <a:spcPts val="0"/>
                        </a:spcBef>
                        <a:spcAft>
                          <a:spcPts val="120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120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2288995">
                <a:tc>
                  <a:txBody>
                    <a:bodyPr/>
                    <a:lstStyle/>
                    <a:p>
                      <a:pPr marL="0" marR="0" algn="l">
                        <a:spcBef>
                          <a:spcPts val="0"/>
                        </a:spcBef>
                        <a:spcAft>
                          <a:spcPts val="0"/>
                        </a:spcAft>
                      </a:pPr>
                      <a:r>
                        <a:rPr lang="en-US" sz="2400" b="0" dirty="0">
                          <a:solidFill>
                            <a:sysClr val="windowText" lastClr="000000"/>
                          </a:solidFill>
                          <a:effectLst/>
                          <a:latin typeface="Times New Roman" panose="02020603050405020304" pitchFamily="18" charset="0"/>
                          <a:cs typeface="Times New Roman" panose="02020603050405020304" pitchFamily="18" charset="0"/>
                        </a:rPr>
                        <a:t>8:20 As for the ram that you saw with the two horns, these are the kings of </a:t>
                      </a:r>
                      <a:r>
                        <a:rPr lang="en-US" sz="2400" b="1" dirty="0">
                          <a:solidFill>
                            <a:sysClr val="windowText" lastClr="000000"/>
                          </a:solidFill>
                          <a:effectLst/>
                          <a:latin typeface="Times New Roman" panose="02020603050405020304" pitchFamily="18" charset="0"/>
                          <a:cs typeface="Times New Roman" panose="02020603050405020304" pitchFamily="18" charset="0"/>
                        </a:rPr>
                        <a:t>Media</a:t>
                      </a:r>
                      <a:r>
                        <a:rPr lang="en-US" sz="2400" b="0" dirty="0">
                          <a:solidFill>
                            <a:sysClr val="windowText" lastClr="000000"/>
                          </a:solidFill>
                          <a:effectLst/>
                          <a:latin typeface="Times New Roman" panose="02020603050405020304" pitchFamily="18" charset="0"/>
                          <a:cs typeface="Times New Roman" panose="02020603050405020304" pitchFamily="18" charset="0"/>
                        </a:rPr>
                        <a:t> and </a:t>
                      </a:r>
                      <a:r>
                        <a:rPr lang="en-US" sz="2400" b="1" dirty="0">
                          <a:solidFill>
                            <a:sysClr val="windowText" lastClr="000000"/>
                          </a:solidFill>
                          <a:effectLst/>
                          <a:latin typeface="Times New Roman" panose="02020603050405020304" pitchFamily="18" charset="0"/>
                          <a:cs typeface="Times New Roman" panose="02020603050405020304" pitchFamily="18" charset="0"/>
                        </a:rPr>
                        <a:t>Persia</a:t>
                      </a:r>
                      <a:r>
                        <a:rPr lang="en-US" sz="2400" b="0" dirty="0">
                          <a:solidFill>
                            <a:sysClr val="windowText" lastClr="000000"/>
                          </a:solidFill>
                          <a:effectLst/>
                          <a:latin typeface="Times New Roman" panose="02020603050405020304" pitchFamily="18" charset="0"/>
                          <a:cs typeface="Times New Roman" panose="02020603050405020304" pitchFamily="18" charset="0"/>
                        </a:rPr>
                        <a:t>.</a:t>
                      </a:r>
                      <a:endParaRPr lang="en-US" sz="2400" b="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dirty="0">
                          <a:effectLst/>
                          <a:latin typeface="Times New Roman" panose="02020603050405020304" pitchFamily="18" charset="0"/>
                          <a:cs typeface="Times New Roman" panose="02020603050405020304" pitchFamily="18" charset="0"/>
                        </a:rPr>
                        <a:t>11:2 Behold, three more kings shall arise in </a:t>
                      </a:r>
                      <a:r>
                        <a:rPr lang="en-US" sz="2400" b="1" dirty="0">
                          <a:effectLst/>
                          <a:latin typeface="Times New Roman" panose="02020603050405020304" pitchFamily="18" charset="0"/>
                          <a:cs typeface="Times New Roman" panose="02020603050405020304" pitchFamily="18" charset="0"/>
                        </a:rPr>
                        <a:t>Persia</a:t>
                      </a:r>
                      <a:r>
                        <a:rPr lang="en-US" sz="2400" b="0" dirty="0">
                          <a:effectLst/>
                          <a:latin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cs typeface="Times New Roman" panose="02020603050405020304" pitchFamily="18" charset="0"/>
                        </a:rPr>
                        <a:t> </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and a fourth shall be far richer than all of them. And when he has become strong through his riches, he shall stir up all against the kingdom of </a:t>
                      </a:r>
                      <a:r>
                        <a:rPr lang="en-US" sz="2400" b="1" kern="1200" dirty="0">
                          <a:solidFill>
                            <a:schemeClr val="dk1"/>
                          </a:solidFill>
                          <a:effectLst/>
                          <a:latin typeface="Times New Roman" panose="02020603050405020304" pitchFamily="18" charset="0"/>
                          <a:ea typeface="+mn-ea"/>
                          <a:cs typeface="Times New Roman" panose="02020603050405020304" pitchFamily="18" charset="0"/>
                        </a:rPr>
                        <a:t>Greece</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endParaRPr lang="en-US" sz="2400"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2517454"/>
                  </a:ext>
                </a:extLst>
              </a:tr>
              <a:tr h="1907496">
                <a:tc>
                  <a:txBody>
                    <a:bodyPr/>
                    <a:lstStyle/>
                    <a:p>
                      <a:pPr marL="0" marR="0" algn="l">
                        <a:spcBef>
                          <a:spcPts val="0"/>
                        </a:spcBef>
                        <a:spcAft>
                          <a:spcPts val="0"/>
                        </a:spcAft>
                      </a:pPr>
                      <a:r>
                        <a:rPr lang="en-US" sz="2400" b="0" dirty="0">
                          <a:solidFill>
                            <a:sysClr val="windowText" lastClr="000000"/>
                          </a:solidFill>
                          <a:effectLst/>
                          <a:latin typeface="Times New Roman" panose="02020603050405020304" pitchFamily="18" charset="0"/>
                          <a:cs typeface="Times New Roman" panose="02020603050405020304" pitchFamily="18" charset="0"/>
                        </a:rPr>
                        <a:t>8:8 Then the goat became exceedingly great...</a:t>
                      </a:r>
                    </a:p>
                    <a:p>
                      <a:pPr marL="0" marR="0" algn="l">
                        <a:spcBef>
                          <a:spcPts val="0"/>
                        </a:spcBef>
                        <a:spcAft>
                          <a:spcPts val="0"/>
                        </a:spcAft>
                      </a:pPr>
                      <a:r>
                        <a:rPr lang="en-US" sz="2400" b="0" dirty="0">
                          <a:solidFill>
                            <a:sysClr val="windowText" lastClr="000000"/>
                          </a:solidFill>
                          <a:effectLst/>
                          <a:latin typeface="Times New Roman" panose="02020603050405020304" pitchFamily="18" charset="0"/>
                          <a:cs typeface="Times New Roman" panose="02020603050405020304" pitchFamily="18" charset="0"/>
                        </a:rPr>
                        <a:t>8:21 And the goat is the </a:t>
                      </a:r>
                      <a:r>
                        <a:rPr lang="en-US" sz="2400" b="0" u="sng" dirty="0">
                          <a:solidFill>
                            <a:sysClr val="windowText" lastClr="000000"/>
                          </a:solidFill>
                          <a:effectLst/>
                          <a:latin typeface="Times New Roman" panose="02020603050405020304" pitchFamily="18" charset="0"/>
                          <a:cs typeface="Times New Roman" panose="02020603050405020304" pitchFamily="18" charset="0"/>
                        </a:rPr>
                        <a:t>king of </a:t>
                      </a:r>
                      <a:r>
                        <a:rPr lang="en-US" sz="2400" b="1" u="sng" dirty="0">
                          <a:solidFill>
                            <a:sysClr val="windowText" lastClr="000000"/>
                          </a:solidFill>
                          <a:effectLst/>
                          <a:latin typeface="Times New Roman" panose="02020603050405020304" pitchFamily="18" charset="0"/>
                          <a:cs typeface="Times New Roman" panose="02020603050405020304" pitchFamily="18" charset="0"/>
                        </a:rPr>
                        <a:t>Greece</a:t>
                      </a:r>
                      <a:r>
                        <a:rPr lang="en-US" sz="2400" b="0" dirty="0">
                          <a:solidFill>
                            <a:sysClr val="windowText" lastClr="000000"/>
                          </a:solidFill>
                          <a:effectLst/>
                          <a:latin typeface="Times New Roman" panose="02020603050405020304" pitchFamily="18" charset="0"/>
                          <a:cs typeface="Times New Roman" panose="02020603050405020304" pitchFamily="18" charset="0"/>
                        </a:rPr>
                        <a:t>. And the great horn between his eyes is the first </a:t>
                      </a:r>
                      <a:r>
                        <a:rPr lang="en-US" sz="2400" b="0" u="sng" dirty="0">
                          <a:solidFill>
                            <a:sysClr val="windowText" lastClr="000000"/>
                          </a:solidFill>
                          <a:effectLst/>
                          <a:latin typeface="Times New Roman" panose="02020603050405020304" pitchFamily="18" charset="0"/>
                          <a:cs typeface="Times New Roman" panose="02020603050405020304" pitchFamily="18" charset="0"/>
                        </a:rPr>
                        <a:t>king</a:t>
                      </a:r>
                      <a:r>
                        <a:rPr lang="en-US" sz="2400" b="0" dirty="0">
                          <a:solidFill>
                            <a:sysClr val="windowText" lastClr="000000"/>
                          </a:solidFill>
                          <a:effectLst/>
                          <a:latin typeface="Times New Roman" panose="02020603050405020304" pitchFamily="18" charset="0"/>
                          <a:cs typeface="Times New Roman" panose="02020603050405020304" pitchFamily="18" charset="0"/>
                        </a:rPr>
                        <a:t>.</a:t>
                      </a:r>
                      <a:endParaRPr lang="en-US" sz="2400" b="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dirty="0">
                          <a:effectLst/>
                          <a:latin typeface="Times New Roman" panose="02020603050405020304" pitchFamily="18" charset="0"/>
                          <a:cs typeface="Times New Roman" panose="02020603050405020304" pitchFamily="18" charset="0"/>
                        </a:rPr>
                        <a:t>11:3 Then a mighty </a:t>
                      </a:r>
                      <a:r>
                        <a:rPr lang="en-US" sz="2400" u="sng" dirty="0">
                          <a:effectLst/>
                          <a:latin typeface="Times New Roman" panose="02020603050405020304" pitchFamily="18" charset="0"/>
                          <a:cs typeface="Times New Roman" panose="02020603050405020304" pitchFamily="18" charset="0"/>
                        </a:rPr>
                        <a:t>king</a:t>
                      </a:r>
                      <a:r>
                        <a:rPr lang="en-US" sz="2400" dirty="0">
                          <a:effectLst/>
                          <a:latin typeface="Times New Roman" panose="02020603050405020304" pitchFamily="18" charset="0"/>
                          <a:cs typeface="Times New Roman" panose="02020603050405020304" pitchFamily="18" charset="0"/>
                        </a:rPr>
                        <a:t> shall arise, who shall rule with great dominion and do as he wills.</a:t>
                      </a:r>
                    </a:p>
                    <a:p>
                      <a:pPr marL="0" marR="0" algn="l">
                        <a:spcBef>
                          <a:spcPts val="0"/>
                        </a:spcBef>
                        <a:spcAft>
                          <a:spcPts val="0"/>
                        </a:spcAft>
                      </a:pPr>
                      <a:endParaRPr lang="en-US" sz="2400" dirty="0">
                        <a:effectLst/>
                        <a:latin typeface="Times New Roman" panose="02020603050405020304" pitchFamily="18" charset="0"/>
                        <a:ea typeface="Cambria" panose="02040503050406030204" pitchFamily="18" charset="0"/>
                        <a:cs typeface="Times New Roman" panose="02020603050405020304" pitchFamily="18" charset="0"/>
                      </a:endParaRPr>
                    </a:p>
                    <a:p>
                      <a:pPr marL="0" marR="0" algn="l">
                        <a:spcBef>
                          <a:spcPts val="0"/>
                        </a:spcBef>
                        <a:spcAft>
                          <a:spcPts val="0"/>
                        </a:spcAft>
                      </a:pPr>
                      <a:endParaRPr lang="en-US" sz="2400" i="1"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70771108"/>
                  </a:ext>
                </a:extLst>
              </a:tr>
            </a:tbl>
          </a:graphicData>
        </a:graphic>
      </p:graphicFrame>
      <p:cxnSp>
        <p:nvCxnSpPr>
          <p:cNvPr id="4" name="Straight Arrow Connector 3">
            <a:extLst>
              <a:ext uri="{FF2B5EF4-FFF2-40B4-BE49-F238E27FC236}">
                <a16:creationId xmlns="" xmlns:a16="http://schemas.microsoft.com/office/drawing/2014/main" id="{693CBAC3-176C-374E-A82D-8299999CC7CC}"/>
              </a:ext>
            </a:extLst>
          </p:cNvPr>
          <p:cNvCxnSpPr>
            <a:cxnSpLocks/>
            <a:stCxn id="6" idx="3"/>
          </p:cNvCxnSpPr>
          <p:nvPr/>
        </p:nvCxnSpPr>
        <p:spPr>
          <a:xfrm flipV="1">
            <a:off x="5912113" y="5015825"/>
            <a:ext cx="2680558" cy="13246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 xmlns:a16="http://schemas.microsoft.com/office/drawing/2014/main" id="{810CBD6E-0C72-D542-AA82-156BECDE4AA8}"/>
              </a:ext>
            </a:extLst>
          </p:cNvPr>
          <p:cNvSpPr txBox="1"/>
          <p:nvPr/>
        </p:nvSpPr>
        <p:spPr>
          <a:xfrm>
            <a:off x="3146612" y="6109649"/>
            <a:ext cx="2765501" cy="461665"/>
          </a:xfrm>
          <a:prstGeom prst="rect">
            <a:avLst/>
          </a:prstGeom>
          <a:noFill/>
          <a:ln>
            <a:noFill/>
          </a:ln>
        </p:spPr>
        <p:txBody>
          <a:bodyPr wrap="non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Alexander the Great</a:t>
            </a:r>
            <a:endParaRPr lang="en-US" sz="2400" b="1" dirty="0">
              <a:solidFill>
                <a:srgbClr val="FF0000"/>
              </a:solidFill>
            </a:endParaRPr>
          </a:p>
        </p:txBody>
      </p:sp>
      <p:cxnSp>
        <p:nvCxnSpPr>
          <p:cNvPr id="29" name="Straight Arrow Connector 28">
            <a:extLst>
              <a:ext uri="{FF2B5EF4-FFF2-40B4-BE49-F238E27FC236}">
                <a16:creationId xmlns="" xmlns:a16="http://schemas.microsoft.com/office/drawing/2014/main" id="{3BE37B59-A01D-2044-8607-15D8768B9C1F}"/>
              </a:ext>
            </a:extLst>
          </p:cNvPr>
          <p:cNvCxnSpPr>
            <a:cxnSpLocks/>
          </p:cNvCxnSpPr>
          <p:nvPr/>
        </p:nvCxnSpPr>
        <p:spPr>
          <a:xfrm flipH="1">
            <a:off x="2576037" y="6355256"/>
            <a:ext cx="57057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33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38200" y="311085"/>
            <a:ext cx="10515600" cy="933253"/>
          </a:xfrm>
        </p:spPr>
        <p:txBody>
          <a:bodyPr/>
          <a:lstStyle/>
          <a:p>
            <a:pPr algn="ct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436409211"/>
              </p:ext>
            </p:extLst>
          </p:nvPr>
        </p:nvGraphicFramePr>
        <p:xfrm>
          <a:off x="838200" y="1560047"/>
          <a:ext cx="10515600" cy="5150640"/>
        </p:xfrm>
        <a:graphic>
          <a:graphicData uri="http://schemas.openxmlformats.org/drawingml/2006/table">
            <a:tbl>
              <a:tblPr firstRow="1" firstCol="1" bandRow="1">
                <a:tableStyleId>{5C22544A-7EE6-4342-B048-85BDC9FD1C3A}</a:tableStyleId>
              </a:tblPr>
              <a:tblGrid>
                <a:gridCol w="5097651">
                  <a:extLst>
                    <a:ext uri="{9D8B030D-6E8A-4147-A177-3AD203B41FA5}">
                      <a16:colId xmlns="" xmlns:a16="http://schemas.microsoft.com/office/drawing/2014/main" val="1197251755"/>
                    </a:ext>
                  </a:extLst>
                </a:gridCol>
                <a:gridCol w="5417949">
                  <a:extLst>
                    <a:ext uri="{9D8B030D-6E8A-4147-A177-3AD203B41FA5}">
                      <a16:colId xmlns="" xmlns:a16="http://schemas.microsoft.com/office/drawing/2014/main" val="1570783093"/>
                    </a:ext>
                  </a:extLst>
                </a:gridCol>
              </a:tblGrid>
              <a:tr h="761520">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4271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8:8 ...but when he </a:t>
                      </a:r>
                      <a:r>
                        <a:rPr lang="en-US" sz="2400" b="0" dirty="0">
                          <a:solidFill>
                            <a:srgbClr val="FF0000"/>
                          </a:solidFill>
                          <a:effectLst/>
                          <a:latin typeface="TimesNewRomanPSMT" panose="02020603050405020304" pitchFamily="18" charset="0"/>
                          <a:ea typeface="MS Mincho" panose="02020609040205080304" pitchFamily="49" charset="-128"/>
                          <a:cs typeface="Arial" panose="020B0604020202020204" pitchFamily="34" charset="0"/>
                        </a:rPr>
                        <a:t>[</a:t>
                      </a:r>
                      <a:r>
                        <a:rPr lang="en-US" sz="2400" b="1" i="1" dirty="0">
                          <a:solidFill>
                            <a:srgbClr val="FF0000"/>
                          </a:solidFill>
                          <a:latin typeface="Times New Roman" panose="02020603050405020304" pitchFamily="18" charset="0"/>
                          <a:cs typeface="Times New Roman" panose="02020603050405020304" pitchFamily="18" charset="0"/>
                        </a:rPr>
                        <a:t>Alexander the Great</a:t>
                      </a:r>
                      <a:r>
                        <a:rPr lang="en-US" sz="2400" b="1" i="0" dirty="0">
                          <a:solidFill>
                            <a:srgbClr val="FF0000"/>
                          </a:solidFill>
                          <a:latin typeface="Times New Roman" panose="02020603050405020304" pitchFamily="18" charset="0"/>
                          <a:cs typeface="Times New Roman" panose="02020603050405020304" pitchFamily="18" charset="0"/>
                        </a:rPr>
                        <a:t>]</a:t>
                      </a:r>
                      <a:endParaRPr lang="en-US" sz="2400" b="1" dirty="0">
                        <a:solidFill>
                          <a:srgbClr val="FF0000"/>
                        </a:solidFill>
                      </a:endParaRPr>
                    </a:p>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was strong, the great horn was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broken</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and instead of it there came up four conspicuous horns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toward the four winds of heaven</a:t>
                      </a: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a:t>
                      </a:r>
                      <a:endParaRPr lang="en-US" sz="2400" b="0" dirty="0">
                        <a:effectLst/>
                        <a:latin typeface="Times New Roman" panose="02020603050405020304" pitchFamily="18" charset="0"/>
                        <a:ea typeface="Cambria" panose="02040503050406030204" pitchFamily="18" charset="0"/>
                        <a:cs typeface="Arial" panose="020B0604020202020204" pitchFamily="34" charset="0"/>
                      </a:endParaRPr>
                    </a:p>
                    <a:p>
                      <a:pPr marL="0" marR="0" algn="l">
                        <a:spcBef>
                          <a:spcPts val="0"/>
                        </a:spcBef>
                        <a:spcAft>
                          <a:spcPts val="0"/>
                        </a:spcAft>
                      </a:pPr>
                      <a:r>
                        <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8:22 As for the horn that was broken, in place of which four others arose, four kingdoms shall arise from his nation, but not with his power.</a:t>
                      </a:r>
                    </a:p>
                    <a:p>
                      <a:pPr marL="0" marR="0" algn="l">
                        <a:spcBef>
                          <a:spcPts val="0"/>
                        </a:spcBef>
                        <a:spcAft>
                          <a:spcPts val="0"/>
                        </a:spcAft>
                      </a:pPr>
                      <a:endPar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endParaRPr>
                    </a:p>
                    <a:p>
                      <a:pPr marL="0" marR="0" algn="l">
                        <a:spcBef>
                          <a:spcPts val="0"/>
                        </a:spcBef>
                        <a:spcAft>
                          <a:spcPts val="0"/>
                        </a:spcAft>
                      </a:pPr>
                      <a:endParaRPr lang="en-US" sz="2400" b="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11:4 And as soon as he </a:t>
                      </a:r>
                      <a:r>
                        <a:rPr lang="en-US" sz="2400" b="0" dirty="0">
                          <a:solidFill>
                            <a:srgbClr val="FF0000"/>
                          </a:solidFill>
                          <a:effectLst/>
                          <a:latin typeface="TimesNewRomanPSMT" panose="02020603050405020304" pitchFamily="18" charset="0"/>
                          <a:ea typeface="MS Mincho" panose="02020609040205080304" pitchFamily="49" charset="-128"/>
                          <a:cs typeface="Arial" panose="020B0604020202020204" pitchFamily="34" charset="0"/>
                        </a:rPr>
                        <a:t>[</a:t>
                      </a:r>
                      <a:r>
                        <a:rPr lang="en-US" sz="2400" b="1" i="1" dirty="0">
                          <a:solidFill>
                            <a:srgbClr val="FF0000"/>
                          </a:solidFill>
                          <a:latin typeface="Times New Roman" panose="02020603050405020304" pitchFamily="18" charset="0"/>
                          <a:cs typeface="Times New Roman" panose="02020603050405020304" pitchFamily="18" charset="0"/>
                        </a:rPr>
                        <a:t>Alexander the Great</a:t>
                      </a:r>
                      <a:r>
                        <a:rPr lang="en-US" sz="2400" b="1" i="0" dirty="0">
                          <a:solidFill>
                            <a:srgbClr val="FF0000"/>
                          </a:solidFill>
                          <a:latin typeface="Times New Roman" panose="02020603050405020304" pitchFamily="18" charset="0"/>
                          <a:cs typeface="Times New Roman" panose="02020603050405020304" pitchFamily="18" charset="0"/>
                        </a:rPr>
                        <a:t>]</a:t>
                      </a:r>
                      <a:r>
                        <a:rPr lang="en-US" sz="2400" b="1" i="0" dirty="0">
                          <a:solidFill>
                            <a:srgbClr val="FF0000"/>
                          </a:solidFill>
                          <a:effectLst/>
                          <a:latin typeface="+mn-lt"/>
                          <a:ea typeface="+mn-ea"/>
                          <a:cs typeface="+mn-cs"/>
                        </a:rPr>
                        <a:t> </a:t>
                      </a: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has arisen, his kingdom shall be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broken</a:t>
                      </a: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and divided </a:t>
                      </a:r>
                      <a:r>
                        <a:rPr lang="en-US" sz="2400" b="1"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toward the four winds of heaven</a:t>
                      </a:r>
                      <a:r>
                        <a:rPr lang="en-US" sz="2400" dirty="0">
                          <a:solidFill>
                            <a:srgbClr val="000000"/>
                          </a:solidFill>
                          <a:effectLst/>
                          <a:latin typeface="TimesNewRomanPSMT" panose="02020603050405020304" pitchFamily="18" charset="0"/>
                          <a:ea typeface="MS Mincho" panose="02020609040205080304" pitchFamily="49" charset="-128"/>
                          <a:cs typeface="Arial" panose="020B0604020202020204" pitchFamily="34" charset="0"/>
                        </a:rPr>
                        <a:t>, but not to his posterity, nor according to the authority with which he ruled, for his kingdom shall be plucked up and go to others besides these.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11:5 </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Then the king of the south shall be strong…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2517454"/>
                  </a:ext>
                </a:extLst>
              </a:tr>
            </a:tbl>
          </a:graphicData>
        </a:graphic>
      </p:graphicFrame>
      <p:sp>
        <p:nvSpPr>
          <p:cNvPr id="4" name="TextBox 3">
            <a:extLst>
              <a:ext uri="{FF2B5EF4-FFF2-40B4-BE49-F238E27FC236}">
                <a16:creationId xmlns="" xmlns:a16="http://schemas.microsoft.com/office/drawing/2014/main" id="{15C5B6CE-2AA2-F54B-96E1-9974015F129B}"/>
              </a:ext>
            </a:extLst>
          </p:cNvPr>
          <p:cNvSpPr txBox="1"/>
          <p:nvPr/>
        </p:nvSpPr>
        <p:spPr>
          <a:xfrm>
            <a:off x="7052890" y="5879690"/>
            <a:ext cx="4385752" cy="830997"/>
          </a:xfrm>
          <a:prstGeom prst="rect">
            <a:avLst/>
          </a:prstGeom>
          <a:noFill/>
        </p:spPr>
        <p:txBody>
          <a:bodyPr wrap="non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southern division of Alexander’s </a:t>
            </a:r>
          </a:p>
          <a:p>
            <a:r>
              <a:rPr lang="en-US" sz="2400" b="1" i="1" dirty="0">
                <a:solidFill>
                  <a:srgbClr val="FF0000"/>
                </a:solidFill>
                <a:latin typeface="Times New Roman" panose="02020603050405020304" pitchFamily="18" charset="0"/>
                <a:cs typeface="Times New Roman" panose="02020603050405020304" pitchFamily="18" charset="0"/>
              </a:rPr>
              <a:t>empire = Ptolemaic Egypt</a:t>
            </a:r>
            <a:endParaRPr lang="en-US" sz="2400" dirty="0"/>
          </a:p>
        </p:txBody>
      </p:sp>
      <p:cxnSp>
        <p:nvCxnSpPr>
          <p:cNvPr id="11" name="Straight Arrow Connector 10">
            <a:extLst>
              <a:ext uri="{FF2B5EF4-FFF2-40B4-BE49-F238E27FC236}">
                <a16:creationId xmlns="" xmlns:a16="http://schemas.microsoft.com/office/drawing/2014/main" id="{35F5926C-A7E0-5F42-AF3C-77629E25B50D}"/>
              </a:ext>
            </a:extLst>
          </p:cNvPr>
          <p:cNvCxnSpPr>
            <a:cxnSpLocks/>
          </p:cNvCxnSpPr>
          <p:nvPr/>
        </p:nvCxnSpPr>
        <p:spPr>
          <a:xfrm flipV="1">
            <a:off x="8144759" y="5241315"/>
            <a:ext cx="1276332" cy="76957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44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F98150-D5EB-434A-88BA-7969521C6936}"/>
              </a:ext>
            </a:extLst>
          </p:cNvPr>
          <p:cNvSpPr>
            <a:spLocks noGrp="1"/>
          </p:cNvSpPr>
          <p:nvPr>
            <p:ph type="title"/>
          </p:nvPr>
        </p:nvSpPr>
        <p:spPr>
          <a:xfrm>
            <a:off x="838200" y="365126"/>
            <a:ext cx="10515600" cy="706930"/>
          </a:xfrm>
        </p:spPr>
        <p:txBody>
          <a:bodyPr/>
          <a:lstStyle/>
          <a:p>
            <a:pPr algn="ctr"/>
            <a:r>
              <a:rPr lang="en-US" b="1" dirty="0" err="1">
                <a:latin typeface="Times New Roman" panose="02020603050405020304" pitchFamily="18" charset="0"/>
                <a:cs typeface="Times New Roman" panose="02020603050405020304" pitchFamily="18" charset="0"/>
              </a:rPr>
              <a:t>Intratextual</a:t>
            </a:r>
            <a:r>
              <a:rPr lang="en-US" b="1" dirty="0">
                <a:latin typeface="Times New Roman" panose="02020603050405020304" pitchFamily="18" charset="0"/>
                <a:cs typeface="Times New Roman" panose="02020603050405020304" pitchFamily="18" charset="0"/>
              </a:rPr>
              <a:t> Anchor Points</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 xmlns:a16="http://schemas.microsoft.com/office/drawing/2014/main" id="{999C17A0-C503-B84B-A709-1DBD8129DED2}"/>
              </a:ext>
            </a:extLst>
          </p:cNvPr>
          <p:cNvGraphicFramePr>
            <a:graphicFrameLocks noGrp="1"/>
          </p:cNvGraphicFramePr>
          <p:nvPr>
            <p:ph idx="1"/>
            <p:extLst>
              <p:ext uri="{D42A27DB-BD31-4B8C-83A1-F6EECF244321}">
                <p14:modId xmlns:p14="http://schemas.microsoft.com/office/powerpoint/2010/main" val="1180631895"/>
              </p:ext>
            </p:extLst>
          </p:nvPr>
        </p:nvGraphicFramePr>
        <p:xfrm>
          <a:off x="838200" y="1214722"/>
          <a:ext cx="10515600" cy="5486400"/>
        </p:xfrm>
        <a:graphic>
          <a:graphicData uri="http://schemas.openxmlformats.org/drawingml/2006/table">
            <a:tbl>
              <a:tblPr firstRow="1" firstCol="1" bandRow="1">
                <a:tableStyleId>{5C22544A-7EE6-4342-B048-85BDC9FD1C3A}</a:tableStyleId>
              </a:tblPr>
              <a:tblGrid>
                <a:gridCol w="5128647">
                  <a:extLst>
                    <a:ext uri="{9D8B030D-6E8A-4147-A177-3AD203B41FA5}">
                      <a16:colId xmlns="" xmlns:a16="http://schemas.microsoft.com/office/drawing/2014/main" val="1197251755"/>
                    </a:ext>
                  </a:extLst>
                </a:gridCol>
                <a:gridCol w="5386953">
                  <a:extLst>
                    <a:ext uri="{9D8B030D-6E8A-4147-A177-3AD203B41FA5}">
                      <a16:colId xmlns="" xmlns:a16="http://schemas.microsoft.com/office/drawing/2014/main" val="1570783093"/>
                    </a:ext>
                  </a:extLst>
                </a:gridCol>
              </a:tblGrid>
              <a:tr h="577339">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8-9</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200000"/>
                        </a:lnSpc>
                        <a:spcBef>
                          <a:spcPts val="0"/>
                        </a:spcBef>
                        <a:spcAft>
                          <a:spcPts val="0"/>
                        </a:spcAft>
                      </a:pPr>
                      <a:r>
                        <a:rPr lang="en-US" sz="2400" dirty="0">
                          <a:solidFill>
                            <a:sysClr val="windowText" lastClr="000000"/>
                          </a:solidFill>
                          <a:effectLst/>
                          <a:latin typeface="Times New Roman" panose="02020603050405020304" pitchFamily="18" charset="0"/>
                          <a:cs typeface="Times New Roman" panose="02020603050405020304" pitchFamily="18" charset="0"/>
                        </a:rPr>
                        <a:t>Daniel 11</a:t>
                      </a:r>
                      <a:endParaRPr lang="en-US" sz="2400" dirty="0">
                        <a:solidFill>
                          <a:sysClr val="windowText" lastClr="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684818148"/>
                  </a:ext>
                </a:extLst>
              </a:tr>
              <a:tr h="2724401">
                <a:tc>
                  <a:txBody>
                    <a:bodyPr/>
                    <a:lstStyle/>
                    <a:p>
                      <a:pPr marL="0" marR="0" algn="l">
                        <a:spcBef>
                          <a:spcPts val="0"/>
                        </a:spcBef>
                        <a:spcAft>
                          <a:spcPts val="0"/>
                        </a:spcAft>
                      </a:pPr>
                      <a:r>
                        <a:rPr lang="en-US" sz="2400" b="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9:25 ...from the going out of the word to restore and build Jerusalem to the coming of an anointed one, a </a:t>
                      </a:r>
                      <a:r>
                        <a:rPr lang="en-US" sz="2400" b="1"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prince</a:t>
                      </a:r>
                      <a:r>
                        <a:rPr lang="en-US" sz="2400" b="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there shall be seven weeks...</a:t>
                      </a:r>
                      <a:endParaRPr lang="en-US" sz="2400" b="0" dirty="0">
                        <a:effectLst/>
                        <a:latin typeface="Times New Roman" panose="02020603050405020304" pitchFamily="18" charset="0"/>
                        <a:ea typeface="Cambria" panose="02040503050406030204" pitchFamily="18" charset="0"/>
                        <a:cs typeface="Times New Roman" panose="02020603050405020304" pitchFamily="18" charset="0"/>
                      </a:endParaRPr>
                    </a:p>
                    <a:p>
                      <a:pPr marL="0" marR="0" algn="l">
                        <a:spcBef>
                          <a:spcPts val="0"/>
                        </a:spcBef>
                        <a:spcAft>
                          <a:spcPts val="0"/>
                        </a:spcAft>
                      </a:pPr>
                      <a:r>
                        <a:rPr lang="en-US" sz="2400" b="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9:26 And after the sixty-two weeks, an anointed one shall be cut off and shall have nothing. And the people of the prince who is to come shall destroy the city and the sanctuary. Its end shall come with a flood, and to the end there shall be war. Desolations are decreed.</a:t>
                      </a:r>
                      <a:endParaRPr lang="en-US" sz="2400" b="0" dirty="0">
                        <a:effectLst/>
                        <a:latin typeface="Times New Roman" panose="02020603050405020304" pitchFamily="18" charset="0"/>
                        <a:ea typeface="Cambria" panose="02040503050406030204" pitchFamily="18" charset="0"/>
                        <a:cs typeface="Times New Roman" panose="02020603050405020304" pitchFamily="18" charset="0"/>
                      </a:endParaRPr>
                    </a:p>
                    <a:p>
                      <a:pPr marL="0" marR="0" algn="l">
                        <a:spcBef>
                          <a:spcPts val="0"/>
                        </a:spcBef>
                        <a:spcAft>
                          <a:spcPts val="0"/>
                        </a:spcAft>
                      </a:pPr>
                      <a:r>
                        <a:rPr lang="en-US" sz="2400" b="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9:27 And he shall make a strong </a:t>
                      </a:r>
                      <a:r>
                        <a:rPr lang="en-US" sz="2400" b="1"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covenant</a:t>
                      </a:r>
                      <a:r>
                        <a:rPr lang="en-US" sz="2400" b="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with many for one week...</a:t>
                      </a:r>
                      <a:endParaRPr lang="en-US" sz="2400" b="0"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2400" b="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11:22 Armies shall be utterly swept away before him and broken, even the </a:t>
                      </a:r>
                      <a:r>
                        <a:rPr lang="en-US" sz="2400" b="1"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prince</a:t>
                      </a:r>
                      <a:r>
                        <a:rPr lang="en-US" sz="2400" b="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of the covenant</a:t>
                      </a:r>
                      <a:r>
                        <a:rPr lang="en-US" sz="2400" b="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400" b="0" dirty="0">
                        <a:effectLst/>
                        <a:latin typeface="Times New Roman" panose="020206030504050203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2517454"/>
                  </a:ext>
                </a:extLst>
              </a:tr>
            </a:tbl>
          </a:graphicData>
        </a:graphic>
      </p:graphicFrame>
      <p:sp>
        <p:nvSpPr>
          <p:cNvPr id="4" name="TextBox 3">
            <a:extLst>
              <a:ext uri="{FF2B5EF4-FFF2-40B4-BE49-F238E27FC236}">
                <a16:creationId xmlns="" xmlns:a16="http://schemas.microsoft.com/office/drawing/2014/main" id="{3EE0CA92-DF00-C246-8271-1F03B1BBB986}"/>
              </a:ext>
            </a:extLst>
          </p:cNvPr>
          <p:cNvSpPr txBox="1"/>
          <p:nvPr/>
        </p:nvSpPr>
        <p:spPr>
          <a:xfrm>
            <a:off x="7494311" y="4180259"/>
            <a:ext cx="2361544" cy="461665"/>
          </a:xfrm>
          <a:prstGeom prst="rect">
            <a:avLst/>
          </a:prstGeom>
          <a:noFill/>
        </p:spPr>
        <p:txBody>
          <a:bodyPr wrap="non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Messiah = Christ</a:t>
            </a:r>
            <a:endParaRPr lang="en-US" sz="2400" dirty="0"/>
          </a:p>
        </p:txBody>
      </p:sp>
      <p:cxnSp>
        <p:nvCxnSpPr>
          <p:cNvPr id="6" name="Straight Arrow Connector 5">
            <a:extLst>
              <a:ext uri="{FF2B5EF4-FFF2-40B4-BE49-F238E27FC236}">
                <a16:creationId xmlns="" xmlns:a16="http://schemas.microsoft.com/office/drawing/2014/main" id="{95FFFFC8-34C8-8948-8AC8-FDB0BC909C27}"/>
              </a:ext>
            </a:extLst>
          </p:cNvPr>
          <p:cNvCxnSpPr>
            <a:cxnSpLocks/>
            <a:stCxn id="4" idx="1"/>
          </p:cNvCxnSpPr>
          <p:nvPr/>
        </p:nvCxnSpPr>
        <p:spPr>
          <a:xfrm flipH="1" flipV="1">
            <a:off x="5140036" y="2891643"/>
            <a:ext cx="2354275" cy="151944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 xmlns:a16="http://schemas.microsoft.com/office/drawing/2014/main" id="{D4666E6F-1285-0042-BF43-33649B2A5AEA}"/>
              </a:ext>
            </a:extLst>
          </p:cNvPr>
          <p:cNvCxnSpPr>
            <a:cxnSpLocks/>
          </p:cNvCxnSpPr>
          <p:nvPr/>
        </p:nvCxnSpPr>
        <p:spPr>
          <a:xfrm flipH="1">
            <a:off x="2017336" y="4411091"/>
            <a:ext cx="5476974" cy="185899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 xmlns:a16="http://schemas.microsoft.com/office/drawing/2014/main" id="{5812A77B-52C1-8541-A983-56B959AFD1BE}"/>
              </a:ext>
            </a:extLst>
          </p:cNvPr>
          <p:cNvCxnSpPr>
            <a:cxnSpLocks/>
          </p:cNvCxnSpPr>
          <p:nvPr/>
        </p:nvCxnSpPr>
        <p:spPr>
          <a:xfrm flipV="1">
            <a:off x="8323868" y="2618410"/>
            <a:ext cx="2067938" cy="163083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60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10915</TotalTime>
  <Words>5030</Words>
  <Application>Microsoft Macintosh PowerPoint</Application>
  <PresentationFormat>Widescreen</PresentationFormat>
  <Paragraphs>294</Paragraphs>
  <Slides>34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Calibri Light</vt:lpstr>
      <vt:lpstr>Cambria</vt:lpstr>
      <vt:lpstr>MS Mincho</vt:lpstr>
      <vt:lpstr>Times New Roman</vt:lpstr>
      <vt:lpstr>TimesNewRomanPSMT</vt:lpstr>
      <vt:lpstr>Office Theme</vt:lpstr>
      <vt:lpstr>Religious-Political Papacy and Islamic Power in Daniel 11 </vt:lpstr>
      <vt:lpstr>Exegesis versus Eisegesis</vt:lpstr>
      <vt:lpstr>Examples of Eisegesis Regarding Daniel 11</vt:lpstr>
      <vt:lpstr>Examples of Eisegesis Regarding Daniel 11</vt:lpstr>
      <vt:lpstr>Literary Unit and Genre</vt:lpstr>
      <vt:lpstr>Keys to Exegesis of Daniel 11</vt:lpstr>
      <vt:lpstr>Intratextual Anchor Points Translation: ESV with some modifications by Roy E. Gane based on the Hebrew</vt:lpstr>
      <vt:lpstr>Intratextual Anchor Points</vt:lpstr>
      <vt:lpstr>Intratextual Anchor Points</vt:lpstr>
      <vt:lpstr>Intratextual Anchor Points</vt:lpstr>
      <vt:lpstr>Intratextual Anchor Points</vt:lpstr>
      <vt:lpstr>Intratextual Anchor Points</vt:lpstr>
      <vt:lpstr>Intratextual Anchor Points</vt:lpstr>
      <vt:lpstr>Summary of Intratextual Anchor Points</vt:lpstr>
      <vt:lpstr>Verbal Subjects and Pronouns in Daniel 11 Translation: ESV</vt:lpstr>
      <vt:lpstr>Verbal Subjects and Pronouns in Daniel 11 </vt:lpstr>
      <vt:lpstr>Verbal Subjects and Pronouns in Daniel 11</vt:lpstr>
      <vt:lpstr>Verbal Subjects and Pronouns in Daniel 11</vt:lpstr>
      <vt:lpstr>Verbal Subjects and Pronouns in Daniel 11</vt:lpstr>
      <vt:lpstr>Verbal Subjects and Pronouns in Daniel 11</vt:lpstr>
      <vt:lpstr>Kings of the North and South showing supersession</vt:lpstr>
      <vt:lpstr>Kings of the North and South showing supersession</vt:lpstr>
      <vt:lpstr>Exegetical Points</vt:lpstr>
      <vt:lpstr>Exegetical Points</vt:lpstr>
      <vt:lpstr>Exegetical Points</vt:lpstr>
      <vt:lpstr>Exegetical Points</vt:lpstr>
      <vt:lpstr>Exegetical Points</vt:lpstr>
      <vt:lpstr>Exegetical Points</vt:lpstr>
      <vt:lpstr>Exegetical Points</vt:lpstr>
      <vt:lpstr>Exegetical Points</vt:lpstr>
      <vt:lpstr>Exegetical Points</vt:lpstr>
      <vt:lpstr>Exegetical Points</vt:lpstr>
      <vt:lpstr>Exegetical Points</vt:lpstr>
      <vt:lpstr>For more on this topic by Roy E. Gane </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Religious-Political Papacy and Islamic Power in Daniel 11 </dc:title>
  <dc:creator>Roy E. Gane</dc:creator>
  <cp:lastModifiedBy>Bruce Hayward</cp:lastModifiedBy>
  <cp:revision>245</cp:revision>
  <dcterms:created xsi:type="dcterms:W3CDTF">2018-10-05T23:49:09Z</dcterms:created>
  <dcterms:modified xsi:type="dcterms:W3CDTF">2018-10-20T22:24:49Z</dcterms:modified>
</cp:coreProperties>
</file>