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52" d="100"/>
          <a:sy n="52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0" name="Shape 4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6" name="Shape 4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Shape 4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4" name="Shape 4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Shape 4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5" name="Shape 4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2" name="Shape 5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Shape 5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7" name="Shape 5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3" name="Shape 5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1" name="Shape 7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Lutheran-Roman Catholic Commission on Unity invites all Christians to study its report</a:t>
            </a:r>
          </a:p>
          <a:p>
            <a:r>
              <a:t>open-mindedly and critically, and to walk along the path towards the full, visible unity of the Church.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070100" y="2070100"/>
            <a:ext cx="20243800" cy="5003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70100" y="7061200"/>
            <a:ext cx="202438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774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42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2387600" y="5976342"/>
            <a:ext cx="19621500" cy="1016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ClrTx/>
              <a:buSzTx/>
              <a:buFontTx/>
              <a:buNone/>
              <a:defRPr sz="5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636" y="0"/>
            <a:ext cx="24384001" cy="13716000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4724400"/>
            <a:ext cx="16459200" cy="8991600"/>
          </a:xfrm>
          <a:prstGeom prst="rect">
            <a:avLst/>
          </a:prstGeom>
          <a:solidFill>
            <a:srgbClr val="FFFFFF"/>
          </a:solidFill>
          <a:effectLst>
            <a:outerShdw blurRad="88900" dist="63500" dir="2700000" rotWithShape="0">
              <a:srgbClr val="000000">
                <a:alpha val="40000"/>
              </a:srgbClr>
            </a:outerShdw>
          </a:effectLst>
        </p:spPr>
        <p:txBody>
          <a:bodyPr lIns="91439" tIns="91439" rIns="91439" bIns="91439" anchor="t"/>
          <a:lstStyle>
            <a:lvl1pPr marL="642937" indent="-642937" defTabSz="1285875">
              <a:spcBef>
                <a:spcPts val="1000"/>
              </a:spcBef>
              <a:buClrTx/>
              <a:buSzPct val="100000"/>
              <a:buFont typeface="Arial"/>
              <a:buChar char="•"/>
              <a:defRPr sz="60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1pPr>
            <a:lvl2pPr marL="1069521" indent="-612321" defTabSz="1285875">
              <a:spcBef>
                <a:spcPts val="1000"/>
              </a:spcBef>
              <a:buClrTx/>
              <a:buSzPct val="100000"/>
              <a:buFont typeface="Arial"/>
              <a:buChar char="–"/>
              <a:defRPr sz="60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2pPr>
            <a:lvl3pPr marL="1485900" defTabSz="1285875">
              <a:spcBef>
                <a:spcPts val="1000"/>
              </a:spcBef>
              <a:buClrTx/>
              <a:buSzPct val="100000"/>
              <a:buFont typeface="Arial"/>
              <a:buChar char="•"/>
              <a:defRPr sz="60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3pPr>
            <a:lvl4pPr marL="2057400" indent="-685800" defTabSz="1285875">
              <a:spcBef>
                <a:spcPts val="1000"/>
              </a:spcBef>
              <a:buClrTx/>
              <a:buSzPct val="100000"/>
              <a:buFont typeface="Arial"/>
              <a:buChar char="–"/>
              <a:defRPr sz="60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4pPr>
            <a:lvl5pPr marL="2514600" indent="-685800" defTabSz="1285875">
              <a:spcBef>
                <a:spcPts val="1000"/>
              </a:spcBef>
              <a:buClrTx/>
              <a:buSzPct val="100000"/>
              <a:buFont typeface="Arial"/>
              <a:buChar char="»"/>
              <a:defRPr sz="60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839417"/>
            <a:ext cx="4267200" cy="476816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22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400" y="4724400"/>
            <a:ext cx="16459200" cy="7070726"/>
          </a:xfrm>
          <a:prstGeom prst="rect">
            <a:avLst/>
          </a:prstGeom>
          <a:solidFill>
            <a:srgbClr val="FFFFFF"/>
          </a:solidFill>
          <a:effectLst>
            <a:outerShdw blurRad="101600" dist="76200" dir="2700000" rotWithShape="0">
              <a:srgbClr val="000000">
                <a:alpha val="40000"/>
              </a:srgbClr>
            </a:outerShdw>
          </a:effectLst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1pPr>
            <a:lvl2pPr marL="1110342" indent="-653142" defTabSz="1828800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2pPr>
            <a:lvl3pPr marL="1524000" indent="-609600" defTabSz="1828800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3pPr>
            <a:lvl4pPr marL="2103120" indent="-731520" defTabSz="1828800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4pPr>
            <a:lvl5pPr marL="2560320" indent="-731520" defTabSz="1828800">
              <a:spcBef>
                <a:spcPts val="1500"/>
              </a:spcBef>
              <a:buClrTx/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Eras Demi ITC"/>
                <a:ea typeface="Eras Demi ITC"/>
                <a:cs typeface="Eras Demi ITC"/>
                <a:sym typeface="Eras Demi IT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16306800" y="549276"/>
            <a:ext cx="4114800" cy="11703051"/>
          </a:xfrm>
          <a:prstGeom prst="rect">
            <a:avLst/>
          </a:prstGeom>
        </p:spPr>
        <p:txBody>
          <a:bodyPr lIns="91439" tIns="91439" rIns="91439" bIns="91439" anchor="t"/>
          <a:lstStyle>
            <a:lvl1pPr defTabSz="1828800">
              <a:defRPr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549276"/>
            <a:ext cx="12039600" cy="11703051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ClrTx/>
              <a:buSzPct val="100000"/>
              <a:buFont typeface="Arial"/>
              <a:buChar char="•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ClrTx/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673100"/>
            <a:ext cx="18135600" cy="791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070100" y="8788400"/>
            <a:ext cx="20243800" cy="196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70100" y="10744200"/>
            <a:ext cx="202438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070100" y="4356100"/>
            <a:ext cx="20243800" cy="5003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506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78000" y="1104900"/>
            <a:ext cx="10223500" cy="5359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6731000"/>
            <a:ext cx="102235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070100" y="4254500"/>
            <a:ext cx="202438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042900" y="4254500"/>
            <a:ext cx="9334500" cy="803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3652500" y="7023100"/>
            <a:ext cx="9525000" cy="554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3652500" y="1143000"/>
            <a:ext cx="9525000" cy="554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43000"/>
            <a:ext cx="12065000" cy="1143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070100" y="1320800"/>
            <a:ext cx="20243800" cy="1107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8"/>
              </a:buBlip>
            </a:lvl1pPr>
            <a:lvl2pPr>
              <a:buBlip>
                <a:blip r:embed="rId18"/>
              </a:buBlip>
            </a:lvl2pPr>
            <a:lvl3pPr>
              <a:buBlip>
                <a:blip r:embed="rId18"/>
              </a:buBlip>
            </a:lvl3pPr>
            <a:lvl4pPr>
              <a:buBlip>
                <a:blip r:embed="rId18"/>
              </a:buBlip>
            </a:lvl4pPr>
            <a:lvl5pPr>
              <a:buBlip>
                <a:blip r:embed="rId18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070100" y="800100"/>
            <a:ext cx="202438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233400"/>
            <a:ext cx="453238" cy="48737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1">
                <a:solidFill>
                  <a:srgbClr val="5157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1143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714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2286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2857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3429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4000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4572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5143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 typeface="Georgia"/>
        <a:buBlip>
          <a:blip r:embed="rId18"/>
        </a:buBlip>
        <a:tabLst/>
        <a:defRPr sz="5000" b="0" i="0" u="none" strike="noStrike" cap="none" spc="0" baseline="0">
          <a:ln>
            <a:noFill/>
          </a:ln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Daniel 5"/>
          <p:cNvSpPr txBox="1"/>
          <p:nvPr/>
        </p:nvSpPr>
        <p:spPr>
          <a:xfrm>
            <a:off x="3052857" y="4248347"/>
            <a:ext cx="18278286" cy="4470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3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5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“This is the interpretation of the thing: MENE; God hath numbered thy kingdom, and finished it.”"/>
          <p:cNvSpPr txBox="1"/>
          <p:nvPr/>
        </p:nvSpPr>
        <p:spPr>
          <a:xfrm>
            <a:off x="10073585" y="3214351"/>
            <a:ext cx="13230031" cy="470662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This</a:t>
            </a:r>
            <a:r>
              <a:rPr sz="4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 </a:t>
            </a:r>
            <a:r>
              <a:rPr i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is</a:t>
            </a:r>
            <a:r>
              <a:rPr sz="4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 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the interpretation</a:t>
            </a:r>
            <a:r>
              <a:t> of the thing: MENE; God hath numbered thy kingdom, and finished it.”</a:t>
            </a:r>
          </a:p>
        </p:txBody>
      </p:sp>
      <p:pic>
        <p:nvPicPr>
          <p:cNvPr id="197" name="Belshazzar's Feast.jpg" descr="Belshazzar's Feast.jpg"/>
          <p:cNvPicPr>
            <a:picLocks noChangeAspect="1"/>
          </p:cNvPicPr>
          <p:nvPr/>
        </p:nvPicPr>
        <p:blipFill>
          <a:blip r:embed="rId3">
            <a:extLst/>
          </a:blip>
          <a:srcRect l="33180" r="10320"/>
          <a:stretch>
            <a:fillRect/>
          </a:stretch>
        </p:blipFill>
        <p:spPr>
          <a:xfrm>
            <a:off x="1131106" y="1087913"/>
            <a:ext cx="8245420" cy="1154017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198" name="Daniel 5:26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5:26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ymbolic Dream/Vision"/>
          <p:cNvSpPr txBox="1"/>
          <p:nvPr/>
        </p:nvSpPr>
        <p:spPr>
          <a:xfrm>
            <a:off x="974065" y="3945138"/>
            <a:ext cx="22435869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Symbolic Dream/Vision</a:t>
            </a:r>
          </a:p>
        </p:txBody>
      </p:sp>
      <p:sp>
        <p:nvSpPr>
          <p:cNvPr id="203" name="Format of Daniel"/>
          <p:cNvSpPr txBox="1"/>
          <p:nvPr/>
        </p:nvSpPr>
        <p:spPr>
          <a:xfrm>
            <a:off x="3052857" y="333374"/>
            <a:ext cx="18278286" cy="30099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2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Format of Daniel</a:t>
            </a:r>
          </a:p>
        </p:txBody>
      </p:sp>
      <p:sp>
        <p:nvSpPr>
          <p:cNvPr id="204" name="Line"/>
          <p:cNvSpPr/>
          <p:nvPr/>
        </p:nvSpPr>
        <p:spPr>
          <a:xfrm>
            <a:off x="3052856" y="2808683"/>
            <a:ext cx="1827828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05" name="Literal Interpretation"/>
          <p:cNvSpPr txBox="1"/>
          <p:nvPr/>
        </p:nvSpPr>
        <p:spPr>
          <a:xfrm>
            <a:off x="2146659" y="8572901"/>
            <a:ext cx="20090682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Literal Interpretation</a:t>
            </a:r>
          </a:p>
        </p:txBody>
      </p:sp>
      <p:sp>
        <p:nvSpPr>
          <p:cNvPr id="206" name="followed by"/>
          <p:cNvSpPr txBox="1"/>
          <p:nvPr/>
        </p:nvSpPr>
        <p:spPr>
          <a:xfrm>
            <a:off x="9921248" y="7001969"/>
            <a:ext cx="454150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followed by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aniel 7"/>
          <p:cNvSpPr txBox="1"/>
          <p:nvPr/>
        </p:nvSpPr>
        <p:spPr>
          <a:xfrm>
            <a:off x="3052857" y="4248347"/>
            <a:ext cx="18278286" cy="4470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3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7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"/>
          <p:cNvSpPr/>
          <p:nvPr/>
        </p:nvSpPr>
        <p:spPr>
          <a:xfrm>
            <a:off x="5489359" y="2317551"/>
            <a:ext cx="4753561" cy="908089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15" name="“I came near unto one of them…"/>
          <p:cNvSpPr txBox="1"/>
          <p:nvPr/>
        </p:nvSpPr>
        <p:spPr>
          <a:xfrm>
            <a:off x="8551096" y="2317551"/>
            <a:ext cx="14384737" cy="582676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“I came near unto one of them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that stood by, and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asked him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  the truth</a:t>
            </a:r>
            <a:r>
              <a:t> of all this. So he told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  me, and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made me know the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  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interpretation</a:t>
            </a:r>
            <a:r>
              <a:t> of the things.”</a:t>
            </a:r>
          </a:p>
        </p:txBody>
      </p:sp>
      <p:sp>
        <p:nvSpPr>
          <p:cNvPr id="216" name="Daniel 7:16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7:16</a:t>
            </a:r>
          </a:p>
        </p:txBody>
      </p:sp>
      <p:sp>
        <p:nvSpPr>
          <p:cNvPr id="217" name="Rectangle"/>
          <p:cNvSpPr/>
          <p:nvPr/>
        </p:nvSpPr>
        <p:spPr>
          <a:xfrm>
            <a:off x="1092200" y="1028700"/>
            <a:ext cx="3877652" cy="11348999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18" name="Placeholder…"/>
          <p:cNvSpPr txBox="1"/>
          <p:nvPr/>
        </p:nvSpPr>
        <p:spPr>
          <a:xfrm>
            <a:off x="1180953" y="6857999"/>
            <a:ext cx="3700146" cy="248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/>
            </a:pPr>
            <a:r>
              <a:t>Placeholder</a:t>
            </a:r>
          </a:p>
          <a:p>
            <a:pPr>
              <a:defRPr sz="5000"/>
            </a:pPr>
            <a:r>
              <a:t>for</a:t>
            </a:r>
          </a:p>
          <a:p>
            <a:pPr>
              <a:defRPr sz="5000"/>
            </a:pPr>
            <a:r>
              <a:t>4 Beasts</a:t>
            </a:r>
          </a:p>
        </p:txBody>
      </p:sp>
      <p:sp>
        <p:nvSpPr>
          <p:cNvPr id="219" name="Placeholder…"/>
          <p:cNvSpPr txBox="1"/>
          <p:nvPr/>
        </p:nvSpPr>
        <p:spPr>
          <a:xfrm>
            <a:off x="6016066" y="7744458"/>
            <a:ext cx="3700146" cy="248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/>
            </a:pPr>
            <a:r>
              <a:t>Placeholder</a:t>
            </a:r>
          </a:p>
          <a:p>
            <a:pPr>
              <a:defRPr sz="5000"/>
            </a:pPr>
            <a:r>
              <a:t>for</a:t>
            </a:r>
          </a:p>
          <a:p>
            <a:pPr>
              <a:defRPr sz="5000"/>
            </a:pPr>
            <a:r>
              <a:t>Little Horn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"/>
          <p:cNvSpPr/>
          <p:nvPr/>
        </p:nvSpPr>
        <p:spPr>
          <a:xfrm>
            <a:off x="5489359" y="2317551"/>
            <a:ext cx="4753561" cy="908089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24" name="“Thus he said, The fourth beast…"/>
          <p:cNvSpPr txBox="1"/>
          <p:nvPr/>
        </p:nvSpPr>
        <p:spPr>
          <a:xfrm>
            <a:off x="8551096" y="2317551"/>
            <a:ext cx="14384737" cy="806704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“Thus he said, The fourth beast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shall be the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fourth kingdom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 upon earth…And the ten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  horns out of this kingdom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   are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ten kings</a:t>
            </a:r>
            <a:r>
              <a:t> that shall arise: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    and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another</a:t>
            </a:r>
            <a:r>
              <a:t> shall rise after</a:t>
            </a:r>
          </a:p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        them…”</a:t>
            </a:r>
          </a:p>
        </p:txBody>
      </p:sp>
      <p:sp>
        <p:nvSpPr>
          <p:cNvPr id="225" name="Daniel 7:23,24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7:23,24</a:t>
            </a:r>
          </a:p>
        </p:txBody>
      </p:sp>
      <p:sp>
        <p:nvSpPr>
          <p:cNvPr id="226" name="Rectangle"/>
          <p:cNvSpPr/>
          <p:nvPr/>
        </p:nvSpPr>
        <p:spPr>
          <a:xfrm>
            <a:off x="1092200" y="1028700"/>
            <a:ext cx="3877652" cy="11348999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27" name="Placeholder…"/>
          <p:cNvSpPr txBox="1"/>
          <p:nvPr/>
        </p:nvSpPr>
        <p:spPr>
          <a:xfrm>
            <a:off x="1180953" y="6858000"/>
            <a:ext cx="3700146" cy="248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/>
            </a:pPr>
            <a:r>
              <a:t>Placeholder</a:t>
            </a:r>
          </a:p>
          <a:p>
            <a:pPr>
              <a:defRPr sz="5000"/>
            </a:pPr>
            <a:r>
              <a:t>for</a:t>
            </a:r>
          </a:p>
          <a:p>
            <a:pPr>
              <a:defRPr sz="5000"/>
            </a:pPr>
            <a:r>
              <a:t>4 Beasts</a:t>
            </a:r>
          </a:p>
        </p:txBody>
      </p:sp>
      <p:sp>
        <p:nvSpPr>
          <p:cNvPr id="228" name="Placeholder…"/>
          <p:cNvSpPr txBox="1"/>
          <p:nvPr/>
        </p:nvSpPr>
        <p:spPr>
          <a:xfrm>
            <a:off x="6016066" y="7744458"/>
            <a:ext cx="3700146" cy="248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/>
            </a:pPr>
            <a:r>
              <a:t>Placeholder</a:t>
            </a:r>
          </a:p>
          <a:p>
            <a:pPr>
              <a:defRPr sz="5000"/>
            </a:pPr>
            <a:r>
              <a:t>for</a:t>
            </a:r>
          </a:p>
          <a:p>
            <a:pPr>
              <a:defRPr sz="5000"/>
            </a:pPr>
            <a:r>
              <a:t>Little Horn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ymbolic Dream/Vision"/>
          <p:cNvSpPr txBox="1"/>
          <p:nvPr/>
        </p:nvSpPr>
        <p:spPr>
          <a:xfrm>
            <a:off x="974065" y="3945138"/>
            <a:ext cx="22435869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Symbolic Dream/Vision</a:t>
            </a:r>
          </a:p>
        </p:txBody>
      </p:sp>
      <p:sp>
        <p:nvSpPr>
          <p:cNvPr id="233" name="Format of Daniel"/>
          <p:cNvSpPr txBox="1"/>
          <p:nvPr/>
        </p:nvSpPr>
        <p:spPr>
          <a:xfrm>
            <a:off x="3052857" y="333374"/>
            <a:ext cx="18278286" cy="30099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2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Format of Daniel</a:t>
            </a:r>
          </a:p>
        </p:txBody>
      </p:sp>
      <p:sp>
        <p:nvSpPr>
          <p:cNvPr id="234" name="Line"/>
          <p:cNvSpPr/>
          <p:nvPr/>
        </p:nvSpPr>
        <p:spPr>
          <a:xfrm>
            <a:off x="3052856" y="2808683"/>
            <a:ext cx="1827828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35" name="Literal Interpretation"/>
          <p:cNvSpPr txBox="1"/>
          <p:nvPr/>
        </p:nvSpPr>
        <p:spPr>
          <a:xfrm>
            <a:off x="2146659" y="8572901"/>
            <a:ext cx="20090682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Literal Interpretation</a:t>
            </a:r>
          </a:p>
        </p:txBody>
      </p:sp>
      <p:sp>
        <p:nvSpPr>
          <p:cNvPr id="236" name="followed by"/>
          <p:cNvSpPr txBox="1"/>
          <p:nvPr/>
        </p:nvSpPr>
        <p:spPr>
          <a:xfrm>
            <a:off x="9921248" y="7001969"/>
            <a:ext cx="454150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followed by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aniel “…could not under-stand the relation sustained by the seventy years’ captivity, as foretold through Jeremiah, to the twenty-three hundred years that in vision he heard the heavenly visitant declare should elapse before the cleansing of God’s sanctuary.”"/>
          <p:cNvSpPr txBox="1"/>
          <p:nvPr/>
        </p:nvSpPr>
        <p:spPr>
          <a:xfrm>
            <a:off x="10071100" y="1087913"/>
            <a:ext cx="13230030" cy="968248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Daniel “…could not under-stand the relation sustained by the seventy years’ captivity, as foretold through Jeremiah, to the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twenty-three hundred years </a:t>
            </a:r>
            <a:r>
              <a:t>that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in vision he heard</a:t>
            </a:r>
            <a:r>
              <a:t> the heavenly visitant declare should elapse before the cleansing of God’s sanctuary.”</a:t>
            </a:r>
          </a:p>
        </p:txBody>
      </p:sp>
      <p:pic>
        <p:nvPicPr>
          <p:cNvPr id="241" name="Prophets And Kings.jpg" descr="Prophets And Kings.jpg"/>
          <p:cNvPicPr>
            <a:picLocks noChangeAspect="1"/>
          </p:cNvPicPr>
          <p:nvPr/>
        </p:nvPicPr>
        <p:blipFill>
          <a:blip r:embed="rId3">
            <a:extLst/>
          </a:blip>
          <a:srcRect l="1577" r="1577"/>
          <a:stretch>
            <a:fillRect/>
          </a:stretch>
        </p:blipFill>
        <p:spPr>
          <a:xfrm>
            <a:off x="1758208" y="1087913"/>
            <a:ext cx="7618318" cy="1154017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242" name="Prophets and Kings, p. 554"/>
          <p:cNvSpPr txBox="1"/>
          <p:nvPr/>
        </p:nvSpPr>
        <p:spPr>
          <a:xfrm>
            <a:off x="15167984" y="11221042"/>
            <a:ext cx="7689243" cy="1676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>
              <a:defRPr sz="54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endParaRPr/>
          </a:p>
          <a:p>
            <a:pPr algn="r">
              <a:defRPr sz="54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Prophets and Kings, p. 554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ine"/>
          <p:cNvSpPr/>
          <p:nvPr/>
        </p:nvSpPr>
        <p:spPr>
          <a:xfrm>
            <a:off x="6820045" y="2503883"/>
            <a:ext cx="10743910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47" name="Daniel 7:23,24"/>
          <p:cNvSpPr txBox="1"/>
          <p:nvPr/>
        </p:nvSpPr>
        <p:spPr>
          <a:xfrm>
            <a:off x="9376621" y="111321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7:23,24</a:t>
            </a:r>
          </a:p>
        </p:txBody>
      </p:sp>
      <p:sp>
        <p:nvSpPr>
          <p:cNvPr id="248" name="“Thus he said, The fourth beast shall be the fourth kingdom upon earth…And the ten horns out of this kingdom are ten kings that shall arise: and another shall rise after them…”"/>
          <p:cNvSpPr txBox="1"/>
          <p:nvPr/>
        </p:nvSpPr>
        <p:spPr>
          <a:xfrm>
            <a:off x="10073585" y="3461966"/>
            <a:ext cx="13230031" cy="806704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“Thus he said, The fourth beast shall be the fourth kingdom upon earth…And the ten horns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out of this kingdom</a:t>
            </a:r>
            <a:r>
              <a:t> are ten kings that shall arise: and another shall rise after them…”</a:t>
            </a:r>
          </a:p>
        </p:txBody>
      </p:sp>
      <p:sp>
        <p:nvSpPr>
          <p:cNvPr id="249" name="Geography"/>
          <p:cNvSpPr txBox="1"/>
          <p:nvPr/>
        </p:nvSpPr>
        <p:spPr>
          <a:xfrm>
            <a:off x="6563221" y="333374"/>
            <a:ext cx="11257558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Geography</a:t>
            </a:r>
          </a:p>
        </p:txBody>
      </p:sp>
      <p:sp>
        <p:nvSpPr>
          <p:cNvPr id="250" name="Rectangle"/>
          <p:cNvSpPr/>
          <p:nvPr/>
        </p:nvSpPr>
        <p:spPr>
          <a:xfrm>
            <a:off x="1143000" y="4321676"/>
            <a:ext cx="8486379" cy="634762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51" name="Placeholder…"/>
          <p:cNvSpPr txBox="1"/>
          <p:nvPr/>
        </p:nvSpPr>
        <p:spPr>
          <a:xfrm>
            <a:off x="3496583" y="5490921"/>
            <a:ext cx="4130447" cy="278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Placeholder</a:t>
            </a:r>
          </a:p>
          <a:p>
            <a:r>
              <a:t>4th Beast of</a:t>
            </a:r>
          </a:p>
          <a:p>
            <a:r>
              <a:t>Daniel 7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aniel 7:8"/>
          <p:cNvSpPr txBox="1"/>
          <p:nvPr/>
        </p:nvSpPr>
        <p:spPr>
          <a:xfrm>
            <a:off x="9376621" y="111321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7:8</a:t>
            </a:r>
          </a:p>
        </p:txBody>
      </p:sp>
      <p:sp>
        <p:nvSpPr>
          <p:cNvPr id="256" name="“I considered the horns, and, behold, there came up among them another little horn…”"/>
          <p:cNvSpPr txBox="1"/>
          <p:nvPr/>
        </p:nvSpPr>
        <p:spPr>
          <a:xfrm>
            <a:off x="9376621" y="4005322"/>
            <a:ext cx="13230031" cy="470662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“I considered the horns, and, behold, there came up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among them</a:t>
            </a:r>
            <a:r>
              <a:t> another little horn…”</a:t>
            </a:r>
          </a:p>
        </p:txBody>
      </p:sp>
      <p:sp>
        <p:nvSpPr>
          <p:cNvPr id="257" name="Rectangle"/>
          <p:cNvSpPr/>
          <p:nvPr/>
        </p:nvSpPr>
        <p:spPr>
          <a:xfrm>
            <a:off x="1638300" y="973732"/>
            <a:ext cx="6160582" cy="1176853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58" name="Line"/>
          <p:cNvSpPr/>
          <p:nvPr/>
        </p:nvSpPr>
        <p:spPr>
          <a:xfrm>
            <a:off x="6820045" y="2503883"/>
            <a:ext cx="10743910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59" name="Geography"/>
          <p:cNvSpPr txBox="1"/>
          <p:nvPr/>
        </p:nvSpPr>
        <p:spPr>
          <a:xfrm>
            <a:off x="6563221" y="333374"/>
            <a:ext cx="11257558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Geography</a:t>
            </a:r>
          </a:p>
        </p:txBody>
      </p:sp>
      <p:sp>
        <p:nvSpPr>
          <p:cNvPr id="260" name="Placeholder…"/>
          <p:cNvSpPr txBox="1"/>
          <p:nvPr/>
        </p:nvSpPr>
        <p:spPr>
          <a:xfrm>
            <a:off x="2653367" y="5414667"/>
            <a:ext cx="4130447" cy="278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Placeholder</a:t>
            </a:r>
          </a:p>
          <a:p>
            <a:r>
              <a:t>for</a:t>
            </a:r>
          </a:p>
          <a:p>
            <a:r>
              <a:t>Little Horn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Hermeneutical…"/>
          <p:cNvSpPr txBox="1"/>
          <p:nvPr/>
        </p:nvSpPr>
        <p:spPr>
          <a:xfrm>
            <a:off x="3294379" y="2747901"/>
            <a:ext cx="17795241" cy="5836409"/>
          </a:xfrm>
          <a:prstGeom prst="rect">
            <a:avLst/>
          </a:prstGeom>
          <a:ln w="12700">
            <a:miter lim="400000"/>
          </a:ln>
          <a:effectLst>
            <a:outerShdw blurRad="127000" dist="88900" dir="8100000" rotWithShape="0">
              <a:schemeClr val="accent6">
                <a:hueOff val="-186403"/>
                <a:lumOff val="-30311"/>
                <a:alpha val="5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lnSpc>
                <a:spcPct val="80000"/>
              </a:lnSpc>
              <a:defRPr sz="20000">
                <a:solidFill>
                  <a:schemeClr val="accent6">
                    <a:hueOff val="-186403"/>
                    <a:lumOff val="-30311"/>
                  </a:schemeClr>
                </a:solidFill>
              </a:defRPr>
            </a:pPr>
            <a:r>
              <a:t>Hermeneutical</a:t>
            </a:r>
          </a:p>
          <a:p>
            <a:pPr>
              <a:lnSpc>
                <a:spcPct val="80000"/>
              </a:lnSpc>
              <a:defRPr sz="20000">
                <a:solidFill>
                  <a:schemeClr val="accent6">
                    <a:hueOff val="-186403"/>
                    <a:lumOff val="-30311"/>
                  </a:schemeClr>
                </a:solidFill>
              </a:defRPr>
            </a:pPr>
            <a:r>
              <a:t>Horses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Daniel 8:22"/>
          <p:cNvSpPr txBox="1"/>
          <p:nvPr/>
        </p:nvSpPr>
        <p:spPr>
          <a:xfrm>
            <a:off x="9376621" y="111321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8:22</a:t>
            </a:r>
          </a:p>
        </p:txBody>
      </p:sp>
      <p:sp>
        <p:nvSpPr>
          <p:cNvPr id="265" name="“Now that being broken, whereas four stood up for it, four kingdoms shall stand up out of the nation, but not in his power.”"/>
          <p:cNvSpPr txBox="1"/>
          <p:nvPr/>
        </p:nvSpPr>
        <p:spPr>
          <a:xfrm>
            <a:off x="9376621" y="4005322"/>
            <a:ext cx="13230031" cy="582676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“Now that being broken, whereas four stood up for it, four kingdoms shall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stand up out of the nation</a:t>
            </a:r>
            <a:r>
              <a:t>, but not in his power.”</a:t>
            </a:r>
          </a:p>
        </p:txBody>
      </p:sp>
      <p:sp>
        <p:nvSpPr>
          <p:cNvPr id="266" name="Line"/>
          <p:cNvSpPr/>
          <p:nvPr/>
        </p:nvSpPr>
        <p:spPr>
          <a:xfrm>
            <a:off x="6820045" y="2503883"/>
            <a:ext cx="10743910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67" name="Geography"/>
          <p:cNvSpPr txBox="1"/>
          <p:nvPr/>
        </p:nvSpPr>
        <p:spPr>
          <a:xfrm>
            <a:off x="6563221" y="333374"/>
            <a:ext cx="11257558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Geography</a:t>
            </a:r>
          </a:p>
        </p:txBody>
      </p:sp>
      <p:pic>
        <p:nvPicPr>
          <p:cNvPr id="268" name="Four Horns - Without Little Horn.png" descr="Four Horns - Without Little Horn.png"/>
          <p:cNvPicPr>
            <a:picLocks noChangeAspect="1"/>
          </p:cNvPicPr>
          <p:nvPr/>
        </p:nvPicPr>
        <p:blipFill>
          <a:blip r:embed="rId3">
            <a:extLst/>
          </a:blip>
          <a:srcRect l="8628" r="12570"/>
          <a:stretch>
            <a:fillRect/>
          </a:stretch>
        </p:blipFill>
        <p:spPr>
          <a:xfrm>
            <a:off x="1418167" y="2974974"/>
            <a:ext cx="6899498" cy="933922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Daniel 8"/>
          <p:cNvSpPr txBox="1"/>
          <p:nvPr/>
        </p:nvSpPr>
        <p:spPr>
          <a:xfrm>
            <a:off x="3052857" y="4248347"/>
            <a:ext cx="18278286" cy="4470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3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Daniel 8:15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8:15</a:t>
            </a:r>
          </a:p>
        </p:txBody>
      </p:sp>
      <p:sp>
        <p:nvSpPr>
          <p:cNvPr id="277" name="“And it came to pass, when I, even I Daniel, had seen the vision, and sought for the meaning, then, behold, there stood before me as the appearance of a man."/>
          <p:cNvSpPr txBox="1"/>
          <p:nvPr/>
        </p:nvSpPr>
        <p:spPr>
          <a:xfrm>
            <a:off x="10909690" y="999604"/>
            <a:ext cx="11765598" cy="806704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“And it came to pass, when I, </a:t>
            </a:r>
            <a:r>
              <a:rPr i="1"/>
              <a:t>even</a:t>
            </a:r>
            <a:r>
              <a:t> I Daniel, had seen the vision, and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sought for the meaning</a:t>
            </a:r>
            <a:r>
              <a:t>, then, behold, there stood before me as the appearance of a man.</a:t>
            </a:r>
          </a:p>
        </p:txBody>
      </p:sp>
      <p:pic>
        <p:nvPicPr>
          <p:cNvPr id="278" name="Four Horns - Little Horn - Cassander.jpg" descr="Four Horns - Little Horn - Cassander.jpg"/>
          <p:cNvPicPr>
            <a:picLocks noChangeAspect="1"/>
          </p:cNvPicPr>
          <p:nvPr/>
        </p:nvPicPr>
        <p:blipFill>
          <a:blip r:embed="rId3">
            <a:extLst/>
          </a:blip>
          <a:srcRect l="9342" t="2883" r="12657" b="6983"/>
          <a:stretch>
            <a:fillRect/>
          </a:stretch>
        </p:blipFill>
        <p:spPr>
          <a:xfrm>
            <a:off x="1252023" y="999604"/>
            <a:ext cx="9179532" cy="1131459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Daniel 8:16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8:16</a:t>
            </a:r>
          </a:p>
        </p:txBody>
      </p:sp>
      <p:sp>
        <p:nvSpPr>
          <p:cNvPr id="283" name="And I heard a man’s voice between the banks of Ulai, which called, and said, Gabriel, make this man to understand the vision.”"/>
          <p:cNvSpPr txBox="1"/>
          <p:nvPr/>
        </p:nvSpPr>
        <p:spPr>
          <a:xfrm>
            <a:off x="10909690" y="999604"/>
            <a:ext cx="11765598" cy="69469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And I heard a man’s voice between </a:t>
            </a:r>
            <a:r>
              <a:rPr i="1"/>
              <a:t>the banks of</a:t>
            </a:r>
            <a:r>
              <a:t> Ulai, which called, and said,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Gabriel, make this </a:t>
            </a:r>
            <a:r>
              <a:rPr i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man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 to understand the vision.</a:t>
            </a:r>
            <a:r>
              <a:t>”</a:t>
            </a:r>
          </a:p>
        </p:txBody>
      </p:sp>
      <p:pic>
        <p:nvPicPr>
          <p:cNvPr id="284" name="Four Horns - Little Horn - Cassander.jpg" descr="Four Horns - Little Horn - Cassander.jpg"/>
          <p:cNvPicPr>
            <a:picLocks noChangeAspect="1"/>
          </p:cNvPicPr>
          <p:nvPr/>
        </p:nvPicPr>
        <p:blipFill>
          <a:blip r:embed="rId3">
            <a:extLst/>
          </a:blip>
          <a:srcRect l="9342" t="2883" r="12657" b="6983"/>
          <a:stretch>
            <a:fillRect/>
          </a:stretch>
        </p:blipFill>
        <p:spPr>
          <a:xfrm>
            <a:off x="1252023" y="999604"/>
            <a:ext cx="9179532" cy="1131459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lates the meaning"/>
          <p:cNvSpPr txBox="1"/>
          <p:nvPr/>
        </p:nvSpPr>
        <p:spPr>
          <a:xfrm>
            <a:off x="12192000" y="4953723"/>
            <a:ext cx="11743543" cy="1473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94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Relates the meaning</a:t>
            </a:r>
          </a:p>
        </p:txBody>
      </p:sp>
      <p:sp>
        <p:nvSpPr>
          <p:cNvPr id="289" name="Wants to know the meaning"/>
          <p:cNvSpPr txBox="1"/>
          <p:nvPr/>
        </p:nvSpPr>
        <p:spPr>
          <a:xfrm>
            <a:off x="448457" y="4953723"/>
            <a:ext cx="11743543" cy="2844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94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Wants to know the meaning</a:t>
            </a:r>
          </a:p>
        </p:txBody>
      </p:sp>
      <p:sp>
        <p:nvSpPr>
          <p:cNvPr id="290" name="Line"/>
          <p:cNvSpPr/>
          <p:nvPr/>
        </p:nvSpPr>
        <p:spPr>
          <a:xfrm>
            <a:off x="14328748" y="3261201"/>
            <a:ext cx="6578706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91" name="Line"/>
          <p:cNvSpPr/>
          <p:nvPr/>
        </p:nvSpPr>
        <p:spPr>
          <a:xfrm>
            <a:off x="3143937" y="3261201"/>
            <a:ext cx="6582568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92" name="Gabriel"/>
          <p:cNvSpPr txBox="1"/>
          <p:nvPr/>
        </p:nvSpPr>
        <p:spPr>
          <a:xfrm>
            <a:off x="14569505" y="1191101"/>
            <a:ext cx="6097192" cy="22860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5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Gabriel</a:t>
            </a:r>
          </a:p>
        </p:txBody>
      </p:sp>
      <p:sp>
        <p:nvSpPr>
          <p:cNvPr id="293" name="Daniel"/>
          <p:cNvSpPr txBox="1"/>
          <p:nvPr/>
        </p:nvSpPr>
        <p:spPr>
          <a:xfrm>
            <a:off x="3717303" y="1191101"/>
            <a:ext cx="5435836" cy="22860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5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aniel 9"/>
          <p:cNvSpPr txBox="1"/>
          <p:nvPr/>
        </p:nvSpPr>
        <p:spPr>
          <a:xfrm>
            <a:off x="3052857" y="4248347"/>
            <a:ext cx="18278286" cy="4470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3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9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“And he informed me, and talked with me, and said, O Daniel, I am now come forth to give thee skill and understanding.”"/>
          <p:cNvSpPr txBox="1"/>
          <p:nvPr/>
        </p:nvSpPr>
        <p:spPr>
          <a:xfrm>
            <a:off x="10073585" y="3214351"/>
            <a:ext cx="13230031" cy="582676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“And he informed </a:t>
            </a:r>
            <a:r>
              <a:rPr i="1"/>
              <a:t>me,</a:t>
            </a:r>
            <a:r>
              <a:t> and talked with me, and said, O Daniel,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I am now come forth to give thee skill and understanding.</a:t>
            </a:r>
            <a:r>
              <a:t>”</a:t>
            </a:r>
          </a:p>
        </p:txBody>
      </p:sp>
      <p:pic>
        <p:nvPicPr>
          <p:cNvPr id="300" name="70Weeks.jpg" descr="70Weeks.jpg"/>
          <p:cNvPicPr>
            <a:picLocks noChangeAspect="1"/>
          </p:cNvPicPr>
          <p:nvPr/>
        </p:nvPicPr>
        <p:blipFill>
          <a:blip r:embed="rId3">
            <a:extLst/>
          </a:blip>
          <a:srcRect l="13083" r="39313"/>
          <a:stretch>
            <a:fillRect/>
          </a:stretch>
        </p:blipFill>
        <p:spPr>
          <a:xfrm>
            <a:off x="1131106" y="1087913"/>
            <a:ext cx="8245420" cy="1154017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301" name="Daniel 9:22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9:22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“At the beginning of thy supplications the commandment came forth, and I am come to shew thee; for thou art greatly beloved: therefore understand the matter, and consider the vision.”"/>
          <p:cNvSpPr txBox="1"/>
          <p:nvPr/>
        </p:nvSpPr>
        <p:spPr>
          <a:xfrm>
            <a:off x="10073585" y="1909360"/>
            <a:ext cx="13230031" cy="918718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“At the beginning of thy supplications the commandment came forth, and I am come to shew </a:t>
            </a:r>
            <a:r>
              <a:rPr i="1"/>
              <a:t>thee;</a:t>
            </a:r>
            <a:r>
              <a:t> for thou </a:t>
            </a:r>
            <a:r>
              <a:rPr i="1"/>
              <a:t>art</a:t>
            </a:r>
            <a:r>
              <a:t> greatly beloved: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therefore understand the matter, and consider the vision</a:t>
            </a:r>
            <a:r>
              <a:t>.”</a:t>
            </a:r>
          </a:p>
        </p:txBody>
      </p:sp>
      <p:sp>
        <p:nvSpPr>
          <p:cNvPr id="306" name="Daniel 9:23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9:23</a:t>
            </a:r>
          </a:p>
        </p:txBody>
      </p:sp>
      <p:pic>
        <p:nvPicPr>
          <p:cNvPr id="307" name="70Weeks.jpg" descr="70Weeks.jpg"/>
          <p:cNvPicPr>
            <a:picLocks noChangeAspect="1"/>
          </p:cNvPicPr>
          <p:nvPr/>
        </p:nvPicPr>
        <p:blipFill>
          <a:blip r:embed="rId3">
            <a:extLst/>
          </a:blip>
          <a:srcRect l="13083" r="39313"/>
          <a:stretch>
            <a:fillRect/>
          </a:stretch>
        </p:blipFill>
        <p:spPr>
          <a:xfrm>
            <a:off x="1131106" y="1087913"/>
            <a:ext cx="8245420" cy="1154017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iteral Events in Daniel 9"/>
          <p:cNvSpPr txBox="1"/>
          <p:nvPr/>
        </p:nvSpPr>
        <p:spPr>
          <a:xfrm>
            <a:off x="708045" y="333374"/>
            <a:ext cx="22967910" cy="2476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63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Literal Events in Daniel 9</a:t>
            </a:r>
          </a:p>
        </p:txBody>
      </p:sp>
      <p:sp>
        <p:nvSpPr>
          <p:cNvPr id="312" name="Line"/>
          <p:cNvSpPr/>
          <p:nvPr/>
        </p:nvSpPr>
        <p:spPr>
          <a:xfrm>
            <a:off x="974065" y="2470352"/>
            <a:ext cx="22435870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13" name="1. The beginning point of the 2300 years.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The beginning point of the 2300 years.</a:t>
            </a:r>
          </a:p>
        </p:txBody>
      </p:sp>
      <p:sp>
        <p:nvSpPr>
          <p:cNvPr id="314" name="2. The restoration of Jerusalem."/>
          <p:cNvSpPr txBox="1"/>
          <p:nvPr/>
        </p:nvSpPr>
        <p:spPr>
          <a:xfrm>
            <a:off x="1239897" y="5020892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2. The restoration of Jerusalem.</a:t>
            </a:r>
          </a:p>
        </p:txBody>
      </p:sp>
      <p:sp>
        <p:nvSpPr>
          <p:cNvPr id="315" name="3. The coming of the Messiah."/>
          <p:cNvSpPr txBox="1"/>
          <p:nvPr/>
        </p:nvSpPr>
        <p:spPr>
          <a:xfrm>
            <a:off x="1239898" y="6286500"/>
            <a:ext cx="21904205" cy="11811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3. The coming of the Messiah.</a:t>
            </a:r>
          </a:p>
        </p:txBody>
      </p:sp>
      <p:sp>
        <p:nvSpPr>
          <p:cNvPr id="316" name="4. The death of the Messiah."/>
          <p:cNvSpPr txBox="1"/>
          <p:nvPr/>
        </p:nvSpPr>
        <p:spPr>
          <a:xfrm>
            <a:off x="1239897" y="7556500"/>
            <a:ext cx="21904205" cy="11811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4. The death of the Messiah.</a:t>
            </a:r>
          </a:p>
        </p:txBody>
      </p:sp>
      <p:sp>
        <p:nvSpPr>
          <p:cNvPr id="317" name="5. The destruction of Jerusalem &amp; the Sanctuary."/>
          <p:cNvSpPr txBox="1"/>
          <p:nvPr/>
        </p:nvSpPr>
        <p:spPr>
          <a:xfrm>
            <a:off x="1244600" y="8826500"/>
            <a:ext cx="21904205" cy="11811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5. The destruction of Jerusalem &amp; the Sanctuary.</a:t>
            </a:r>
          </a:p>
        </p:txBody>
      </p:sp>
      <p:sp>
        <p:nvSpPr>
          <p:cNvPr id="318" name="6. The pouring out of “that determined” on the desolator."/>
          <p:cNvSpPr txBox="1"/>
          <p:nvPr/>
        </p:nvSpPr>
        <p:spPr>
          <a:xfrm>
            <a:off x="1244600" y="10096500"/>
            <a:ext cx="21904205" cy="215265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6. The pouring out of “that determined” on the desolator.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1" animBg="1" advAuto="0"/>
      <p:bldP spid="315" grpId="2" animBg="1" advAuto="0"/>
      <p:bldP spid="316" grpId="3" animBg="1" advAuto="0"/>
      <p:bldP spid="317" grpId="4" animBg="1" advAuto="0"/>
      <p:bldP spid="318" grpId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ymbolic Dream/Vision"/>
          <p:cNvSpPr txBox="1"/>
          <p:nvPr/>
        </p:nvSpPr>
        <p:spPr>
          <a:xfrm>
            <a:off x="974065" y="3945138"/>
            <a:ext cx="22435869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Symbolic Dream/Vision</a:t>
            </a:r>
          </a:p>
        </p:txBody>
      </p:sp>
      <p:sp>
        <p:nvSpPr>
          <p:cNvPr id="323" name="Format of Daniel"/>
          <p:cNvSpPr txBox="1"/>
          <p:nvPr/>
        </p:nvSpPr>
        <p:spPr>
          <a:xfrm>
            <a:off x="3052857" y="333374"/>
            <a:ext cx="18278286" cy="30099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2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Format of Daniel</a:t>
            </a:r>
          </a:p>
        </p:txBody>
      </p:sp>
      <p:sp>
        <p:nvSpPr>
          <p:cNvPr id="324" name="Line"/>
          <p:cNvSpPr/>
          <p:nvPr/>
        </p:nvSpPr>
        <p:spPr>
          <a:xfrm>
            <a:off x="3052856" y="2808683"/>
            <a:ext cx="1827828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25" name="Literal Interpretation"/>
          <p:cNvSpPr txBox="1"/>
          <p:nvPr/>
        </p:nvSpPr>
        <p:spPr>
          <a:xfrm>
            <a:off x="2146659" y="8572901"/>
            <a:ext cx="20090682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Literal Interpretation</a:t>
            </a:r>
          </a:p>
        </p:txBody>
      </p:sp>
      <p:sp>
        <p:nvSpPr>
          <p:cNvPr id="326" name="followed by"/>
          <p:cNvSpPr txBox="1"/>
          <p:nvPr/>
        </p:nvSpPr>
        <p:spPr>
          <a:xfrm>
            <a:off x="9921248" y="7001969"/>
            <a:ext cx="454150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followed by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ream/Vision"/>
          <p:cNvSpPr txBox="1"/>
          <p:nvPr/>
        </p:nvSpPr>
        <p:spPr>
          <a:xfrm>
            <a:off x="974065" y="3945138"/>
            <a:ext cx="22435869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Dream/Vision</a:t>
            </a:r>
          </a:p>
        </p:txBody>
      </p:sp>
      <p:sp>
        <p:nvSpPr>
          <p:cNvPr id="148" name="Format of Daniel"/>
          <p:cNvSpPr txBox="1"/>
          <p:nvPr/>
        </p:nvSpPr>
        <p:spPr>
          <a:xfrm>
            <a:off x="3052857" y="333374"/>
            <a:ext cx="18278286" cy="30099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2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Format of Daniel</a:t>
            </a:r>
          </a:p>
        </p:txBody>
      </p:sp>
      <p:sp>
        <p:nvSpPr>
          <p:cNvPr id="149" name="Line"/>
          <p:cNvSpPr/>
          <p:nvPr/>
        </p:nvSpPr>
        <p:spPr>
          <a:xfrm>
            <a:off x="3052856" y="2808683"/>
            <a:ext cx="1827828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50" name="Interpretation"/>
          <p:cNvSpPr txBox="1"/>
          <p:nvPr/>
        </p:nvSpPr>
        <p:spPr>
          <a:xfrm>
            <a:off x="5418993" y="8572500"/>
            <a:ext cx="13546015" cy="260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Interpretation</a:t>
            </a:r>
          </a:p>
        </p:txBody>
      </p:sp>
      <p:sp>
        <p:nvSpPr>
          <p:cNvPr id="151" name="followed by"/>
          <p:cNvSpPr txBox="1"/>
          <p:nvPr/>
        </p:nvSpPr>
        <p:spPr>
          <a:xfrm>
            <a:off x="9921248" y="7001969"/>
            <a:ext cx="454150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followed by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2" animBg="1" advAuto="0"/>
      <p:bldP spid="151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Nebuchadnezzar Stump.png" descr="Nebuchadnezzar Stump.png"/>
          <p:cNvPicPr>
            <a:picLocks noChangeAspect="1"/>
          </p:cNvPicPr>
          <p:nvPr/>
        </p:nvPicPr>
        <p:blipFill>
          <a:blip r:embed="rId3">
            <a:extLst/>
          </a:blip>
          <a:srcRect l="27743" r="1569"/>
          <a:stretch>
            <a:fillRect/>
          </a:stretch>
        </p:blipFill>
        <p:spPr>
          <a:xfrm>
            <a:off x="5887163" y="1088032"/>
            <a:ext cx="3809175" cy="5770112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331" name="Belshazzar's Feast.jpg" descr="Belshazzar's Feast.jpg"/>
          <p:cNvPicPr>
            <a:picLocks noChangeAspect="1"/>
          </p:cNvPicPr>
          <p:nvPr/>
        </p:nvPicPr>
        <p:blipFill>
          <a:blip r:embed="rId4">
            <a:extLst/>
          </a:blip>
          <a:srcRect l="31193" r="12308"/>
          <a:stretch>
            <a:fillRect/>
          </a:stretch>
        </p:blipFill>
        <p:spPr>
          <a:xfrm>
            <a:off x="9835095" y="1088231"/>
            <a:ext cx="4122600" cy="576993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332" name="Four Horns - Little Horn - Cassander.jpg" descr="Four Horns - Little Horn - Cassander.jpg"/>
          <p:cNvPicPr>
            <a:picLocks noChangeAspect="1"/>
          </p:cNvPicPr>
          <p:nvPr/>
        </p:nvPicPr>
        <p:blipFill>
          <a:blip r:embed="rId5">
            <a:extLst/>
          </a:blip>
          <a:srcRect l="9342" t="2883" r="18942" b="6983"/>
          <a:stretch>
            <a:fillRect/>
          </a:stretch>
        </p:blipFill>
        <p:spPr>
          <a:xfrm>
            <a:off x="14080900" y="1087834"/>
            <a:ext cx="4304038" cy="5770075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333" name="70Weeks.jpg" descr="70Weeks.jpg"/>
          <p:cNvPicPr>
            <a:picLocks noChangeAspect="1"/>
          </p:cNvPicPr>
          <p:nvPr/>
        </p:nvPicPr>
        <p:blipFill>
          <a:blip r:embed="rId6">
            <a:extLst/>
          </a:blip>
          <a:srcRect l="25097" r="45268"/>
          <a:stretch>
            <a:fillRect/>
          </a:stretch>
        </p:blipFill>
        <p:spPr>
          <a:xfrm>
            <a:off x="18492959" y="1077515"/>
            <a:ext cx="5137565" cy="11550473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334" name="Rectangle"/>
          <p:cNvSpPr/>
          <p:nvPr/>
        </p:nvSpPr>
        <p:spPr>
          <a:xfrm>
            <a:off x="825500" y="1095771"/>
            <a:ext cx="4922044" cy="11519695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35" name="Rectangle"/>
          <p:cNvSpPr/>
          <p:nvPr/>
        </p:nvSpPr>
        <p:spPr>
          <a:xfrm>
            <a:off x="6527800" y="6858000"/>
            <a:ext cx="3935828" cy="5929813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36" name="Rectangle"/>
          <p:cNvSpPr/>
          <p:nvPr/>
        </p:nvSpPr>
        <p:spPr>
          <a:xfrm>
            <a:off x="13360400" y="6855910"/>
            <a:ext cx="4325541" cy="5929814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37" name="Rectangle"/>
          <p:cNvSpPr/>
          <p:nvPr/>
        </p:nvSpPr>
        <p:spPr>
          <a:xfrm>
            <a:off x="10578436" y="7251700"/>
            <a:ext cx="2680365" cy="5120085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38" name="Placeholder…"/>
          <p:cNvSpPr txBox="1"/>
          <p:nvPr/>
        </p:nvSpPr>
        <p:spPr>
          <a:xfrm>
            <a:off x="1059894" y="5463185"/>
            <a:ext cx="4453256" cy="248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/>
            </a:pPr>
            <a:r>
              <a:t>Placeholder</a:t>
            </a:r>
          </a:p>
          <a:p>
            <a:pPr>
              <a:defRPr sz="5000"/>
            </a:pPr>
            <a:r>
              <a:t>for</a:t>
            </a:r>
          </a:p>
          <a:p>
            <a:pPr>
              <a:defRPr sz="5000"/>
            </a:pPr>
            <a:r>
              <a:t>Daniel 2 Image</a:t>
            </a:r>
          </a:p>
        </p:txBody>
      </p:sp>
      <p:sp>
        <p:nvSpPr>
          <p:cNvPr id="339" name="Placeholder…"/>
          <p:cNvSpPr txBox="1"/>
          <p:nvPr/>
        </p:nvSpPr>
        <p:spPr>
          <a:xfrm>
            <a:off x="6776691" y="8428091"/>
            <a:ext cx="3269845" cy="288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4400"/>
            </a:pPr>
            <a:r>
              <a:t>Placeholder</a:t>
            </a:r>
          </a:p>
          <a:p>
            <a:pPr>
              <a:defRPr sz="4400"/>
            </a:pPr>
            <a:r>
              <a:t>for 2</a:t>
            </a:r>
          </a:p>
          <a:p>
            <a:pPr>
              <a:defRPr sz="4400"/>
            </a:pPr>
            <a:r>
              <a:t>Daniel 7</a:t>
            </a:r>
          </a:p>
          <a:p>
            <a:pPr>
              <a:defRPr sz="4400"/>
            </a:pPr>
            <a:r>
              <a:t>Beasts</a:t>
            </a:r>
          </a:p>
        </p:txBody>
      </p:sp>
      <p:sp>
        <p:nvSpPr>
          <p:cNvPr id="340" name="Placeholder…"/>
          <p:cNvSpPr txBox="1"/>
          <p:nvPr/>
        </p:nvSpPr>
        <p:spPr>
          <a:xfrm>
            <a:off x="13957832" y="8428091"/>
            <a:ext cx="3269845" cy="288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4400"/>
            </a:pPr>
            <a:r>
              <a:t>Placeholder</a:t>
            </a:r>
          </a:p>
          <a:p>
            <a:pPr>
              <a:defRPr sz="4400"/>
            </a:pPr>
            <a:r>
              <a:t>for 2</a:t>
            </a:r>
          </a:p>
          <a:p>
            <a:pPr>
              <a:defRPr sz="4400"/>
            </a:pPr>
            <a:r>
              <a:t>Daniel 7</a:t>
            </a:r>
          </a:p>
          <a:p>
            <a:pPr>
              <a:defRPr sz="4400"/>
            </a:pPr>
            <a:r>
              <a:t>Beasts</a:t>
            </a:r>
          </a:p>
        </p:txBody>
      </p:sp>
      <p:sp>
        <p:nvSpPr>
          <p:cNvPr id="341" name="Placeholder…"/>
          <p:cNvSpPr txBox="1"/>
          <p:nvPr/>
        </p:nvSpPr>
        <p:spPr>
          <a:xfrm>
            <a:off x="10667336" y="8428091"/>
            <a:ext cx="2479996" cy="172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400"/>
            </a:pPr>
            <a:r>
              <a:t>Placeholder</a:t>
            </a:r>
          </a:p>
          <a:p>
            <a:pPr>
              <a:defRPr sz="3400"/>
            </a:pPr>
            <a:r>
              <a:t>for</a:t>
            </a:r>
          </a:p>
          <a:p>
            <a:pPr>
              <a:defRPr sz="3400"/>
            </a:pPr>
            <a:r>
              <a:t>Little Horn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Daniel 11"/>
          <p:cNvSpPr txBox="1"/>
          <p:nvPr/>
        </p:nvSpPr>
        <p:spPr>
          <a:xfrm>
            <a:off x="3052857" y="4248347"/>
            <a:ext cx="18278286" cy="4470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3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11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Line"/>
          <p:cNvSpPr/>
          <p:nvPr/>
        </p:nvSpPr>
        <p:spPr>
          <a:xfrm>
            <a:off x="5857814" y="2503883"/>
            <a:ext cx="12668371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50" name="Daniel 8 &amp; 11"/>
          <p:cNvSpPr txBox="1"/>
          <p:nvPr/>
        </p:nvSpPr>
        <p:spPr>
          <a:xfrm>
            <a:off x="5857814" y="333374"/>
            <a:ext cx="12668372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 &amp; 11</a:t>
            </a:r>
          </a:p>
        </p:txBody>
      </p:sp>
      <p:sp>
        <p:nvSpPr>
          <p:cNvPr id="351" name="“And the vision of the evening and the morning which was told is true: wherefore shut thou up the vision; for it shall be for many days.”"/>
          <p:cNvSpPr txBox="1"/>
          <p:nvPr/>
        </p:nvSpPr>
        <p:spPr>
          <a:xfrm>
            <a:off x="862468" y="3271520"/>
            <a:ext cx="22441149" cy="358648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“And the vision of the evening and the morning which was told </a:t>
            </a:r>
            <a:r>
              <a:rPr i="1"/>
              <a:t>is</a:t>
            </a:r>
            <a:r>
              <a:t> true: wherefore shut thou up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the vision</a:t>
            </a:r>
            <a:r>
              <a:t>; for it </a:t>
            </a:r>
            <a:r>
              <a:rPr i="1"/>
              <a:t>shall be</a:t>
            </a:r>
            <a:r>
              <a:t>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for many days</a:t>
            </a:r>
            <a:r>
              <a:t>.”</a:t>
            </a:r>
          </a:p>
        </p:txBody>
      </p:sp>
      <p:sp>
        <p:nvSpPr>
          <p:cNvPr id="352" name="Daniel 10:14"/>
          <p:cNvSpPr txBox="1"/>
          <p:nvPr/>
        </p:nvSpPr>
        <p:spPr>
          <a:xfrm>
            <a:off x="17816772" y="10725742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10:14</a:t>
            </a:r>
          </a:p>
        </p:txBody>
      </p:sp>
      <p:sp>
        <p:nvSpPr>
          <p:cNvPr id="353" name="“Now I am come to make thee understand what shall befall thy people in the latter days: for yet the vision is for many days.”"/>
          <p:cNvSpPr txBox="1"/>
          <p:nvPr/>
        </p:nvSpPr>
        <p:spPr>
          <a:xfrm>
            <a:off x="862468" y="7917655"/>
            <a:ext cx="22441149" cy="358648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“Now I am come to make thee understand what shall befall thy people in the latter days: for yet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the vision</a:t>
            </a:r>
            <a:r>
              <a:t> is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for many days</a:t>
            </a:r>
            <a:r>
              <a:t>.”</a:t>
            </a:r>
          </a:p>
        </p:txBody>
      </p:sp>
      <p:sp>
        <p:nvSpPr>
          <p:cNvPr id="354" name="Daniel 8:26"/>
          <p:cNvSpPr txBox="1"/>
          <p:nvPr/>
        </p:nvSpPr>
        <p:spPr>
          <a:xfrm>
            <a:off x="17816771" y="6551105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8:26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2" animBg="1" advAuto="0"/>
      <p:bldP spid="353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abrielDaniel.jpg" descr="GabrielDaniel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9967293" y="1098350"/>
            <a:ext cx="12059172" cy="9036972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359" name="Line"/>
          <p:cNvSpPr/>
          <p:nvPr/>
        </p:nvSpPr>
        <p:spPr>
          <a:xfrm>
            <a:off x="1847178" y="11492052"/>
            <a:ext cx="20689644" cy="1"/>
          </a:xfrm>
          <a:prstGeom prst="line">
            <a:avLst/>
          </a:prstGeom>
          <a:ln w="127000">
            <a:solidFill>
              <a:schemeClr val="accent6">
                <a:hueOff val="-186403"/>
                <a:lumOff val="-30311"/>
              </a:schemeClr>
            </a:solidFill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60" name="31AD"/>
          <p:cNvSpPr txBox="1"/>
          <p:nvPr/>
        </p:nvSpPr>
        <p:spPr>
          <a:xfrm>
            <a:off x="7118343" y="11566921"/>
            <a:ext cx="1751658" cy="914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31AD</a:t>
            </a:r>
          </a:p>
        </p:txBody>
      </p:sp>
      <p:sp>
        <p:nvSpPr>
          <p:cNvPr id="361" name="457BC"/>
          <p:cNvSpPr txBox="1"/>
          <p:nvPr/>
        </p:nvSpPr>
        <p:spPr>
          <a:xfrm>
            <a:off x="1057203" y="10624870"/>
            <a:ext cx="1966616" cy="914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457BC</a:t>
            </a:r>
          </a:p>
        </p:txBody>
      </p:sp>
      <p:sp>
        <p:nvSpPr>
          <p:cNvPr id="362" name="27AD"/>
          <p:cNvSpPr txBox="1"/>
          <p:nvPr/>
        </p:nvSpPr>
        <p:spPr>
          <a:xfrm>
            <a:off x="6100815" y="10624870"/>
            <a:ext cx="1751659" cy="914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27AD</a:t>
            </a:r>
          </a:p>
        </p:txBody>
      </p:sp>
      <p:sp>
        <p:nvSpPr>
          <p:cNvPr id="363" name="34AD"/>
          <p:cNvSpPr txBox="1"/>
          <p:nvPr/>
        </p:nvSpPr>
        <p:spPr>
          <a:xfrm>
            <a:off x="8215636" y="10624870"/>
            <a:ext cx="1751658" cy="914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34AD</a:t>
            </a:r>
          </a:p>
        </p:txBody>
      </p:sp>
      <p:sp>
        <p:nvSpPr>
          <p:cNvPr id="364" name="1844AD"/>
          <p:cNvSpPr txBox="1"/>
          <p:nvPr/>
        </p:nvSpPr>
        <p:spPr>
          <a:xfrm>
            <a:off x="21018479" y="10514152"/>
            <a:ext cx="2403129" cy="914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1844AD</a:t>
            </a:r>
          </a:p>
        </p:txBody>
      </p:sp>
      <p:sp>
        <p:nvSpPr>
          <p:cNvPr id="369" name="Connection Line"/>
          <p:cNvSpPr/>
          <p:nvPr/>
        </p:nvSpPr>
        <p:spPr>
          <a:xfrm>
            <a:off x="1921159" y="8541713"/>
            <a:ext cx="7028331" cy="2015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6168"/>
                </a:moveTo>
                <a:cubicBezTo>
                  <a:pt x="7022" y="-5400"/>
                  <a:pt x="14222" y="-5389"/>
                  <a:pt x="21600" y="16200"/>
                </a:cubicBezTo>
              </a:path>
            </a:pathLst>
          </a:custGeom>
          <a:ln w="127000">
            <a:solidFill>
              <a:schemeClr val="accent6">
                <a:hueOff val="-186403"/>
                <a:lumOff val="-30311"/>
              </a:schemeClr>
            </a:solidFill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366" name="Cross.png" descr="Cro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841" y="9157036"/>
            <a:ext cx="1382663" cy="2271517"/>
          </a:xfrm>
          <a:prstGeom prst="rect">
            <a:avLst/>
          </a:prstGeom>
          <a:ln w="25400">
            <a:miter lim="400000"/>
          </a:ln>
          <a:effectLst>
            <a:outerShdw blurRad="101600" dist="130337" dir="8100000" rotWithShape="0">
              <a:schemeClr val="accent6">
                <a:hueOff val="-186403"/>
                <a:lumOff val="-30311"/>
                <a:alpha val="29654"/>
              </a:schemeClr>
            </a:outerShdw>
          </a:effectLst>
        </p:spPr>
      </p:pic>
      <p:sp>
        <p:nvSpPr>
          <p:cNvPr id="370" name="Connection Line"/>
          <p:cNvSpPr/>
          <p:nvPr/>
        </p:nvSpPr>
        <p:spPr>
          <a:xfrm>
            <a:off x="1921159" y="9557173"/>
            <a:ext cx="4989376" cy="99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6151"/>
                </a:moveTo>
                <a:cubicBezTo>
                  <a:pt x="7317" y="-5400"/>
                  <a:pt x="14517" y="-5384"/>
                  <a:pt x="21600" y="16200"/>
                </a:cubicBezTo>
              </a:path>
            </a:pathLst>
          </a:custGeom>
          <a:ln w="127000">
            <a:solidFill>
              <a:schemeClr val="accent6">
                <a:hueOff val="-186403"/>
                <a:lumOff val="-30311"/>
              </a:schemeClr>
            </a:solidFill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368" name="70 Weeks"/>
          <p:cNvSpPr txBox="1"/>
          <p:nvPr/>
        </p:nvSpPr>
        <p:spPr>
          <a:xfrm>
            <a:off x="1624348" y="4321371"/>
            <a:ext cx="7467118" cy="2590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7100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70 Weeks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“But I will shew thee that which is noted [recorded] in the scripture of truth: and there is none that holdeth with me in these things, but Michael your prince.”"/>
          <p:cNvSpPr txBox="1"/>
          <p:nvPr/>
        </p:nvSpPr>
        <p:spPr>
          <a:xfrm>
            <a:off x="862468" y="6602614"/>
            <a:ext cx="22441149" cy="470662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“But I will shew thee that which is noted [recorded] in the scripture of truth: and </a:t>
            </a:r>
            <a:r>
              <a:rPr i="1"/>
              <a:t>there is</a:t>
            </a:r>
            <a:r>
              <a:t> none that holdeth with me in these things, but Michael your prince.”</a:t>
            </a:r>
          </a:p>
        </p:txBody>
      </p:sp>
      <p:sp>
        <p:nvSpPr>
          <p:cNvPr id="375" name="Line"/>
          <p:cNvSpPr/>
          <p:nvPr/>
        </p:nvSpPr>
        <p:spPr>
          <a:xfrm>
            <a:off x="5857814" y="2503883"/>
            <a:ext cx="12668371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76" name="Daniel 8 &amp; 11"/>
          <p:cNvSpPr txBox="1"/>
          <p:nvPr/>
        </p:nvSpPr>
        <p:spPr>
          <a:xfrm>
            <a:off x="5857814" y="333374"/>
            <a:ext cx="12668372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 &amp; 11</a:t>
            </a:r>
          </a:p>
        </p:txBody>
      </p:sp>
      <p:sp>
        <p:nvSpPr>
          <p:cNvPr id="377" name="“Knowest thou wherefore I come unto thee?…”"/>
          <p:cNvSpPr txBox="1"/>
          <p:nvPr/>
        </p:nvSpPr>
        <p:spPr>
          <a:xfrm>
            <a:off x="862468" y="3271520"/>
            <a:ext cx="22441149" cy="1346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“Knowest thou wherefore I come unto thee?…”</a:t>
            </a:r>
          </a:p>
        </p:txBody>
      </p:sp>
      <p:sp>
        <p:nvSpPr>
          <p:cNvPr id="378" name="Daniel 10:21"/>
          <p:cNvSpPr txBox="1"/>
          <p:nvPr/>
        </p:nvSpPr>
        <p:spPr>
          <a:xfrm>
            <a:off x="17816771" y="11309234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10:21</a:t>
            </a:r>
          </a:p>
        </p:txBody>
      </p:sp>
      <p:sp>
        <p:nvSpPr>
          <p:cNvPr id="379" name="Daniel 10:20"/>
          <p:cNvSpPr txBox="1"/>
          <p:nvPr/>
        </p:nvSpPr>
        <p:spPr>
          <a:xfrm>
            <a:off x="17816771" y="4785805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10:20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1" animBg="1" advAuto="0"/>
      <p:bldP spid="378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“But thou, O Daniel, shut up the words, and seal the book, even to the time of the end: many shall run to and fro, and knowledge shall be increased.”"/>
          <p:cNvSpPr txBox="1"/>
          <p:nvPr/>
        </p:nvSpPr>
        <p:spPr>
          <a:xfrm>
            <a:off x="862468" y="8044655"/>
            <a:ext cx="22441149" cy="470662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“But thou, O Daniel,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shut up the words</a:t>
            </a:r>
            <a:r>
              <a:t>, and seal the book, </a:t>
            </a:r>
            <a:r>
              <a:rPr i="1"/>
              <a:t>even</a:t>
            </a:r>
            <a:r>
              <a:t> to the time of the end: many shall run to and fro, and knowledge shall be increased.”</a:t>
            </a:r>
          </a:p>
        </p:txBody>
      </p:sp>
      <p:sp>
        <p:nvSpPr>
          <p:cNvPr id="384" name="Line"/>
          <p:cNvSpPr/>
          <p:nvPr/>
        </p:nvSpPr>
        <p:spPr>
          <a:xfrm>
            <a:off x="5857814" y="2503883"/>
            <a:ext cx="12668371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85" name="Daniel 8 &amp; 11"/>
          <p:cNvSpPr txBox="1"/>
          <p:nvPr/>
        </p:nvSpPr>
        <p:spPr>
          <a:xfrm>
            <a:off x="5857814" y="333374"/>
            <a:ext cx="12668372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 &amp; 11</a:t>
            </a:r>
          </a:p>
        </p:txBody>
      </p:sp>
      <p:sp>
        <p:nvSpPr>
          <p:cNvPr id="386" name="“And the vision of the evening and the morning which was told is true: wherefore shut thou up the vision; for it shall be for many days…none understood it.”"/>
          <p:cNvSpPr txBox="1"/>
          <p:nvPr/>
        </p:nvSpPr>
        <p:spPr>
          <a:xfrm>
            <a:off x="862468" y="2915920"/>
            <a:ext cx="22441149" cy="470662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“And the vision of the evening and the morning which was told </a:t>
            </a:r>
            <a:r>
              <a:rPr i="1"/>
              <a:t>is</a:t>
            </a:r>
            <a:r>
              <a:t> true: wherefore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shut thou up the vision</a:t>
            </a:r>
            <a:r>
              <a:t>; for it </a:t>
            </a:r>
            <a:r>
              <a:rPr i="1"/>
              <a:t>shall be</a:t>
            </a:r>
            <a:r>
              <a:t> for many days…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none understood </a:t>
            </a:r>
            <a:r>
              <a:rPr i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it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.</a:t>
            </a:r>
            <a:r>
              <a:t>”</a:t>
            </a:r>
          </a:p>
        </p:txBody>
      </p:sp>
      <p:sp>
        <p:nvSpPr>
          <p:cNvPr id="387" name="Daniel 12:4"/>
          <p:cNvSpPr txBox="1"/>
          <p:nvPr/>
        </p:nvSpPr>
        <p:spPr>
          <a:xfrm>
            <a:off x="17816772" y="12008442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12:4</a:t>
            </a:r>
          </a:p>
        </p:txBody>
      </p:sp>
      <p:sp>
        <p:nvSpPr>
          <p:cNvPr id="388" name="Daniel 8:26,27"/>
          <p:cNvSpPr txBox="1"/>
          <p:nvPr/>
        </p:nvSpPr>
        <p:spPr>
          <a:xfrm>
            <a:off x="17816771" y="6678105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8:26,27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1" animBg="1" advAuto="0"/>
      <p:bldP spid="387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“…I am now come forth to give thee skill and understanding.”"/>
          <p:cNvSpPr txBox="1"/>
          <p:nvPr/>
        </p:nvSpPr>
        <p:spPr>
          <a:xfrm>
            <a:off x="862468" y="6453334"/>
            <a:ext cx="22441149" cy="253908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“…I am now come forth to give thee skill and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understanding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t>”</a:t>
            </a:r>
          </a:p>
        </p:txBody>
      </p:sp>
      <p:sp>
        <p:nvSpPr>
          <p:cNvPr id="393" name="Line"/>
          <p:cNvSpPr/>
          <p:nvPr/>
        </p:nvSpPr>
        <p:spPr>
          <a:xfrm>
            <a:off x="5857814" y="2503883"/>
            <a:ext cx="12668371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94" name="Daniel 8 &amp; 11"/>
          <p:cNvSpPr txBox="1"/>
          <p:nvPr/>
        </p:nvSpPr>
        <p:spPr>
          <a:xfrm>
            <a:off x="5857814" y="333374"/>
            <a:ext cx="12668372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 &amp; 11</a:t>
            </a:r>
          </a:p>
        </p:txBody>
      </p:sp>
      <p:sp>
        <p:nvSpPr>
          <p:cNvPr id="395" name="“…make this man to understand the vision.”"/>
          <p:cNvSpPr txBox="1"/>
          <p:nvPr/>
        </p:nvSpPr>
        <p:spPr>
          <a:xfrm>
            <a:off x="862468" y="3271520"/>
            <a:ext cx="22441149" cy="1346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“…make this </a:t>
            </a:r>
            <a:r>
              <a:rPr i="1"/>
              <a:t>man</a:t>
            </a:r>
            <a:r>
              <a:t> to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understand</a:t>
            </a:r>
            <a:r>
              <a:t> the vision.”</a:t>
            </a:r>
          </a:p>
        </p:txBody>
      </p:sp>
      <p:sp>
        <p:nvSpPr>
          <p:cNvPr id="396" name="Daniel 9:22"/>
          <p:cNvSpPr txBox="1"/>
          <p:nvPr/>
        </p:nvSpPr>
        <p:spPr>
          <a:xfrm>
            <a:off x="17816772" y="7800599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9:22</a:t>
            </a:r>
          </a:p>
        </p:txBody>
      </p:sp>
      <p:sp>
        <p:nvSpPr>
          <p:cNvPr id="397" name="Daniel 8:16"/>
          <p:cNvSpPr txBox="1"/>
          <p:nvPr/>
        </p:nvSpPr>
        <p:spPr>
          <a:xfrm>
            <a:off x="17816772" y="4617720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8:16</a:t>
            </a:r>
          </a:p>
        </p:txBody>
      </p:sp>
      <p:sp>
        <p:nvSpPr>
          <p:cNvPr id="398" name="Daniel 10:14"/>
          <p:cNvSpPr txBox="1"/>
          <p:nvPr/>
        </p:nvSpPr>
        <p:spPr>
          <a:xfrm>
            <a:off x="17816772" y="11131908"/>
            <a:ext cx="548684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10:14</a:t>
            </a:r>
          </a:p>
        </p:txBody>
      </p:sp>
      <p:sp>
        <p:nvSpPr>
          <p:cNvPr id="399" name="“Now I am come to make thee understand…”"/>
          <p:cNvSpPr txBox="1"/>
          <p:nvPr/>
        </p:nvSpPr>
        <p:spPr>
          <a:xfrm>
            <a:off x="862468" y="9710428"/>
            <a:ext cx="22441149" cy="1346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“Now I am come to make thee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understand</a:t>
            </a:r>
            <a:r>
              <a:t>…”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1" animBg="1" advAuto="0"/>
      <p:bldP spid="396" grpId="2" animBg="1" advAuto="0"/>
      <p:bldP spid="398" grpId="4" animBg="1" advAuto="0"/>
      <p:bldP spid="399" grpId="3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Daniel 9"/>
          <p:cNvSpPr txBox="1"/>
          <p:nvPr/>
        </p:nvSpPr>
        <p:spPr>
          <a:xfrm>
            <a:off x="5857814" y="333374"/>
            <a:ext cx="12668372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9</a:t>
            </a:r>
          </a:p>
        </p:txBody>
      </p:sp>
      <p:sp>
        <p:nvSpPr>
          <p:cNvPr id="404" name="1. There is no symbolic vision in chapter 9.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There is no symbolic vision in chapter 9.</a:t>
            </a:r>
          </a:p>
        </p:txBody>
      </p:sp>
      <p:sp>
        <p:nvSpPr>
          <p:cNvPr id="405" name="Line"/>
          <p:cNvSpPr/>
          <p:nvPr/>
        </p:nvSpPr>
        <p:spPr>
          <a:xfrm>
            <a:off x="8091087" y="2503883"/>
            <a:ext cx="820182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06" name="2. Gabriel says he is returning to give Daniel understanding in answer to his prayer. Daniel 9:23"/>
          <p:cNvSpPr txBox="1"/>
          <p:nvPr/>
        </p:nvSpPr>
        <p:spPr>
          <a:xfrm>
            <a:off x="1239897" y="5109792"/>
            <a:ext cx="21904205" cy="215265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2. Gabriel says he is returning to give Daniel understanding in answer to his prayer. </a:t>
            </a:r>
            <a:r>
              <a:rPr sz="5600"/>
              <a:t>Daniel 9:23</a:t>
            </a:r>
          </a:p>
        </p:txBody>
      </p:sp>
      <p:sp>
        <p:nvSpPr>
          <p:cNvPr id="407" name="3. Gabriel refers to chapter 8 when he says “consider the vision.” Daniel 9:23"/>
          <p:cNvSpPr txBox="1"/>
          <p:nvPr/>
        </p:nvSpPr>
        <p:spPr>
          <a:xfrm>
            <a:off x="1239898" y="7517019"/>
            <a:ext cx="21904205" cy="215265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3. Gabriel refers to chapter 8 when he says “consider the vision.” </a:t>
            </a:r>
            <a:r>
              <a:rPr sz="5600"/>
              <a:t>Daniel 9:23</a:t>
            </a:r>
          </a:p>
        </p:txBody>
      </p:sp>
      <p:sp>
        <p:nvSpPr>
          <p:cNvPr id="408" name="4. The other linguistic ties to chapter 8."/>
          <p:cNvSpPr txBox="1"/>
          <p:nvPr/>
        </p:nvSpPr>
        <p:spPr>
          <a:xfrm>
            <a:off x="1239897" y="9924246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4. The other linguistic ties to chapter 8.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1" animBg="1" advAuto="0"/>
      <p:bldP spid="407" grpId="2" animBg="1" advAuto="0"/>
      <p:bldP spid="408" grpId="3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Daniel 11"/>
          <p:cNvSpPr txBox="1"/>
          <p:nvPr/>
        </p:nvSpPr>
        <p:spPr>
          <a:xfrm>
            <a:off x="5857814" y="333374"/>
            <a:ext cx="12668372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11</a:t>
            </a:r>
          </a:p>
        </p:txBody>
      </p:sp>
      <p:sp>
        <p:nvSpPr>
          <p:cNvPr id="413" name="1. There is no symbolic vision in chapter 11.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There is no symbolic vision in chapter 11.</a:t>
            </a:r>
          </a:p>
        </p:txBody>
      </p:sp>
      <p:sp>
        <p:nvSpPr>
          <p:cNvPr id="414" name="Line"/>
          <p:cNvSpPr/>
          <p:nvPr/>
        </p:nvSpPr>
        <p:spPr>
          <a:xfrm>
            <a:off x="7685445" y="2503883"/>
            <a:ext cx="8886111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15" name="2. Gabriel says he is returning to give Daniel understanding in answer to his prayer. Daniel 10:12"/>
          <p:cNvSpPr txBox="1"/>
          <p:nvPr/>
        </p:nvSpPr>
        <p:spPr>
          <a:xfrm>
            <a:off x="1239897" y="5109792"/>
            <a:ext cx="21904205" cy="215265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2. Gabriel says he is returning to give Daniel understanding in answer to his prayer. </a:t>
            </a:r>
            <a:r>
              <a:rPr sz="5600"/>
              <a:t>Daniel 10:12</a:t>
            </a:r>
          </a:p>
        </p:txBody>
      </p:sp>
      <p:sp>
        <p:nvSpPr>
          <p:cNvPr id="416" name="3. Gabriel refers to chapter 8 when he says “Now I am come to make thee understand…the vision.” Daniel 10:14"/>
          <p:cNvSpPr txBox="1"/>
          <p:nvPr/>
        </p:nvSpPr>
        <p:spPr>
          <a:xfrm>
            <a:off x="1239898" y="7517019"/>
            <a:ext cx="21904205" cy="215265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3. Gabriel refers to chapter 8 when he says “Now I am come to make thee understand…the vision.” </a:t>
            </a:r>
            <a:r>
              <a:rPr sz="5600"/>
              <a:t>Daniel 10:14</a:t>
            </a:r>
          </a:p>
        </p:txBody>
      </p:sp>
      <p:sp>
        <p:nvSpPr>
          <p:cNvPr id="417" name="4. The other linguistic ties to chapter 8."/>
          <p:cNvSpPr txBox="1"/>
          <p:nvPr/>
        </p:nvSpPr>
        <p:spPr>
          <a:xfrm>
            <a:off x="1239897" y="9924246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4. The other linguistic ties to chapter 8.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1" animBg="1" advAuto="0"/>
      <p:bldP spid="416" grpId="2" animBg="1" advAuto="0"/>
      <p:bldP spid="417" grpId="3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“Upon the occasion just described [Gabriel’s visit in Daniel 9 where Ellen White quotes Daniel 9:4-6,15-19], the angel Gabriel imparted to Daniel all the instruction which he was then able to receive.”"/>
          <p:cNvSpPr txBox="1"/>
          <p:nvPr/>
        </p:nvSpPr>
        <p:spPr>
          <a:xfrm>
            <a:off x="10071100" y="1087913"/>
            <a:ext cx="13230030" cy="863092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8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“Upon the occasion just described [Gabriel’s visit in Daniel 9 where Ellen White quotes Daniel 9:4-6,15-19], the angel Gabriel imparted to Daniel all the instruction which he was then able to receive.”</a:t>
            </a:r>
          </a:p>
        </p:txBody>
      </p:sp>
      <p:pic>
        <p:nvPicPr>
          <p:cNvPr id="422" name="The Sanctified Life.jpg" descr="The Sanctified Life.jpg"/>
          <p:cNvPicPr>
            <a:picLocks noChangeAspect="1"/>
          </p:cNvPicPr>
          <p:nvPr/>
        </p:nvPicPr>
        <p:blipFill>
          <a:blip r:embed="rId3">
            <a:extLst/>
          </a:blip>
          <a:srcRect l="1577" r="1577"/>
          <a:stretch>
            <a:fillRect/>
          </a:stretch>
        </p:blipFill>
        <p:spPr>
          <a:xfrm>
            <a:off x="1758208" y="1087913"/>
            <a:ext cx="7618318" cy="1154017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423" name="Sanctified Life, p. 49"/>
          <p:cNvSpPr txBox="1"/>
          <p:nvPr/>
        </p:nvSpPr>
        <p:spPr>
          <a:xfrm>
            <a:off x="16986291" y="11221042"/>
            <a:ext cx="5870936" cy="1676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>
              <a:defRPr sz="54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endParaRPr/>
          </a:p>
          <a:p>
            <a:pPr algn="r">
              <a:defRPr sz="54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Sanctified Life, p. 49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aniel 2"/>
          <p:cNvSpPr txBox="1"/>
          <p:nvPr/>
        </p:nvSpPr>
        <p:spPr>
          <a:xfrm>
            <a:off x="3052857" y="4248347"/>
            <a:ext cx="18278286" cy="4470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3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2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“A few years afterward, however, the prophet desired to learn more of subjects not yet fully explained, and again set himself to seek light and wisdom from God. (Daniel 10:2-6 quoted).... Our Lord comes with another heavenly messenger to teach Daniel what would take place in the latter days.”"/>
          <p:cNvSpPr txBox="1"/>
          <p:nvPr/>
        </p:nvSpPr>
        <p:spPr>
          <a:xfrm>
            <a:off x="10071100" y="1087913"/>
            <a:ext cx="13230030" cy="1127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7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“A few years afterward, however, the prophet desired to learn more of subjects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not yet fully explained</a:t>
            </a:r>
            <a:r>
              <a:t>, and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again</a:t>
            </a:r>
            <a:r>
              <a:t> set himself to seek light and wisdom from God. (Daniel 10:2-6 quoted).... Our Lord comes with another heavenly messenger to teach Daniel what would take place in the latter days.”</a:t>
            </a:r>
          </a:p>
        </p:txBody>
      </p:sp>
      <p:pic>
        <p:nvPicPr>
          <p:cNvPr id="428" name="The Sanctified Life.jpg" descr="The Sanctified Life.jpg"/>
          <p:cNvPicPr>
            <a:picLocks noChangeAspect="1"/>
          </p:cNvPicPr>
          <p:nvPr/>
        </p:nvPicPr>
        <p:blipFill>
          <a:blip r:embed="rId3">
            <a:extLst/>
          </a:blip>
          <a:srcRect l="1577" r="1577"/>
          <a:stretch>
            <a:fillRect/>
          </a:stretch>
        </p:blipFill>
        <p:spPr>
          <a:xfrm>
            <a:off x="1758208" y="1087913"/>
            <a:ext cx="7618318" cy="1154017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429" name="Sanctified Life, p. 49"/>
          <p:cNvSpPr txBox="1"/>
          <p:nvPr/>
        </p:nvSpPr>
        <p:spPr>
          <a:xfrm>
            <a:off x="16986291" y="11221042"/>
            <a:ext cx="5870936" cy="1676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>
              <a:defRPr sz="54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endParaRPr/>
          </a:p>
          <a:p>
            <a:pPr algn="r">
              <a:defRPr sz="54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Sanctified Life, p. 49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1. The 1810 years before the cleansing of the sanctuary?"/>
          <p:cNvSpPr txBox="1"/>
          <p:nvPr/>
        </p:nvSpPr>
        <p:spPr>
          <a:xfrm>
            <a:off x="1239897" y="3744169"/>
            <a:ext cx="221429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The 1810 years before the cleansing of the sanctuary?</a:t>
            </a:r>
          </a:p>
        </p:txBody>
      </p:sp>
      <p:sp>
        <p:nvSpPr>
          <p:cNvPr id="434" name="2. What would happen in “last end of the indignation?”"/>
          <p:cNvSpPr txBox="1"/>
          <p:nvPr/>
        </p:nvSpPr>
        <p:spPr>
          <a:xfrm>
            <a:off x="1239897" y="5804195"/>
            <a:ext cx="22381601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2. What would happen in “last end of the indignation?”</a:t>
            </a:r>
          </a:p>
        </p:txBody>
      </p:sp>
      <p:sp>
        <p:nvSpPr>
          <p:cNvPr id="435" name="3. What would happen to the “desolator” of sanctuary?"/>
          <p:cNvSpPr txBox="1"/>
          <p:nvPr/>
        </p:nvSpPr>
        <p:spPr>
          <a:xfrm>
            <a:off x="1239898" y="7864221"/>
            <a:ext cx="22381597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3. What would happen to the “desolator” of sanctuary?</a:t>
            </a:r>
          </a:p>
        </p:txBody>
      </p:sp>
      <p:sp>
        <p:nvSpPr>
          <p:cNvPr id="436" name="Line"/>
          <p:cNvSpPr/>
          <p:nvPr/>
        </p:nvSpPr>
        <p:spPr>
          <a:xfrm>
            <a:off x="1001201" y="2503883"/>
            <a:ext cx="22381599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37" name="Not Yet Fully Explained"/>
          <p:cNvSpPr txBox="1"/>
          <p:nvPr/>
        </p:nvSpPr>
        <p:spPr>
          <a:xfrm>
            <a:off x="764817" y="333374"/>
            <a:ext cx="22854365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Not Yet Fully Explained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1" animBg="1" advAuto="0"/>
      <p:bldP spid="435" grpId="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1. Symbolic vision followed by literal interpretation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Symbolic vision followed by literal interpretation</a:t>
            </a:r>
          </a:p>
        </p:txBody>
      </p:sp>
      <p:sp>
        <p:nvSpPr>
          <p:cNvPr id="442" name="2. Interpretations are literal throughout"/>
          <p:cNvSpPr txBox="1"/>
          <p:nvPr/>
        </p:nvSpPr>
        <p:spPr>
          <a:xfrm>
            <a:off x="1239897" y="5804195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2. Interpretations are literal throughout</a:t>
            </a:r>
          </a:p>
        </p:txBody>
      </p:sp>
      <p:sp>
        <p:nvSpPr>
          <p:cNvPr id="443" name="3. Daniel 11 is an interpretation of Daniel 8"/>
          <p:cNvSpPr txBox="1"/>
          <p:nvPr/>
        </p:nvSpPr>
        <p:spPr>
          <a:xfrm>
            <a:off x="1239898" y="7864221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3. Daniel 11 is an interpretation of Daniel 8</a:t>
            </a:r>
          </a:p>
        </p:txBody>
      </p:sp>
      <p:sp>
        <p:nvSpPr>
          <p:cNvPr id="444" name="4. Daniel 11 interpretation is literal throughout"/>
          <p:cNvSpPr txBox="1"/>
          <p:nvPr/>
        </p:nvSpPr>
        <p:spPr>
          <a:xfrm>
            <a:off x="1239897" y="9924246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4. Daniel 11 interpretation is literal throughout</a:t>
            </a:r>
          </a:p>
        </p:txBody>
      </p:sp>
      <p:sp>
        <p:nvSpPr>
          <p:cNvPr id="445" name="Line"/>
          <p:cNvSpPr/>
          <p:nvPr/>
        </p:nvSpPr>
        <p:spPr>
          <a:xfrm>
            <a:off x="7246304" y="2503883"/>
            <a:ext cx="9525858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46" name="Summary"/>
          <p:cNvSpPr txBox="1"/>
          <p:nvPr/>
        </p:nvSpPr>
        <p:spPr>
          <a:xfrm>
            <a:off x="5857814" y="333374"/>
            <a:ext cx="12668372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Summary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1" animBg="1" advAuto="0"/>
      <p:bldP spid="443" grpId="2" animBg="1" advAuto="0"/>
      <p:bldP spid="444" grpId="3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Hermeneutic Switch"/>
          <p:cNvSpPr txBox="1"/>
          <p:nvPr/>
        </p:nvSpPr>
        <p:spPr>
          <a:xfrm>
            <a:off x="2404108" y="333374"/>
            <a:ext cx="19575784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Hermeneutic Switch</a:t>
            </a:r>
          </a:p>
        </p:txBody>
      </p:sp>
      <p:sp>
        <p:nvSpPr>
          <p:cNvPr id="451" name="1. At vs. 40 - Time of the End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At vs. 40 - Time of the End</a:t>
            </a:r>
          </a:p>
        </p:txBody>
      </p:sp>
      <p:sp>
        <p:nvSpPr>
          <p:cNvPr id="452" name="2. At vs. 30,31 - Introduction of the Papacy"/>
          <p:cNvSpPr txBox="1"/>
          <p:nvPr/>
        </p:nvSpPr>
        <p:spPr>
          <a:xfrm>
            <a:off x="1239897" y="5804195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2. At vs. 30,31 - Introduction of the Papacy</a:t>
            </a:r>
          </a:p>
        </p:txBody>
      </p:sp>
      <p:sp>
        <p:nvSpPr>
          <p:cNvPr id="453" name="3. At vs. 23 - After the death of the Messiah"/>
          <p:cNvSpPr txBox="1"/>
          <p:nvPr/>
        </p:nvSpPr>
        <p:spPr>
          <a:xfrm>
            <a:off x="1239898" y="7864221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3. At vs. 23 - After the death of the Messiah</a:t>
            </a:r>
          </a:p>
        </p:txBody>
      </p:sp>
      <p:sp>
        <p:nvSpPr>
          <p:cNvPr id="454" name="4. Some have suggested at vs. 5, others at vs. 2"/>
          <p:cNvSpPr txBox="1"/>
          <p:nvPr/>
        </p:nvSpPr>
        <p:spPr>
          <a:xfrm>
            <a:off x="1239897" y="9924246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4. Some have suggested at vs. 5, others at vs. 2</a:t>
            </a:r>
          </a:p>
        </p:txBody>
      </p:sp>
      <p:sp>
        <p:nvSpPr>
          <p:cNvPr id="455" name="Line"/>
          <p:cNvSpPr/>
          <p:nvPr/>
        </p:nvSpPr>
        <p:spPr>
          <a:xfrm>
            <a:off x="2404109" y="2503883"/>
            <a:ext cx="19575784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1" animBg="1" advAuto="0"/>
      <p:bldP spid="452" grpId="2" animBg="1" advAuto="0"/>
      <p:bldP spid="453" grpId="3" animBg="1" advAuto="0"/>
      <p:bldP spid="454" grpId="4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Line"/>
          <p:cNvSpPr/>
          <p:nvPr/>
        </p:nvSpPr>
        <p:spPr>
          <a:xfrm>
            <a:off x="741337" y="2503883"/>
            <a:ext cx="22901326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60" name="Symbols After The Cross"/>
          <p:cNvSpPr txBox="1"/>
          <p:nvPr/>
        </p:nvSpPr>
        <p:spPr>
          <a:xfrm>
            <a:off x="502221" y="333374"/>
            <a:ext cx="23379557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Symbols After The Cross</a:t>
            </a:r>
          </a:p>
        </p:txBody>
      </p:sp>
      <p:sp>
        <p:nvSpPr>
          <p:cNvPr id="461" name="1. Why not “people of the prince?”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Why not “people of the prince?”</a:t>
            </a:r>
          </a:p>
        </p:txBody>
      </p:sp>
      <p:sp>
        <p:nvSpPr>
          <p:cNvPr id="462" name="2. The city, sanctuary, and their destruction?"/>
          <p:cNvSpPr txBox="1"/>
          <p:nvPr/>
        </p:nvSpPr>
        <p:spPr>
          <a:xfrm>
            <a:off x="1239897" y="5804195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2. The city, sanctuary, and their destruction?</a:t>
            </a:r>
          </a:p>
        </p:txBody>
      </p:sp>
      <p:sp>
        <p:nvSpPr>
          <p:cNvPr id="463" name="3. Who or what is the King of the South in Daniel 11:25?"/>
          <p:cNvSpPr txBox="1"/>
          <p:nvPr/>
        </p:nvSpPr>
        <p:spPr>
          <a:xfrm>
            <a:off x="1239898" y="7864221"/>
            <a:ext cx="22402764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3. Who or what is the King of the South in Daniel 11:25?</a:t>
            </a:r>
          </a:p>
        </p:txBody>
      </p:sp>
      <p:sp>
        <p:nvSpPr>
          <p:cNvPr id="464" name="4. Why should “king” be an ideology?"/>
          <p:cNvSpPr txBox="1"/>
          <p:nvPr/>
        </p:nvSpPr>
        <p:spPr>
          <a:xfrm>
            <a:off x="1239897" y="9924246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4. Why should “king” be an ideology?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" grpId="1" animBg="1" advAuto="0"/>
      <p:bldP spid="463" grpId="2" animBg="1" advAuto="0"/>
      <p:bldP spid="464" grpId="3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Line"/>
          <p:cNvSpPr/>
          <p:nvPr/>
        </p:nvSpPr>
        <p:spPr>
          <a:xfrm>
            <a:off x="741337" y="2503883"/>
            <a:ext cx="22901326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69" name="Symbols After The Cross"/>
          <p:cNvSpPr txBox="1"/>
          <p:nvPr/>
        </p:nvSpPr>
        <p:spPr>
          <a:xfrm>
            <a:off x="502221" y="333374"/>
            <a:ext cx="23379557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Symbols After The Cross</a:t>
            </a:r>
          </a:p>
        </p:txBody>
      </p:sp>
      <p:sp>
        <p:nvSpPr>
          <p:cNvPr id="470" name="5. How is warfare in 11:25 global, spiritual warfare?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5. How is warfare in 11:25 global, spiritual warfare?</a:t>
            </a:r>
          </a:p>
        </p:txBody>
      </p:sp>
      <p:sp>
        <p:nvSpPr>
          <p:cNvPr id="471" name="6. Where is king going when goes “toward the south?”"/>
          <p:cNvSpPr txBox="1"/>
          <p:nvPr/>
        </p:nvSpPr>
        <p:spPr>
          <a:xfrm>
            <a:off x="1239897" y="5804195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6. Where is king going when goes “toward the south?”</a:t>
            </a:r>
          </a:p>
        </p:txBody>
      </p:sp>
      <p:sp>
        <p:nvSpPr>
          <p:cNvPr id="472" name="7. Are the ships of Chittim “economics?”"/>
          <p:cNvSpPr txBox="1"/>
          <p:nvPr/>
        </p:nvSpPr>
        <p:spPr>
          <a:xfrm>
            <a:off x="1239898" y="7864221"/>
            <a:ext cx="22402764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7. Are the ships of Chittim “economics?”</a:t>
            </a:r>
          </a:p>
        </p:txBody>
      </p:sp>
      <p:sp>
        <p:nvSpPr>
          <p:cNvPr id="473" name="8. How is “Chittim” global and spiritual?"/>
          <p:cNvSpPr txBox="1"/>
          <p:nvPr/>
        </p:nvSpPr>
        <p:spPr>
          <a:xfrm>
            <a:off x="1239897" y="9924246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8. How is “Chittim” global and spiritual?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  <p:bldP spid="472" grpId="2" animBg="1" advAuto="0"/>
      <p:bldP spid="473" grpId="3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Line"/>
          <p:cNvSpPr/>
          <p:nvPr/>
        </p:nvSpPr>
        <p:spPr>
          <a:xfrm>
            <a:off x="1916796" y="2503883"/>
            <a:ext cx="2055040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78" name="Symbols After Papacy"/>
          <p:cNvSpPr txBox="1"/>
          <p:nvPr/>
        </p:nvSpPr>
        <p:spPr>
          <a:xfrm>
            <a:off x="502221" y="333374"/>
            <a:ext cx="23379557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Symbols After Papacy</a:t>
            </a:r>
          </a:p>
        </p:txBody>
      </p:sp>
      <p:sp>
        <p:nvSpPr>
          <p:cNvPr id="479" name="1. Why not great words spoken by little horn?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Why not great words spoken by little horn?</a:t>
            </a:r>
          </a:p>
        </p:txBody>
      </p:sp>
      <p:sp>
        <p:nvSpPr>
          <p:cNvPr id="480" name="2. Why not the wearing out of the saints?"/>
          <p:cNvSpPr txBox="1"/>
          <p:nvPr/>
        </p:nvSpPr>
        <p:spPr>
          <a:xfrm>
            <a:off x="1239897" y="5804195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2. Why not the wearing out of the saints?</a:t>
            </a:r>
          </a:p>
        </p:txBody>
      </p:sp>
      <p:sp>
        <p:nvSpPr>
          <p:cNvPr id="481" name="3. Why not the changing of times and laws?"/>
          <p:cNvSpPr txBox="1"/>
          <p:nvPr/>
        </p:nvSpPr>
        <p:spPr>
          <a:xfrm>
            <a:off x="1239898" y="7864221"/>
            <a:ext cx="22402764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3. Why not the changing of times and laws?</a:t>
            </a:r>
          </a:p>
        </p:txBody>
      </p:sp>
      <p:sp>
        <p:nvSpPr>
          <p:cNvPr id="482" name="4. Why not the judgment &amp; kingdom given to saints?"/>
          <p:cNvSpPr txBox="1"/>
          <p:nvPr/>
        </p:nvSpPr>
        <p:spPr>
          <a:xfrm>
            <a:off x="1239897" y="9924246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4. Why not the judgment &amp; kingdom given to saints?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1" animBg="1" advAuto="0"/>
      <p:bldP spid="480" grpId="2" animBg="1" advAuto="0"/>
      <p:bldP spid="481" grpId="3" animBg="1" advAuto="0"/>
      <p:bldP spid="482" grpId="4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Line"/>
          <p:cNvSpPr/>
          <p:nvPr/>
        </p:nvSpPr>
        <p:spPr>
          <a:xfrm>
            <a:off x="1916796" y="2503883"/>
            <a:ext cx="2055040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87" name="Symbols After Papacy"/>
          <p:cNvSpPr txBox="1"/>
          <p:nvPr/>
        </p:nvSpPr>
        <p:spPr>
          <a:xfrm>
            <a:off x="502221" y="333374"/>
            <a:ext cx="23379557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Symbols After Papacy</a:t>
            </a:r>
          </a:p>
        </p:txBody>
      </p:sp>
      <p:sp>
        <p:nvSpPr>
          <p:cNvPr id="488" name="5. Are “arms” spiritual?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5. Are “arms” spiritual?</a:t>
            </a:r>
          </a:p>
        </p:txBody>
      </p:sp>
      <p:sp>
        <p:nvSpPr>
          <p:cNvPr id="489" name="6. Was it spiritual sword, flame, captivity and spoil?"/>
          <p:cNvSpPr txBox="1"/>
          <p:nvPr/>
        </p:nvSpPr>
        <p:spPr>
          <a:xfrm>
            <a:off x="1239897" y="5804195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6. Was it spiritual sword, flame, captivity and spoil?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VaticanZoom.mov.mp4" descr="VaticanZoom.mov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425450"/>
            <a:ext cx="24383999" cy="1286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00" fill="hold"/>
                                        <p:tgtEl>
                                          <p:spTgt spid="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9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Jacques-Louis_David_-_The_Emperor_Napoleon_in_His_Study_at_the_Tuileries_-_Google_Art_Project.jpg" descr="Jacques-Louis_David_-_The_Emperor_Napoleon_in_His_Study_at_the_Tuileries_-_Google_Art_Project.jpg"/>
          <p:cNvPicPr>
            <a:picLocks noChangeAspect="1"/>
          </p:cNvPicPr>
          <p:nvPr/>
        </p:nvPicPr>
        <p:blipFill>
          <a:blip r:embed="rId3">
            <a:extLst/>
          </a:blip>
          <a:srcRect t="4585" b="4585"/>
          <a:stretch>
            <a:fillRect/>
          </a:stretch>
        </p:blipFill>
        <p:spPr>
          <a:xfrm>
            <a:off x="4761365" y="2975085"/>
            <a:ext cx="6372490" cy="9653002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498" name="PopePiusVI.jpeg" descr="PopePiusVI.jpeg"/>
          <p:cNvPicPr>
            <a:picLocks noChangeAspect="1"/>
          </p:cNvPicPr>
          <p:nvPr/>
        </p:nvPicPr>
        <p:blipFill>
          <a:blip r:embed="rId4">
            <a:extLst/>
          </a:blip>
          <a:srcRect l="6499" r="6499"/>
          <a:stretch>
            <a:fillRect/>
          </a:stretch>
        </p:blipFill>
        <p:spPr>
          <a:xfrm>
            <a:off x="13340531" y="2974974"/>
            <a:ext cx="6372710" cy="965333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499" name="Line"/>
          <p:cNvSpPr/>
          <p:nvPr/>
        </p:nvSpPr>
        <p:spPr>
          <a:xfrm>
            <a:off x="5328426" y="2503883"/>
            <a:ext cx="13727148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00" name="Specific Kings"/>
          <p:cNvSpPr txBox="1"/>
          <p:nvPr/>
        </p:nvSpPr>
        <p:spPr>
          <a:xfrm>
            <a:off x="502221" y="333374"/>
            <a:ext cx="23379557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Specific Kings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“This is the dream; and we will tell the interpretation thereof before the king.”"/>
          <p:cNvSpPr txBox="1"/>
          <p:nvPr/>
        </p:nvSpPr>
        <p:spPr>
          <a:xfrm>
            <a:off x="10073585" y="3697681"/>
            <a:ext cx="13230030" cy="358648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“This </a:t>
            </a:r>
            <a:r>
              <a:rPr i="1"/>
              <a:t>is</a:t>
            </a:r>
            <a:r>
              <a:t> the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dream</a:t>
            </a:r>
            <a:r>
              <a:t>; and we will tell the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interpretation</a:t>
            </a:r>
            <a:r>
              <a:t> thereof before the king.”</a:t>
            </a:r>
          </a:p>
        </p:txBody>
      </p:sp>
      <p:sp>
        <p:nvSpPr>
          <p:cNvPr id="160" name="Daniel 2:36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2:36</a:t>
            </a:r>
          </a:p>
        </p:txBody>
      </p:sp>
      <p:sp>
        <p:nvSpPr>
          <p:cNvPr id="161" name="Rectangle"/>
          <p:cNvSpPr/>
          <p:nvPr/>
        </p:nvSpPr>
        <p:spPr>
          <a:xfrm>
            <a:off x="1752600" y="1087913"/>
            <a:ext cx="7618413" cy="1154017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62" name="Placeholder…"/>
          <p:cNvSpPr txBox="1"/>
          <p:nvPr/>
        </p:nvSpPr>
        <p:spPr>
          <a:xfrm>
            <a:off x="3074841" y="5490921"/>
            <a:ext cx="4973931" cy="1887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Placeholder</a:t>
            </a:r>
          </a:p>
          <a:p>
            <a:r>
              <a:t>Daniel 2 Image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"/>
          <p:cNvGrpSpPr/>
          <p:nvPr/>
        </p:nvGrpSpPr>
        <p:grpSpPr>
          <a:xfrm>
            <a:off x="2798807" y="2974974"/>
            <a:ext cx="18786386" cy="9653337"/>
            <a:chOff x="0" y="0"/>
            <a:chExt cx="18786384" cy="9653336"/>
          </a:xfrm>
        </p:grpSpPr>
        <p:pic>
          <p:nvPicPr>
            <p:cNvPr id="504" name="PopeJohnPaulII.jpeg" descr="PopeJohnPaulII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12314"/>
            <a:stretch>
              <a:fillRect/>
            </a:stretch>
          </p:blipFill>
          <p:spPr>
            <a:xfrm>
              <a:off x="6038655" y="0"/>
              <a:ext cx="6376013" cy="7271457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44500" dist="317500" dir="8100000" rotWithShape="0">
                <a:schemeClr val="accent6">
                  <a:hueOff val="-186403"/>
                  <a:lumOff val="-30311"/>
                  <a:alpha val="60000"/>
                </a:schemeClr>
              </a:outerShdw>
            </a:effectLst>
          </p:spPr>
        </p:pic>
        <p:pic>
          <p:nvPicPr>
            <p:cNvPr id="505" name="gorvachev.jpg" descr="gorvachev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4642" t="8941" r="12651" b="16866"/>
            <a:stretch>
              <a:fillRect/>
            </a:stretch>
          </p:blipFill>
          <p:spPr>
            <a:xfrm>
              <a:off x="0" y="0"/>
              <a:ext cx="6376012" cy="9653219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44500" dist="317500" dir="8100000" rotWithShape="0">
                <a:schemeClr val="accent6">
                  <a:hueOff val="-186403"/>
                  <a:lumOff val="-30311"/>
                  <a:alpha val="60000"/>
                </a:schemeClr>
              </a:outerShdw>
            </a:effectLst>
          </p:spPr>
        </p:pic>
        <p:pic>
          <p:nvPicPr>
            <p:cNvPr id="506" name="ReaganOfficialPortrait.jpg" descr="ReaganOfficialPortrait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111" r="10111"/>
            <a:stretch>
              <a:fillRect/>
            </a:stretch>
          </p:blipFill>
          <p:spPr>
            <a:xfrm>
              <a:off x="12414541" y="1312"/>
              <a:ext cx="6371844" cy="965202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444500" dist="317500" dir="8100000" rotWithShape="0">
                <a:schemeClr val="accent6">
                  <a:hueOff val="-186403"/>
                  <a:lumOff val="-30311"/>
                  <a:alpha val="60000"/>
                </a:schemeClr>
              </a:outerShdw>
            </a:effectLst>
          </p:spPr>
        </p:pic>
      </p:grpSp>
      <p:sp>
        <p:nvSpPr>
          <p:cNvPr id="508" name="Line"/>
          <p:cNvSpPr/>
          <p:nvPr/>
        </p:nvSpPr>
        <p:spPr>
          <a:xfrm>
            <a:off x="5328426" y="2503883"/>
            <a:ext cx="13727148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09" name="Specific Kings"/>
          <p:cNvSpPr txBox="1"/>
          <p:nvPr/>
        </p:nvSpPr>
        <p:spPr>
          <a:xfrm>
            <a:off x="502221" y="333374"/>
            <a:ext cx="23379557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Specific Kings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residentialSeal.png" descr="PresidentialSe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9940" y="2974974"/>
            <a:ext cx="9904121" cy="9904121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514" name="Line"/>
          <p:cNvSpPr/>
          <p:nvPr/>
        </p:nvSpPr>
        <p:spPr>
          <a:xfrm>
            <a:off x="5328426" y="2503883"/>
            <a:ext cx="13727148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15" name="Specific Kings"/>
          <p:cNvSpPr txBox="1"/>
          <p:nvPr/>
        </p:nvSpPr>
        <p:spPr>
          <a:xfrm>
            <a:off x="502221" y="333374"/>
            <a:ext cx="23379557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Specific Kings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Hermeneutic Switch"/>
          <p:cNvSpPr txBox="1"/>
          <p:nvPr/>
        </p:nvSpPr>
        <p:spPr>
          <a:xfrm>
            <a:off x="2404108" y="333374"/>
            <a:ext cx="19575784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Hermeneutic Switch</a:t>
            </a:r>
          </a:p>
        </p:txBody>
      </p:sp>
      <p:sp>
        <p:nvSpPr>
          <p:cNvPr id="520" name="Cannot be sustained…"/>
          <p:cNvSpPr txBox="1"/>
          <p:nvPr/>
        </p:nvSpPr>
        <p:spPr>
          <a:xfrm>
            <a:off x="1239897" y="3744169"/>
            <a:ext cx="21904205" cy="621792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15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Cannot be sustained</a:t>
            </a:r>
          </a:p>
          <a:p>
            <a:pPr>
              <a:lnSpc>
                <a:spcPct val="90000"/>
              </a:lnSpc>
              <a:defRPr sz="15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by any</a:t>
            </a:r>
          </a:p>
          <a:p>
            <a:pPr>
              <a:lnSpc>
                <a:spcPct val="90000"/>
              </a:lnSpc>
              <a:defRPr sz="15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previous interpretation</a:t>
            </a:r>
          </a:p>
        </p:txBody>
      </p:sp>
      <p:sp>
        <p:nvSpPr>
          <p:cNvPr id="521" name="Line"/>
          <p:cNvSpPr/>
          <p:nvPr/>
        </p:nvSpPr>
        <p:spPr>
          <a:xfrm>
            <a:off x="2404109" y="2503883"/>
            <a:ext cx="19575784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Line"/>
          <p:cNvSpPr/>
          <p:nvPr/>
        </p:nvSpPr>
        <p:spPr>
          <a:xfrm>
            <a:off x="2219978" y="2503883"/>
            <a:ext cx="19944044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26" name="Spiritual Forefathers"/>
          <p:cNvSpPr txBox="1"/>
          <p:nvPr/>
        </p:nvSpPr>
        <p:spPr>
          <a:xfrm>
            <a:off x="502221" y="333374"/>
            <a:ext cx="23379557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Spiritual Forefathers</a:t>
            </a:r>
          </a:p>
        </p:txBody>
      </p:sp>
      <p:pic>
        <p:nvPicPr>
          <p:cNvPr id="527" name="Miller, William.jpg" descr="Miller, William.jpg"/>
          <p:cNvPicPr>
            <a:picLocks noChangeAspect="1"/>
          </p:cNvPicPr>
          <p:nvPr/>
        </p:nvPicPr>
        <p:blipFill>
          <a:blip r:embed="rId3">
            <a:extLst/>
          </a:blip>
          <a:srcRect t="2730" b="2730"/>
          <a:stretch>
            <a:fillRect/>
          </a:stretch>
        </p:blipFill>
        <p:spPr>
          <a:xfrm>
            <a:off x="3711527" y="2903933"/>
            <a:ext cx="3972790" cy="5497999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528" name="Himes, Joshua V.jpg" descr="Himes, Joshua V.jpg"/>
          <p:cNvPicPr>
            <a:picLocks noChangeAspect="1"/>
          </p:cNvPicPr>
          <p:nvPr/>
        </p:nvPicPr>
        <p:blipFill>
          <a:blip r:embed="rId4">
            <a:extLst/>
          </a:blip>
          <a:srcRect r="2383"/>
          <a:stretch>
            <a:fillRect/>
          </a:stretch>
        </p:blipFill>
        <p:spPr>
          <a:xfrm>
            <a:off x="3711527" y="7761361"/>
            <a:ext cx="3950998" cy="4978065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529" name="Smith, Uriah 2.jpg" descr="Smith, Uriah 2.jpg"/>
          <p:cNvPicPr>
            <a:picLocks noChangeAspect="1"/>
          </p:cNvPicPr>
          <p:nvPr/>
        </p:nvPicPr>
        <p:blipFill>
          <a:blip r:embed="rId5">
            <a:extLst/>
          </a:blip>
          <a:srcRect l="7959" t="13089" r="7959" b="9863"/>
          <a:stretch>
            <a:fillRect/>
          </a:stretch>
        </p:blipFill>
        <p:spPr>
          <a:xfrm>
            <a:off x="7684245" y="2903933"/>
            <a:ext cx="4625971" cy="6142763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rgbClr val="000000">
                <a:alpha val="60000"/>
              </a:srgbClr>
            </a:outerShdw>
          </a:effectLst>
        </p:spPr>
      </p:pic>
      <p:pic>
        <p:nvPicPr>
          <p:cNvPr id="530" name="Haskell, SN.gif" descr="Haskell, SN.gif"/>
          <p:cNvPicPr>
            <a:picLocks noChangeAspect="1"/>
          </p:cNvPicPr>
          <p:nvPr/>
        </p:nvPicPr>
        <p:blipFill>
          <a:blip r:embed="rId6">
            <a:extLst/>
          </a:blip>
          <a:srcRect t="5751" b="10559"/>
          <a:stretch>
            <a:fillRect/>
          </a:stretch>
        </p:blipFill>
        <p:spPr>
          <a:xfrm>
            <a:off x="12272098" y="2903933"/>
            <a:ext cx="4193496" cy="5611870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rgbClr val="000000">
                <a:alpha val="60000"/>
              </a:srgbClr>
            </a:outerShdw>
          </a:effectLst>
        </p:spPr>
      </p:pic>
      <p:pic>
        <p:nvPicPr>
          <p:cNvPr id="531" name="Prescott, WW 2.jpg" descr="Prescott, WW 2.jpg"/>
          <p:cNvPicPr>
            <a:picLocks noChangeAspect="1"/>
          </p:cNvPicPr>
          <p:nvPr/>
        </p:nvPicPr>
        <p:blipFill>
          <a:blip r:embed="rId7">
            <a:extLst/>
          </a:blip>
          <a:srcRect l="15038" t="18780" r="25802" b="28407"/>
          <a:stretch>
            <a:fillRect/>
          </a:stretch>
        </p:blipFill>
        <p:spPr>
          <a:xfrm>
            <a:off x="16478972" y="2903933"/>
            <a:ext cx="4193357" cy="5701638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rgbClr val="000000">
                <a:alpha val="60000"/>
              </a:srgbClr>
            </a:outerShdw>
          </a:effectLst>
        </p:spPr>
      </p:pic>
      <p:pic>
        <p:nvPicPr>
          <p:cNvPr id="532" name="White, James.jpg" descr="White, James.jpg"/>
          <p:cNvPicPr>
            <a:picLocks noChangeAspect="1"/>
          </p:cNvPicPr>
          <p:nvPr/>
        </p:nvPicPr>
        <p:blipFill>
          <a:blip r:embed="rId8">
            <a:extLst/>
          </a:blip>
          <a:srcRect t="7276" b="20302"/>
          <a:stretch>
            <a:fillRect/>
          </a:stretch>
        </p:blipFill>
        <p:spPr>
          <a:xfrm>
            <a:off x="7684222" y="7761361"/>
            <a:ext cx="4574769" cy="4966689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rgbClr val="000000">
                <a:alpha val="60000"/>
              </a:srgbClr>
            </a:outerShdw>
          </a:effectLst>
        </p:spPr>
      </p:pic>
      <p:pic>
        <p:nvPicPr>
          <p:cNvPr id="533" name="Waggoner, EJ 2.jpg" descr="Waggoner, EJ 2.jpg"/>
          <p:cNvPicPr>
            <a:picLocks noChangeAspect="1"/>
          </p:cNvPicPr>
          <p:nvPr/>
        </p:nvPicPr>
        <p:blipFill>
          <a:blip r:embed="rId9">
            <a:extLst/>
          </a:blip>
          <a:srcRect l="9284" t="14643" r="59344" b="58703"/>
          <a:stretch>
            <a:fillRect/>
          </a:stretch>
        </p:blipFill>
        <p:spPr>
          <a:xfrm>
            <a:off x="12272097" y="7749851"/>
            <a:ext cx="4192207" cy="497813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rgbClr val="000000">
                <a:alpha val="60000"/>
              </a:srgbClr>
            </a:outerShdw>
          </a:effectLst>
        </p:spPr>
      </p:pic>
      <p:pic>
        <p:nvPicPr>
          <p:cNvPr id="534" name="Jones, AT.jpg" descr="Jones, AT.jpg"/>
          <p:cNvPicPr>
            <a:picLocks noChangeAspect="1"/>
          </p:cNvPicPr>
          <p:nvPr/>
        </p:nvPicPr>
        <p:blipFill>
          <a:blip r:embed="rId10">
            <a:extLst/>
          </a:blip>
          <a:srcRect t="6108"/>
          <a:stretch>
            <a:fillRect/>
          </a:stretch>
        </p:blipFill>
        <p:spPr>
          <a:xfrm>
            <a:off x="16478577" y="7761361"/>
            <a:ext cx="4193897" cy="497794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l="15344" r="45943" b="58534"/>
          <a:stretch>
            <a:fillRect/>
          </a:stretch>
        </p:blipFill>
        <p:spPr>
          <a:xfrm>
            <a:off x="-299360" y="-1"/>
            <a:ext cx="24864529" cy="14125602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539" name="France"/>
          <p:cNvSpPr txBox="1"/>
          <p:nvPr/>
        </p:nvSpPr>
        <p:spPr>
          <a:xfrm>
            <a:off x="4143303" y="3987462"/>
            <a:ext cx="2097535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France</a:t>
            </a:r>
          </a:p>
        </p:txBody>
      </p:sp>
      <p:sp>
        <p:nvSpPr>
          <p:cNvPr id="540" name="King of the South"/>
          <p:cNvSpPr txBox="1"/>
          <p:nvPr/>
        </p:nvSpPr>
        <p:spPr>
          <a:xfrm>
            <a:off x="2681141" y="4851062"/>
            <a:ext cx="5021859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King of the South</a:t>
            </a:r>
          </a:p>
        </p:txBody>
      </p:sp>
      <p:sp>
        <p:nvSpPr>
          <p:cNvPr id="541" name="Papacy"/>
          <p:cNvSpPr txBox="1"/>
          <p:nvPr/>
        </p:nvSpPr>
        <p:spPr>
          <a:xfrm>
            <a:off x="8281358" y="9842500"/>
            <a:ext cx="2227760" cy="9652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Papacy</a:t>
            </a:r>
          </a:p>
        </p:txBody>
      </p:sp>
      <p:sp>
        <p:nvSpPr>
          <p:cNvPr id="542" name="King of the North"/>
          <p:cNvSpPr txBox="1"/>
          <p:nvPr/>
        </p:nvSpPr>
        <p:spPr>
          <a:xfrm>
            <a:off x="6927717" y="10702060"/>
            <a:ext cx="4935042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King of the North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10154998" y="0"/>
            <a:ext cx="63035809" cy="34065989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545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0961" y="7782997"/>
            <a:ext cx="1241840" cy="2288714"/>
          </a:xfrm>
          <a:prstGeom prst="rect">
            <a:avLst/>
          </a:prstGeom>
          <a:ln w="25400">
            <a:miter lim="400000"/>
          </a:ln>
        </p:spPr>
      </p:pic>
      <p:pic>
        <p:nvPicPr>
          <p:cNvPr id="546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13643"/>
            <a:ext cx="1241839" cy="2288714"/>
          </a:xfrm>
          <a:prstGeom prst="rect">
            <a:avLst/>
          </a:prstGeom>
          <a:ln w="25400">
            <a:miter lim="400000"/>
          </a:ln>
        </p:spPr>
      </p:pic>
      <p:pic>
        <p:nvPicPr>
          <p:cNvPr id="547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65557" y="3757506"/>
            <a:ext cx="1241839" cy="2288713"/>
          </a:xfrm>
          <a:prstGeom prst="rect">
            <a:avLst/>
          </a:prstGeom>
          <a:ln w="25400">
            <a:miter lim="400000"/>
          </a:ln>
        </p:spPr>
      </p:pic>
      <p:pic>
        <p:nvPicPr>
          <p:cNvPr id="548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3719" y="5840643"/>
            <a:ext cx="1241839" cy="2288714"/>
          </a:xfrm>
          <a:prstGeom prst="rect">
            <a:avLst/>
          </a:prstGeom>
          <a:ln w="25400">
            <a:miter lim="400000"/>
          </a:ln>
        </p:spPr>
      </p:pic>
      <p:pic>
        <p:nvPicPr>
          <p:cNvPr id="549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4719" y="11427287"/>
            <a:ext cx="1241839" cy="2288713"/>
          </a:xfrm>
          <a:prstGeom prst="rect">
            <a:avLst/>
          </a:prstGeom>
          <a:ln w="25400">
            <a:miter lim="400000"/>
          </a:ln>
        </p:spPr>
      </p:pic>
      <p:pic>
        <p:nvPicPr>
          <p:cNvPr id="550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8185" y="4569287"/>
            <a:ext cx="1241839" cy="2288713"/>
          </a:xfrm>
          <a:prstGeom prst="rect">
            <a:avLst/>
          </a:prstGeom>
          <a:ln w="25400">
            <a:miter lim="400000"/>
          </a:ln>
        </p:spPr>
      </p:pic>
      <p:pic>
        <p:nvPicPr>
          <p:cNvPr id="551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6347" y="72131"/>
            <a:ext cx="1241839" cy="2288713"/>
          </a:xfrm>
          <a:prstGeom prst="rect">
            <a:avLst/>
          </a:prstGeom>
          <a:ln w="25400">
            <a:miter lim="400000"/>
          </a:ln>
        </p:spPr>
      </p:pic>
      <p:pic>
        <p:nvPicPr>
          <p:cNvPr id="552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8919" y="8129356"/>
            <a:ext cx="1241839" cy="2288713"/>
          </a:xfrm>
          <a:prstGeom prst="rect">
            <a:avLst/>
          </a:prstGeom>
          <a:ln w="25400">
            <a:miter lim="400000"/>
          </a:ln>
        </p:spPr>
      </p:pic>
      <p:sp>
        <p:nvSpPr>
          <p:cNvPr id="553" name="France"/>
          <p:cNvSpPr txBox="1"/>
          <p:nvPr/>
        </p:nvSpPr>
        <p:spPr>
          <a:xfrm>
            <a:off x="4143303" y="3987462"/>
            <a:ext cx="2097535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France</a:t>
            </a:r>
          </a:p>
        </p:txBody>
      </p:sp>
      <p:sp>
        <p:nvSpPr>
          <p:cNvPr id="554" name="King of the South"/>
          <p:cNvSpPr txBox="1"/>
          <p:nvPr/>
        </p:nvSpPr>
        <p:spPr>
          <a:xfrm>
            <a:off x="2681141" y="4851062"/>
            <a:ext cx="5021859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King of the South</a:t>
            </a:r>
          </a:p>
        </p:txBody>
      </p:sp>
      <p:pic>
        <p:nvPicPr>
          <p:cNvPr id="555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3800" y="5077287"/>
            <a:ext cx="1241839" cy="2288713"/>
          </a:xfrm>
          <a:prstGeom prst="rect">
            <a:avLst/>
          </a:prstGeom>
          <a:ln w="25400">
            <a:miter lim="400000"/>
          </a:ln>
        </p:spPr>
      </p:pic>
      <p:pic>
        <p:nvPicPr>
          <p:cNvPr id="556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02800" y="2360843"/>
            <a:ext cx="1241839" cy="2288714"/>
          </a:xfrm>
          <a:prstGeom prst="rect">
            <a:avLst/>
          </a:prstGeom>
          <a:ln w="25400">
            <a:miter lim="400000"/>
          </a:ln>
        </p:spPr>
      </p:pic>
      <p:pic>
        <p:nvPicPr>
          <p:cNvPr id="557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1119" y="5713643"/>
            <a:ext cx="1241839" cy="2288714"/>
          </a:xfrm>
          <a:prstGeom prst="rect">
            <a:avLst/>
          </a:prstGeom>
          <a:ln w="25400">
            <a:miter lim="400000"/>
          </a:ln>
        </p:spPr>
      </p:pic>
      <p:sp>
        <p:nvSpPr>
          <p:cNvPr id="558" name="Papacy"/>
          <p:cNvSpPr txBox="1"/>
          <p:nvPr/>
        </p:nvSpPr>
        <p:spPr>
          <a:xfrm>
            <a:off x="8281358" y="9842500"/>
            <a:ext cx="2227760" cy="9652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Papacy</a:t>
            </a:r>
          </a:p>
        </p:txBody>
      </p:sp>
      <p:sp>
        <p:nvSpPr>
          <p:cNvPr id="559" name="King of the North"/>
          <p:cNvSpPr txBox="1"/>
          <p:nvPr/>
        </p:nvSpPr>
        <p:spPr>
          <a:xfrm>
            <a:off x="6927717" y="10702060"/>
            <a:ext cx="4935042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King of the North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" grpId="9" animBg="1" advAuto="0"/>
      <p:bldP spid="546" grpId="6" animBg="1" advAuto="0"/>
      <p:bldP spid="547" grpId="3" animBg="1" advAuto="0"/>
      <p:bldP spid="548" grpId="8" animBg="1" advAuto="0"/>
      <p:bldP spid="549" grpId="11" animBg="1" advAuto="0"/>
      <p:bldP spid="550" grpId="4" animBg="1" advAuto="0"/>
      <p:bldP spid="551" grpId="1" animBg="1" advAuto="0"/>
      <p:bldP spid="552" grpId="10" animBg="1" advAuto="0"/>
      <p:bldP spid="555" grpId="5" animBg="1" advAuto="0"/>
      <p:bldP spid="556" grpId="2" animBg="1" advAuto="0"/>
      <p:bldP spid="557" grpId="7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3429735" y="0"/>
            <a:ext cx="39149775" cy="21157431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562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8357" y="-96800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63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2015" y="1277512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64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3781" y="2191912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65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57801" y="3516206"/>
            <a:ext cx="849481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66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3861" y="3465406"/>
            <a:ext cx="849480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67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2536" y="4695337"/>
            <a:ext cx="849480" cy="1565594"/>
          </a:xfrm>
          <a:prstGeom prst="rect">
            <a:avLst/>
          </a:prstGeom>
          <a:ln w="25400">
            <a:miter lim="400000"/>
          </a:ln>
        </p:spPr>
      </p:pic>
      <p:sp>
        <p:nvSpPr>
          <p:cNvPr id="568" name="France"/>
          <p:cNvSpPr txBox="1"/>
          <p:nvPr/>
        </p:nvSpPr>
        <p:spPr>
          <a:xfrm>
            <a:off x="4390282" y="1928706"/>
            <a:ext cx="2097535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France</a:t>
            </a:r>
          </a:p>
        </p:txBody>
      </p:sp>
      <p:sp>
        <p:nvSpPr>
          <p:cNvPr id="569" name="King of the South"/>
          <p:cNvSpPr txBox="1"/>
          <p:nvPr/>
        </p:nvSpPr>
        <p:spPr>
          <a:xfrm>
            <a:off x="2928120" y="2792306"/>
            <a:ext cx="5021859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King of the South</a:t>
            </a:r>
          </a:p>
        </p:txBody>
      </p:sp>
      <p:pic>
        <p:nvPicPr>
          <p:cNvPr id="570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5460" y="2733409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71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4991" y="3003694"/>
            <a:ext cx="849481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72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7320" y="3465406"/>
            <a:ext cx="849481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73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3600" y="4992899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74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4382" y="9325124"/>
            <a:ext cx="849480" cy="1565595"/>
          </a:xfrm>
          <a:prstGeom prst="rect">
            <a:avLst/>
          </a:prstGeom>
          <a:ln w="25400">
            <a:miter lim="400000"/>
          </a:ln>
        </p:spPr>
      </p:pic>
      <p:sp>
        <p:nvSpPr>
          <p:cNvPr id="575" name="Papacy"/>
          <p:cNvSpPr txBox="1"/>
          <p:nvPr/>
        </p:nvSpPr>
        <p:spPr>
          <a:xfrm>
            <a:off x="7828757" y="6264970"/>
            <a:ext cx="2227760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Papacy</a:t>
            </a:r>
          </a:p>
        </p:txBody>
      </p:sp>
      <p:sp>
        <p:nvSpPr>
          <p:cNvPr id="576" name="King of the North"/>
          <p:cNvSpPr txBox="1"/>
          <p:nvPr/>
        </p:nvSpPr>
        <p:spPr>
          <a:xfrm>
            <a:off x="6475116" y="7124531"/>
            <a:ext cx="4935042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King of the North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3429735" y="0"/>
            <a:ext cx="39149775" cy="21157431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pic>
        <p:nvPicPr>
          <p:cNvPr id="579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93034" y="4844491"/>
            <a:ext cx="1860010" cy="3428004"/>
          </a:xfrm>
          <a:prstGeom prst="rect">
            <a:avLst/>
          </a:prstGeom>
          <a:ln w="25400">
            <a:miter lim="400000"/>
          </a:ln>
        </p:spPr>
      </p:pic>
      <p:sp>
        <p:nvSpPr>
          <p:cNvPr id="580" name="France"/>
          <p:cNvSpPr txBox="1"/>
          <p:nvPr/>
        </p:nvSpPr>
        <p:spPr>
          <a:xfrm>
            <a:off x="4390282" y="1928706"/>
            <a:ext cx="2097535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France</a:t>
            </a:r>
          </a:p>
        </p:txBody>
      </p:sp>
      <p:sp>
        <p:nvSpPr>
          <p:cNvPr id="581" name="King of the South"/>
          <p:cNvSpPr txBox="1"/>
          <p:nvPr/>
        </p:nvSpPr>
        <p:spPr>
          <a:xfrm>
            <a:off x="2928120" y="2792306"/>
            <a:ext cx="5021859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King of the South</a:t>
            </a:r>
          </a:p>
        </p:txBody>
      </p:sp>
      <p:sp>
        <p:nvSpPr>
          <p:cNvPr id="582" name="Papacy"/>
          <p:cNvSpPr txBox="1"/>
          <p:nvPr/>
        </p:nvSpPr>
        <p:spPr>
          <a:xfrm>
            <a:off x="7828757" y="6264970"/>
            <a:ext cx="2227760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Papacy</a:t>
            </a:r>
          </a:p>
        </p:txBody>
      </p:sp>
      <p:sp>
        <p:nvSpPr>
          <p:cNvPr id="583" name="King of the North"/>
          <p:cNvSpPr txBox="1"/>
          <p:nvPr/>
        </p:nvSpPr>
        <p:spPr>
          <a:xfrm>
            <a:off x="6475116" y="7124531"/>
            <a:ext cx="4935042" cy="9652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King of the North</a:t>
            </a:r>
          </a:p>
        </p:txBody>
      </p:sp>
      <p:pic>
        <p:nvPicPr>
          <p:cNvPr id="584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68521" y="5775696"/>
            <a:ext cx="1862758" cy="3433069"/>
          </a:xfrm>
          <a:prstGeom prst="rect">
            <a:avLst/>
          </a:prstGeom>
          <a:ln w="25400">
            <a:miter lim="400000"/>
          </a:ln>
        </p:spPr>
      </p:pic>
      <p:pic>
        <p:nvPicPr>
          <p:cNvPr id="585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64426" y="6858000"/>
            <a:ext cx="1860551" cy="3429000"/>
          </a:xfrm>
          <a:prstGeom prst="rect">
            <a:avLst/>
          </a:prstGeom>
          <a:ln w="25400">
            <a:miter lim="400000"/>
          </a:ln>
        </p:spPr>
      </p:pic>
      <p:pic>
        <p:nvPicPr>
          <p:cNvPr id="586" name="little_horn_A_withAlpha.png" descr="little_horn_A_with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90882" y="9496167"/>
            <a:ext cx="1860551" cy="3429001"/>
          </a:xfrm>
          <a:prstGeom prst="rect">
            <a:avLst/>
          </a:prstGeom>
          <a:ln w="25400">
            <a:miter lim="400000"/>
          </a:ln>
        </p:spPr>
      </p:pic>
      <p:pic>
        <p:nvPicPr>
          <p:cNvPr id="587" name="little_horn_A_withAlpha.png" descr="little_horn_A_withAlpha.png"/>
          <p:cNvPicPr>
            <a:picLocks noChangeAspect="1"/>
          </p:cNvPicPr>
          <p:nvPr/>
        </p:nvPicPr>
        <p:blipFill>
          <a:blip r:embed="rId4">
            <a:alphaModFix amt="25363"/>
            <a:extLst/>
          </a:blip>
          <a:stretch>
            <a:fillRect/>
          </a:stretch>
        </p:blipFill>
        <p:spPr>
          <a:xfrm>
            <a:off x="6768357" y="-96800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88" name="little_horn_A_withAlpha.png" descr="little_horn_A_withAlpha.png"/>
          <p:cNvPicPr>
            <a:picLocks noChangeAspect="1"/>
          </p:cNvPicPr>
          <p:nvPr/>
        </p:nvPicPr>
        <p:blipFill>
          <a:blip r:embed="rId5">
            <a:alphaModFix amt="25479"/>
            <a:extLst/>
          </a:blip>
          <a:stretch>
            <a:fillRect/>
          </a:stretch>
        </p:blipFill>
        <p:spPr>
          <a:xfrm>
            <a:off x="8942015" y="1277512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89" name="little_horn_A_withAlpha.png" descr="little_horn_A_withAlpha.png"/>
          <p:cNvPicPr>
            <a:picLocks noChangeAspect="1"/>
          </p:cNvPicPr>
          <p:nvPr/>
        </p:nvPicPr>
        <p:blipFill>
          <a:blip r:embed="rId6">
            <a:alphaModFix amt="25000"/>
            <a:extLst/>
          </a:blip>
          <a:stretch>
            <a:fillRect/>
          </a:stretch>
        </p:blipFill>
        <p:spPr>
          <a:xfrm>
            <a:off x="10043781" y="2191912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90" name="little_horn_A_withAlpha.png" descr="little_horn_A_withAlpha.png"/>
          <p:cNvPicPr>
            <a:picLocks noChangeAspect="1"/>
          </p:cNvPicPr>
          <p:nvPr/>
        </p:nvPicPr>
        <p:blipFill>
          <a:blip r:embed="rId7">
            <a:alphaModFix amt="25484"/>
            <a:extLst/>
          </a:blip>
          <a:stretch>
            <a:fillRect/>
          </a:stretch>
        </p:blipFill>
        <p:spPr>
          <a:xfrm>
            <a:off x="9257801" y="3516206"/>
            <a:ext cx="849481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91" name="little_horn_A_withAlpha.png" descr="little_horn_A_withAlpha.png"/>
          <p:cNvPicPr>
            <a:picLocks noChangeAspect="1"/>
          </p:cNvPicPr>
          <p:nvPr/>
        </p:nvPicPr>
        <p:blipFill>
          <a:blip r:embed="rId8">
            <a:alphaModFix amt="25000"/>
            <a:extLst/>
          </a:blip>
          <a:stretch>
            <a:fillRect/>
          </a:stretch>
        </p:blipFill>
        <p:spPr>
          <a:xfrm>
            <a:off x="8153861" y="3465406"/>
            <a:ext cx="849480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92" name="little_horn_A_withAlpha.png" descr="little_horn_A_withAlpha.png"/>
          <p:cNvPicPr>
            <a:picLocks noChangeAspect="1"/>
          </p:cNvPicPr>
          <p:nvPr/>
        </p:nvPicPr>
        <p:blipFill>
          <a:blip r:embed="rId9">
            <a:alphaModFix amt="25000"/>
            <a:extLst/>
          </a:blip>
          <a:stretch>
            <a:fillRect/>
          </a:stretch>
        </p:blipFill>
        <p:spPr>
          <a:xfrm>
            <a:off x="8092536" y="4695337"/>
            <a:ext cx="849480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93" name="little_horn_A_withAlpha.png" descr="little_horn_A_withAlpha.png"/>
          <p:cNvPicPr>
            <a:picLocks noChangeAspect="1"/>
          </p:cNvPicPr>
          <p:nvPr/>
        </p:nvPicPr>
        <p:blipFill>
          <a:blip r:embed="rId10">
            <a:alphaModFix amt="24859"/>
            <a:extLst/>
          </a:blip>
          <a:stretch>
            <a:fillRect/>
          </a:stretch>
        </p:blipFill>
        <p:spPr>
          <a:xfrm>
            <a:off x="7525460" y="2733409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94" name="little_horn_A_withAlpha.png" descr="little_horn_A_withAlpha.png"/>
          <p:cNvPicPr>
            <a:picLocks noChangeAspect="1"/>
          </p:cNvPicPr>
          <p:nvPr/>
        </p:nvPicPr>
        <p:blipFill>
          <a:blip r:embed="rId11">
            <a:alphaModFix amt="25234"/>
            <a:extLst/>
          </a:blip>
          <a:stretch>
            <a:fillRect/>
          </a:stretch>
        </p:blipFill>
        <p:spPr>
          <a:xfrm>
            <a:off x="6054991" y="3003694"/>
            <a:ext cx="849481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95" name="little_horn_A_withAlpha.png" descr="little_horn_A_withAlpha.png"/>
          <p:cNvPicPr>
            <a:picLocks noChangeAspect="1"/>
          </p:cNvPicPr>
          <p:nvPr/>
        </p:nvPicPr>
        <p:blipFill>
          <a:blip r:embed="rId12">
            <a:alphaModFix amt="25000"/>
            <a:extLst/>
          </a:blip>
          <a:stretch>
            <a:fillRect/>
          </a:stretch>
        </p:blipFill>
        <p:spPr>
          <a:xfrm>
            <a:off x="2877320" y="3465406"/>
            <a:ext cx="849481" cy="1565594"/>
          </a:xfrm>
          <a:prstGeom prst="rect">
            <a:avLst/>
          </a:prstGeom>
          <a:ln w="25400">
            <a:miter lim="400000"/>
          </a:ln>
        </p:spPr>
      </p:pic>
      <p:pic>
        <p:nvPicPr>
          <p:cNvPr id="596" name="little_horn_A_withAlpha.png" descr="little_horn_A_withAlpha.png"/>
          <p:cNvPicPr>
            <a:picLocks noChangeAspect="1"/>
          </p:cNvPicPr>
          <p:nvPr/>
        </p:nvPicPr>
        <p:blipFill>
          <a:blip r:embed="rId13">
            <a:alphaModFix amt="25000"/>
            <a:extLst/>
          </a:blip>
          <a:stretch>
            <a:fillRect/>
          </a:stretch>
        </p:blipFill>
        <p:spPr>
          <a:xfrm>
            <a:off x="3523600" y="4992899"/>
            <a:ext cx="849480" cy="1565595"/>
          </a:xfrm>
          <a:prstGeom prst="rect">
            <a:avLst/>
          </a:prstGeom>
          <a:ln w="25400">
            <a:miter lim="400000"/>
          </a:ln>
        </p:spPr>
      </p:pic>
      <p:pic>
        <p:nvPicPr>
          <p:cNvPr id="597" name="little_horn_A_withAlpha.png" descr="little_horn_A_withAlpha.png"/>
          <p:cNvPicPr>
            <a:picLocks noChangeAspect="1"/>
          </p:cNvPicPr>
          <p:nvPr/>
        </p:nvPicPr>
        <p:blipFill>
          <a:blip r:embed="rId14">
            <a:alphaModFix amt="25000"/>
            <a:extLst/>
          </a:blip>
          <a:stretch>
            <a:fillRect/>
          </a:stretch>
        </p:blipFill>
        <p:spPr>
          <a:xfrm>
            <a:off x="7304382" y="9325124"/>
            <a:ext cx="849480" cy="1565595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9" dur="1000" fill="hold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xit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3" dur="1000" fill="hold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02767 -0.035185" pathEditMode="relative">
                                      <p:cBhvr>
                                        <p:cTn id="27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62841 0.625482" pathEditMode="relative">
                                      <p:cBhvr>
                                        <p:cTn id="30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1" animBg="1" advAuto="0"/>
      <p:bldP spid="580" grpId="5" animBg="1" advAuto="0"/>
      <p:bldP spid="582" grpId="6" animBg="1" advAuto="0"/>
      <p:bldP spid="584" grpId="2" animBg="1" advAuto="0"/>
      <p:bldP spid="585" grpId="3" animBg="1" advAuto="0"/>
      <p:bldP spid="586" grpId="4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10154998" y="0"/>
            <a:ext cx="63035809" cy="34065989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00" name="Papacy…"/>
          <p:cNvSpPr txBox="1"/>
          <p:nvPr/>
        </p:nvSpPr>
        <p:spPr>
          <a:xfrm>
            <a:off x="6917266" y="9845061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01" name="France…"/>
          <p:cNvSpPr txBox="1"/>
          <p:nvPr/>
        </p:nvSpPr>
        <p:spPr>
          <a:xfrm>
            <a:off x="2681141" y="3987462"/>
            <a:ext cx="5021859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France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02" name="U.S.S.R.…"/>
          <p:cNvSpPr txBox="1"/>
          <p:nvPr/>
        </p:nvSpPr>
        <p:spPr>
          <a:xfrm>
            <a:off x="19157881" y="25400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03" name="Line"/>
          <p:cNvSpPr/>
          <p:nvPr/>
        </p:nvSpPr>
        <p:spPr>
          <a:xfrm>
            <a:off x="7026328" y="5916606"/>
            <a:ext cx="1272289" cy="3928455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04" name="Line"/>
          <p:cNvSpPr/>
          <p:nvPr/>
        </p:nvSpPr>
        <p:spPr>
          <a:xfrm flipV="1">
            <a:off x="10800201" y="2195482"/>
            <a:ext cx="9555649" cy="8468114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000 0.000000 L 0.675462 -0.272198" pathEditMode="relative">
                                      <p:cBhvr>
                                        <p:cTn id="14" dur="1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4" animBg="1" advAuto="0"/>
      <p:bldP spid="602" grpId="5" animBg="1" advAuto="0"/>
      <p:bldP spid="603" grpId="1" animBg="1" advAuto="0"/>
      <p:bldP spid="603" grpId="2" animBg="1" advAuto="0"/>
      <p:bldP spid="604" grpId="6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07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08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09" name="Line"/>
          <p:cNvSpPr/>
          <p:nvPr/>
        </p:nvSpPr>
        <p:spPr>
          <a:xfrm>
            <a:off x="8461085" y="5062947"/>
            <a:ext cx="2467462" cy="2467463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10" name="Glorious Land"/>
          <p:cNvSpPr txBox="1"/>
          <p:nvPr/>
        </p:nvSpPr>
        <p:spPr>
          <a:xfrm>
            <a:off x="7244370" y="6649545"/>
            <a:ext cx="3654860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Glorious Land</a:t>
            </a:r>
          </a:p>
        </p:txBody>
      </p:sp>
      <p:sp>
        <p:nvSpPr>
          <p:cNvPr id="611" name="Dingbat X"/>
          <p:cNvSpPr/>
          <p:nvPr/>
        </p:nvSpPr>
        <p:spPr>
          <a:xfrm>
            <a:off x="8493685" y="6404555"/>
            <a:ext cx="1156230" cy="136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1" animBg="1" advAuto="0"/>
      <p:bldP spid="610" grpId="2" animBg="1" advAuto="0"/>
      <p:bldP spid="611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ymbolic Dream/Vision"/>
          <p:cNvSpPr txBox="1"/>
          <p:nvPr/>
        </p:nvSpPr>
        <p:spPr>
          <a:xfrm>
            <a:off x="974065" y="3945138"/>
            <a:ext cx="22435869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Symbolic Dream/Vision</a:t>
            </a:r>
          </a:p>
        </p:txBody>
      </p:sp>
      <p:sp>
        <p:nvSpPr>
          <p:cNvPr id="167" name="Format of Daniel"/>
          <p:cNvSpPr txBox="1"/>
          <p:nvPr/>
        </p:nvSpPr>
        <p:spPr>
          <a:xfrm>
            <a:off x="3052857" y="333374"/>
            <a:ext cx="18278286" cy="30099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2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Format of Daniel</a:t>
            </a:r>
          </a:p>
        </p:txBody>
      </p:sp>
      <p:sp>
        <p:nvSpPr>
          <p:cNvPr id="168" name="Line"/>
          <p:cNvSpPr/>
          <p:nvPr/>
        </p:nvSpPr>
        <p:spPr>
          <a:xfrm>
            <a:off x="3052856" y="2808683"/>
            <a:ext cx="1827828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69" name="Literal Interpretation"/>
          <p:cNvSpPr txBox="1"/>
          <p:nvPr/>
        </p:nvSpPr>
        <p:spPr>
          <a:xfrm>
            <a:off x="2146659" y="8572901"/>
            <a:ext cx="20090682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Literal Interpretation</a:t>
            </a:r>
          </a:p>
        </p:txBody>
      </p:sp>
      <p:sp>
        <p:nvSpPr>
          <p:cNvPr id="170" name="followed by"/>
          <p:cNvSpPr txBox="1"/>
          <p:nvPr/>
        </p:nvSpPr>
        <p:spPr>
          <a:xfrm>
            <a:off x="9921248" y="7001969"/>
            <a:ext cx="454150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followed by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2" animBg="1" advAuto="0"/>
      <p:bldP spid="170" grpId="1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14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15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16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17" name="Church,"/>
          <p:cNvSpPr txBox="1"/>
          <p:nvPr/>
        </p:nvSpPr>
        <p:spPr>
          <a:xfrm>
            <a:off x="8454044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18" name="Conscience"/>
          <p:cNvSpPr txBox="1"/>
          <p:nvPr/>
        </p:nvSpPr>
        <p:spPr>
          <a:xfrm>
            <a:off x="7903400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" grpId="2" animBg="1" advAuto="0"/>
      <p:bldP spid="618" grpId="1" animBg="1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21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22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23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24" name="Church,"/>
          <p:cNvSpPr txBox="1"/>
          <p:nvPr/>
        </p:nvSpPr>
        <p:spPr>
          <a:xfrm>
            <a:off x="8460761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25" name="Conscience"/>
          <p:cNvSpPr txBox="1"/>
          <p:nvPr/>
        </p:nvSpPr>
        <p:spPr>
          <a:xfrm>
            <a:off x="7897417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  <p:sp>
        <p:nvSpPr>
          <p:cNvPr id="626" name="Edom, Moab, Ammon"/>
          <p:cNvSpPr txBox="1"/>
          <p:nvPr/>
        </p:nvSpPr>
        <p:spPr>
          <a:xfrm>
            <a:off x="11102381" y="7078684"/>
            <a:ext cx="600071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Edom, Moab, Ammon</a:t>
            </a:r>
          </a:p>
        </p:txBody>
      </p:sp>
      <p:sp>
        <p:nvSpPr>
          <p:cNvPr id="627" name="Dingbat X"/>
          <p:cNvSpPr/>
          <p:nvPr/>
        </p:nvSpPr>
        <p:spPr>
          <a:xfrm>
            <a:off x="13524625" y="6833695"/>
            <a:ext cx="1156230" cy="1366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1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30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31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32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33" name="Church,"/>
          <p:cNvSpPr txBox="1"/>
          <p:nvPr/>
        </p:nvSpPr>
        <p:spPr>
          <a:xfrm>
            <a:off x="8460761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34" name="Conscience"/>
          <p:cNvSpPr txBox="1"/>
          <p:nvPr/>
        </p:nvSpPr>
        <p:spPr>
          <a:xfrm>
            <a:off x="7897417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  <p:sp>
        <p:nvSpPr>
          <p:cNvPr id="635" name="Catholics &amp; Protestants Join the SDA Church"/>
          <p:cNvSpPr txBox="1"/>
          <p:nvPr/>
        </p:nvSpPr>
        <p:spPr>
          <a:xfrm>
            <a:off x="11277317" y="6334415"/>
            <a:ext cx="5443435" cy="24257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Catholics &amp; Protestants Join the SDA Church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38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39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40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41" name="Church,"/>
          <p:cNvSpPr txBox="1"/>
          <p:nvPr/>
        </p:nvSpPr>
        <p:spPr>
          <a:xfrm>
            <a:off x="8460761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42" name="Conscience"/>
          <p:cNvSpPr txBox="1"/>
          <p:nvPr/>
        </p:nvSpPr>
        <p:spPr>
          <a:xfrm>
            <a:off x="7897417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  <p:sp>
        <p:nvSpPr>
          <p:cNvPr id="643" name="Catholics &amp; Protestants Join the SDA Church"/>
          <p:cNvSpPr txBox="1"/>
          <p:nvPr/>
        </p:nvSpPr>
        <p:spPr>
          <a:xfrm>
            <a:off x="11277317" y="6334415"/>
            <a:ext cx="5443435" cy="24257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Catholics &amp; Protestants Join the SDA Church</a:t>
            </a:r>
          </a:p>
        </p:txBody>
      </p:sp>
      <p:sp>
        <p:nvSpPr>
          <p:cNvPr id="644" name="Egypt"/>
          <p:cNvSpPr txBox="1"/>
          <p:nvPr/>
        </p:nvSpPr>
        <p:spPr>
          <a:xfrm>
            <a:off x="8758727" y="8309265"/>
            <a:ext cx="1515146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Egypt</a:t>
            </a:r>
          </a:p>
        </p:txBody>
      </p:sp>
      <p:sp>
        <p:nvSpPr>
          <p:cNvPr id="645" name="Dingbat X"/>
          <p:cNvSpPr/>
          <p:nvPr/>
        </p:nvSpPr>
        <p:spPr>
          <a:xfrm>
            <a:off x="8938184" y="8076975"/>
            <a:ext cx="1156230" cy="1366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" grpId="1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48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49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50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51" name="Church,"/>
          <p:cNvSpPr txBox="1"/>
          <p:nvPr/>
        </p:nvSpPr>
        <p:spPr>
          <a:xfrm>
            <a:off x="8460761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52" name="Conscience"/>
          <p:cNvSpPr txBox="1"/>
          <p:nvPr/>
        </p:nvSpPr>
        <p:spPr>
          <a:xfrm>
            <a:off x="7897417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  <p:sp>
        <p:nvSpPr>
          <p:cNvPr id="653" name="Catholics &amp; Protestants Join the SDA Church"/>
          <p:cNvSpPr txBox="1"/>
          <p:nvPr/>
        </p:nvSpPr>
        <p:spPr>
          <a:xfrm>
            <a:off x="11277317" y="6334415"/>
            <a:ext cx="5443435" cy="24257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Catholics &amp; Protestants Join the SDA Church</a:t>
            </a:r>
          </a:p>
        </p:txBody>
      </p:sp>
      <p:sp>
        <p:nvSpPr>
          <p:cNvPr id="654" name="Atheism"/>
          <p:cNvSpPr txBox="1"/>
          <p:nvPr/>
        </p:nvSpPr>
        <p:spPr>
          <a:xfrm>
            <a:off x="8460761" y="8305800"/>
            <a:ext cx="2249984" cy="8763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Atheism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57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58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59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60" name="Church,"/>
          <p:cNvSpPr txBox="1"/>
          <p:nvPr/>
        </p:nvSpPr>
        <p:spPr>
          <a:xfrm>
            <a:off x="8460761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61" name="Conscience"/>
          <p:cNvSpPr txBox="1"/>
          <p:nvPr/>
        </p:nvSpPr>
        <p:spPr>
          <a:xfrm>
            <a:off x="7897417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  <p:sp>
        <p:nvSpPr>
          <p:cNvPr id="662" name="Catholics &amp; Protestants Join the SDA Church"/>
          <p:cNvSpPr txBox="1"/>
          <p:nvPr/>
        </p:nvSpPr>
        <p:spPr>
          <a:xfrm>
            <a:off x="11277317" y="6334415"/>
            <a:ext cx="5443435" cy="24257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Catholics &amp; Protestants Join the SDA Church</a:t>
            </a:r>
          </a:p>
        </p:txBody>
      </p:sp>
      <p:sp>
        <p:nvSpPr>
          <p:cNvPr id="663" name="Atheism"/>
          <p:cNvSpPr txBox="1"/>
          <p:nvPr/>
        </p:nvSpPr>
        <p:spPr>
          <a:xfrm>
            <a:off x="8460761" y="8305800"/>
            <a:ext cx="2249984" cy="8763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Atheism</a:t>
            </a:r>
          </a:p>
        </p:txBody>
      </p:sp>
      <p:sp>
        <p:nvSpPr>
          <p:cNvPr id="664" name="China"/>
          <p:cNvSpPr txBox="1"/>
          <p:nvPr/>
        </p:nvSpPr>
        <p:spPr>
          <a:xfrm>
            <a:off x="8773455" y="9011835"/>
            <a:ext cx="1624596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000 0.000000 C 0.121430 0.049251 0.248876 0.012576 0.355365 -0.102264 C 0.433329 -0.186342 0.496005 -0.308598 0.535885 -0.454384" pathEditMode="relative">
                                      <p:cBhvr>
                                        <p:cTn id="6" dur="125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67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68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69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70" name="Church,"/>
          <p:cNvSpPr txBox="1"/>
          <p:nvPr/>
        </p:nvSpPr>
        <p:spPr>
          <a:xfrm>
            <a:off x="8460761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71" name="Conscience"/>
          <p:cNvSpPr txBox="1"/>
          <p:nvPr/>
        </p:nvSpPr>
        <p:spPr>
          <a:xfrm>
            <a:off x="7897417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  <p:sp>
        <p:nvSpPr>
          <p:cNvPr id="672" name="Catholics &amp; Protestants Join the SDA Church"/>
          <p:cNvSpPr txBox="1"/>
          <p:nvPr/>
        </p:nvSpPr>
        <p:spPr>
          <a:xfrm>
            <a:off x="11277317" y="6334415"/>
            <a:ext cx="5443435" cy="24257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Catholics &amp; Protestants Join the SDA Church</a:t>
            </a:r>
          </a:p>
        </p:txBody>
      </p:sp>
      <p:sp>
        <p:nvSpPr>
          <p:cNvPr id="673" name="Atheism"/>
          <p:cNvSpPr txBox="1"/>
          <p:nvPr/>
        </p:nvSpPr>
        <p:spPr>
          <a:xfrm>
            <a:off x="8460761" y="8305800"/>
            <a:ext cx="2249984" cy="8763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Atheism</a:t>
            </a:r>
          </a:p>
        </p:txBody>
      </p:sp>
      <p:sp>
        <p:nvSpPr>
          <p:cNvPr id="674" name="Libya"/>
          <p:cNvSpPr txBox="1"/>
          <p:nvPr/>
        </p:nvSpPr>
        <p:spPr>
          <a:xfrm>
            <a:off x="5482062" y="7213641"/>
            <a:ext cx="1464296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Libya</a:t>
            </a:r>
          </a:p>
        </p:txBody>
      </p:sp>
      <p:sp>
        <p:nvSpPr>
          <p:cNvPr id="675" name="Ethiopia"/>
          <p:cNvSpPr txBox="1"/>
          <p:nvPr/>
        </p:nvSpPr>
        <p:spPr>
          <a:xfrm>
            <a:off x="10710744" y="12402090"/>
            <a:ext cx="2226420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Ethiopia</a:t>
            </a:r>
          </a:p>
        </p:txBody>
      </p:sp>
      <p:sp>
        <p:nvSpPr>
          <p:cNvPr id="676" name="Dingbat X"/>
          <p:cNvSpPr/>
          <p:nvPr/>
        </p:nvSpPr>
        <p:spPr>
          <a:xfrm>
            <a:off x="5664029" y="6968651"/>
            <a:ext cx="1156230" cy="1366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77" name="Dingbat X"/>
          <p:cNvSpPr/>
          <p:nvPr/>
        </p:nvSpPr>
        <p:spPr>
          <a:xfrm>
            <a:off x="11245839" y="12157100"/>
            <a:ext cx="1156230" cy="1366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78" name="China"/>
          <p:cNvSpPr txBox="1"/>
          <p:nvPr/>
        </p:nvSpPr>
        <p:spPr>
          <a:xfrm>
            <a:off x="21843999" y="2781300"/>
            <a:ext cx="1624597" cy="8763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" grpId="1" animBg="1" advAuto="0"/>
      <p:bldP spid="677" grpId="2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81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82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83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84" name="Church,"/>
          <p:cNvSpPr txBox="1"/>
          <p:nvPr/>
        </p:nvSpPr>
        <p:spPr>
          <a:xfrm>
            <a:off x="8460761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85" name="Conscience"/>
          <p:cNvSpPr txBox="1"/>
          <p:nvPr/>
        </p:nvSpPr>
        <p:spPr>
          <a:xfrm>
            <a:off x="7897417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  <p:sp>
        <p:nvSpPr>
          <p:cNvPr id="686" name="Catholics &amp; Protestants Join the SDA Church"/>
          <p:cNvSpPr txBox="1"/>
          <p:nvPr/>
        </p:nvSpPr>
        <p:spPr>
          <a:xfrm>
            <a:off x="11277317" y="6334415"/>
            <a:ext cx="5443435" cy="24257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Catholics &amp; Protestants Join the SDA Church</a:t>
            </a:r>
          </a:p>
        </p:txBody>
      </p:sp>
      <p:sp>
        <p:nvSpPr>
          <p:cNvPr id="687" name="Atheism"/>
          <p:cNvSpPr txBox="1"/>
          <p:nvPr/>
        </p:nvSpPr>
        <p:spPr>
          <a:xfrm>
            <a:off x="8460761" y="8305800"/>
            <a:ext cx="2249984" cy="8763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Atheism</a:t>
            </a:r>
          </a:p>
        </p:txBody>
      </p:sp>
      <p:sp>
        <p:nvSpPr>
          <p:cNvPr id="688" name="China"/>
          <p:cNvSpPr txBox="1"/>
          <p:nvPr/>
        </p:nvSpPr>
        <p:spPr>
          <a:xfrm>
            <a:off x="21843999" y="2781300"/>
            <a:ext cx="1624597" cy="8763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China</a:t>
            </a:r>
          </a:p>
        </p:txBody>
      </p:sp>
      <p:sp>
        <p:nvSpPr>
          <p:cNvPr id="689" name="SDAs Join…"/>
          <p:cNvSpPr txBox="1"/>
          <p:nvPr/>
        </p:nvSpPr>
        <p:spPr>
          <a:xfrm>
            <a:off x="5024087" y="6858000"/>
            <a:ext cx="2791657" cy="16510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SDAs Join </a:t>
            </a:r>
          </a:p>
          <a:p>
            <a: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Babylon</a:t>
            </a:r>
          </a:p>
        </p:txBody>
      </p:sp>
      <p:sp>
        <p:nvSpPr>
          <p:cNvPr id="690" name="SDAs Join…"/>
          <p:cNvSpPr txBox="1"/>
          <p:nvPr/>
        </p:nvSpPr>
        <p:spPr>
          <a:xfrm>
            <a:off x="10571838" y="12065000"/>
            <a:ext cx="2791657" cy="16510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SDAs Join </a:t>
            </a:r>
          </a:p>
          <a:p>
            <a:pPr>
              <a:defRPr sz="5000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Babylon</a:t>
            </a:r>
          </a:p>
        </p:txBody>
      </p:sp>
    </p:spTree>
  </p:cSld>
  <p:clrMapOvr>
    <a:masterClrMapping/>
  </p:clrMapOvr>
  <p:transition spd="med" advClick="0" advTm="6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Screen Shot 2018-09-27 at 10.42.25 AM.png" descr="Screen Shot 2018-09-27 at 10.42.25 AM.png"/>
          <p:cNvPicPr>
            <a:picLocks noChangeAspect="1"/>
          </p:cNvPicPr>
          <p:nvPr/>
        </p:nvPicPr>
        <p:blipFill>
          <a:blip r:embed="rId2">
            <a:extLst/>
          </a:blip>
          <a:srcRect r="1857"/>
          <a:stretch>
            <a:fillRect/>
          </a:stretch>
        </p:blipFill>
        <p:spPr>
          <a:xfrm>
            <a:off x="-883305" y="0"/>
            <a:ext cx="25379785" cy="13715816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693" name="Papacy…"/>
          <p:cNvSpPr txBox="1"/>
          <p:nvPr/>
        </p:nvSpPr>
        <p:spPr>
          <a:xfrm>
            <a:off x="4570841" y="3228360"/>
            <a:ext cx="4935042" cy="18288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Papacy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North</a:t>
            </a:r>
          </a:p>
        </p:txBody>
      </p:sp>
      <p:sp>
        <p:nvSpPr>
          <p:cNvPr id="694" name="Were, Louis F., The Battle for the Kingship of the World, paperback, 1950, p. 25."/>
          <p:cNvSpPr txBox="1"/>
          <p:nvPr/>
        </p:nvSpPr>
        <p:spPr>
          <a:xfrm>
            <a:off x="16996723" y="9449985"/>
            <a:ext cx="2838079" cy="2118495"/>
          </a:xfrm>
          <a:prstGeom prst="rect">
            <a:avLst/>
          </a:prstGeom>
          <a:ln w="12700">
            <a:miter lim="400000"/>
          </a:ln>
          <a:effectLst>
            <a:outerShdw blurRad="88900" dist="88900" dir="8100000" rotWithShape="0">
              <a:schemeClr val="accent6">
                <a:hueOff val="-186403"/>
                <a:lumOff val="-30311"/>
                <a:alpha val="60012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Were, Louis F., </a:t>
            </a:r>
            <a:r>
              <a:t>The Battle for the Kingship of the World</a:t>
            </a:r>
            <a:r>
              <a:rPr i="0"/>
              <a:t>, paperback, 1950, p. 25.</a:t>
            </a:r>
          </a:p>
        </p:txBody>
      </p:sp>
      <p:sp>
        <p:nvSpPr>
          <p:cNvPr id="695" name="U.S.S.R.…"/>
          <p:cNvSpPr txBox="1"/>
          <p:nvPr/>
        </p:nvSpPr>
        <p:spPr>
          <a:xfrm>
            <a:off x="9505882" y="0"/>
            <a:ext cx="5021859" cy="18288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U.S.S.R.</a:t>
            </a:r>
          </a:p>
          <a:p>
            <a:pPr>
              <a:defRPr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King of the South</a:t>
            </a:r>
          </a:p>
        </p:txBody>
      </p:sp>
      <p:sp>
        <p:nvSpPr>
          <p:cNvPr id="696" name="Church,"/>
          <p:cNvSpPr txBox="1"/>
          <p:nvPr/>
        </p:nvSpPr>
        <p:spPr>
          <a:xfrm>
            <a:off x="8460761" y="6395545"/>
            <a:ext cx="2111078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Church,</a:t>
            </a:r>
          </a:p>
        </p:txBody>
      </p:sp>
      <p:sp>
        <p:nvSpPr>
          <p:cNvPr id="697" name="Conscience"/>
          <p:cNvSpPr txBox="1"/>
          <p:nvPr/>
        </p:nvSpPr>
        <p:spPr>
          <a:xfrm>
            <a:off x="7897417" y="7109115"/>
            <a:ext cx="3204965" cy="8763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Conscience</a:t>
            </a:r>
          </a:p>
        </p:txBody>
      </p:sp>
      <p:sp>
        <p:nvSpPr>
          <p:cNvPr id="698" name="Catholics &amp; Protestants Join the SDA Church"/>
          <p:cNvSpPr txBox="1"/>
          <p:nvPr/>
        </p:nvSpPr>
        <p:spPr>
          <a:xfrm>
            <a:off x="11277317" y="6334415"/>
            <a:ext cx="5443435" cy="24257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Catholics &amp; Protestants Join the SDA Church</a:t>
            </a:r>
          </a:p>
        </p:txBody>
      </p:sp>
      <p:sp>
        <p:nvSpPr>
          <p:cNvPr id="699" name="Atheism"/>
          <p:cNvSpPr txBox="1"/>
          <p:nvPr/>
        </p:nvSpPr>
        <p:spPr>
          <a:xfrm>
            <a:off x="8460761" y="8305800"/>
            <a:ext cx="2249984" cy="8763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Atheism</a:t>
            </a:r>
          </a:p>
        </p:txBody>
      </p:sp>
      <p:sp>
        <p:nvSpPr>
          <p:cNvPr id="700" name="China"/>
          <p:cNvSpPr txBox="1"/>
          <p:nvPr/>
        </p:nvSpPr>
        <p:spPr>
          <a:xfrm>
            <a:off x="21843999" y="2781300"/>
            <a:ext cx="1624597" cy="8763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China</a:t>
            </a:r>
          </a:p>
        </p:txBody>
      </p:sp>
      <p:sp>
        <p:nvSpPr>
          <p:cNvPr id="701" name="SDAs Join…"/>
          <p:cNvSpPr txBox="1"/>
          <p:nvPr/>
        </p:nvSpPr>
        <p:spPr>
          <a:xfrm>
            <a:off x="5024087" y="6858000"/>
            <a:ext cx="2791657" cy="16510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SDAs Join </a:t>
            </a:r>
          </a:p>
          <a:p>
            <a: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Babylon</a:t>
            </a:r>
          </a:p>
        </p:txBody>
      </p:sp>
      <p:sp>
        <p:nvSpPr>
          <p:cNvPr id="702" name="SDAs Join…"/>
          <p:cNvSpPr txBox="1"/>
          <p:nvPr/>
        </p:nvSpPr>
        <p:spPr>
          <a:xfrm>
            <a:off x="10571838" y="12065000"/>
            <a:ext cx="2791657" cy="1651000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SDAs Join </a:t>
            </a:r>
          </a:p>
          <a:p>
            <a:pPr>
              <a:defRPr sz="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Babylon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1. Symbolic vision followed by literal interpretation"/>
          <p:cNvSpPr txBox="1"/>
          <p:nvPr/>
        </p:nvSpPr>
        <p:spPr>
          <a:xfrm>
            <a:off x="1239897" y="3744169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1. Symbolic vision followed by literal interpretation</a:t>
            </a:r>
          </a:p>
        </p:txBody>
      </p:sp>
      <p:sp>
        <p:nvSpPr>
          <p:cNvPr id="705" name="2. Interpretations are literal throughout"/>
          <p:cNvSpPr txBox="1"/>
          <p:nvPr/>
        </p:nvSpPr>
        <p:spPr>
          <a:xfrm>
            <a:off x="1239897" y="5804195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2. Interpretations are literal throughout</a:t>
            </a:r>
          </a:p>
        </p:txBody>
      </p:sp>
      <p:sp>
        <p:nvSpPr>
          <p:cNvPr id="706" name="3. Daniel 11 is an interpretation of Daniel 8"/>
          <p:cNvSpPr txBox="1"/>
          <p:nvPr/>
        </p:nvSpPr>
        <p:spPr>
          <a:xfrm>
            <a:off x="1239898" y="7864221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3. Daniel 11 is an interpretation of Daniel 8</a:t>
            </a:r>
          </a:p>
        </p:txBody>
      </p:sp>
      <p:sp>
        <p:nvSpPr>
          <p:cNvPr id="707" name="4. Daniel 11 interpretation is literal throughout"/>
          <p:cNvSpPr txBox="1"/>
          <p:nvPr/>
        </p:nvSpPr>
        <p:spPr>
          <a:xfrm>
            <a:off x="1239897" y="9924246"/>
            <a:ext cx="21904205" cy="11811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7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4. Daniel 11 interpretation is literal throughout</a:t>
            </a:r>
          </a:p>
        </p:txBody>
      </p:sp>
      <p:sp>
        <p:nvSpPr>
          <p:cNvPr id="708" name="Line"/>
          <p:cNvSpPr/>
          <p:nvPr/>
        </p:nvSpPr>
        <p:spPr>
          <a:xfrm>
            <a:off x="7246304" y="2503883"/>
            <a:ext cx="9525858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709" name="Summary"/>
          <p:cNvSpPr txBox="1"/>
          <p:nvPr/>
        </p:nvSpPr>
        <p:spPr>
          <a:xfrm>
            <a:off x="5857814" y="333374"/>
            <a:ext cx="12668372" cy="2641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175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Summary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" grpId="1" animBg="1" advAuto="0"/>
      <p:bldP spid="706" grpId="2" animBg="1" advAuto="0"/>
      <p:bldP spid="707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Daniel 4"/>
          <p:cNvSpPr txBox="1"/>
          <p:nvPr/>
        </p:nvSpPr>
        <p:spPr>
          <a:xfrm>
            <a:off x="3052857" y="4248347"/>
            <a:ext cx="18278286" cy="44704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3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4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“…tell me the visions of my dream that I have seen, and the interpretation thereof.”"/>
          <p:cNvSpPr txBox="1"/>
          <p:nvPr/>
        </p:nvSpPr>
        <p:spPr>
          <a:xfrm>
            <a:off x="10073585" y="4505960"/>
            <a:ext cx="13230031" cy="358648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85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t>“…tell me the visions of my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dream</a:t>
            </a:r>
            <a:r>
              <a:t> that I have seen, and the </a:t>
            </a:r>
            <a:r>
              <a:rPr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</a:rPr>
              <a:t>interpretation</a:t>
            </a:r>
            <a:r>
              <a:t> thereof.”</a:t>
            </a:r>
          </a:p>
        </p:txBody>
      </p:sp>
      <p:pic>
        <p:nvPicPr>
          <p:cNvPr id="179" name="Nebuchadnezzar Stump.png" descr="Nebuchadnezzar Stump.png"/>
          <p:cNvPicPr>
            <a:picLocks noChangeAspect="1"/>
          </p:cNvPicPr>
          <p:nvPr/>
        </p:nvPicPr>
        <p:blipFill>
          <a:blip r:embed="rId3">
            <a:extLst/>
          </a:blip>
          <a:srcRect l="27743" r="1569"/>
          <a:stretch>
            <a:fillRect/>
          </a:stretch>
        </p:blipFill>
        <p:spPr>
          <a:xfrm>
            <a:off x="1758208" y="1087913"/>
            <a:ext cx="7618318" cy="11540174"/>
          </a:xfrm>
          <a:prstGeom prst="rect">
            <a:avLst/>
          </a:prstGeom>
          <a:ln w="25400">
            <a:miter lim="400000"/>
          </a:ln>
          <a:effectLst>
            <a:outerShdw blurRad="444500" dist="317500" dir="8100000" rotWithShape="0">
              <a:schemeClr val="accent6">
                <a:hueOff val="-186403"/>
                <a:lumOff val="-30311"/>
                <a:alpha val="60000"/>
              </a:schemeClr>
            </a:outerShdw>
          </a:effectLst>
        </p:spPr>
      </p:pic>
      <p:sp>
        <p:nvSpPr>
          <p:cNvPr id="180" name="Daniel 4:9"/>
          <p:cNvSpPr txBox="1"/>
          <p:nvPr/>
        </p:nvSpPr>
        <p:spPr>
          <a:xfrm>
            <a:off x="9376621" y="10725742"/>
            <a:ext cx="1392699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Daniel 4:9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ymbolic Dream/Vision"/>
          <p:cNvSpPr txBox="1"/>
          <p:nvPr/>
        </p:nvSpPr>
        <p:spPr>
          <a:xfrm>
            <a:off x="974065" y="3945138"/>
            <a:ext cx="22435869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Symbolic Dream/Vision</a:t>
            </a:r>
          </a:p>
        </p:txBody>
      </p:sp>
      <p:sp>
        <p:nvSpPr>
          <p:cNvPr id="185" name="Format of Daniel"/>
          <p:cNvSpPr txBox="1"/>
          <p:nvPr/>
        </p:nvSpPr>
        <p:spPr>
          <a:xfrm>
            <a:off x="3052857" y="333374"/>
            <a:ext cx="18278286" cy="30099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20000" b="1">
                <a:solidFill>
                  <a:schemeClr val="accent5">
                    <a:hueOff val="-69957"/>
                    <a:satOff val="-6629"/>
                    <a:lumOff val="-94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Format of Daniel</a:t>
            </a:r>
          </a:p>
        </p:txBody>
      </p:sp>
      <p:sp>
        <p:nvSpPr>
          <p:cNvPr id="186" name="Line"/>
          <p:cNvSpPr/>
          <p:nvPr/>
        </p:nvSpPr>
        <p:spPr>
          <a:xfrm>
            <a:off x="3052856" y="2808683"/>
            <a:ext cx="18278287" cy="1"/>
          </a:xfrm>
          <a:prstGeom prst="line">
            <a:avLst/>
          </a:prstGeom>
          <a:ln w="317500">
            <a:solidFill>
              <a:schemeClr val="accent2">
                <a:hueOff val="177409"/>
                <a:satOff val="5215"/>
                <a:lumOff val="-959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87" name="Literal Interpretation"/>
          <p:cNvSpPr txBox="1"/>
          <p:nvPr/>
        </p:nvSpPr>
        <p:spPr>
          <a:xfrm>
            <a:off x="2146659" y="8572901"/>
            <a:ext cx="20090682" cy="26035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172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Literal Interpretation</a:t>
            </a:r>
          </a:p>
        </p:txBody>
      </p:sp>
      <p:sp>
        <p:nvSpPr>
          <p:cNvPr id="188" name="followed by"/>
          <p:cNvSpPr txBox="1"/>
          <p:nvPr/>
        </p:nvSpPr>
        <p:spPr>
          <a:xfrm>
            <a:off x="9921248" y="7001969"/>
            <a:ext cx="4541504" cy="1117601"/>
          </a:xfrm>
          <a:prstGeom prst="rect">
            <a:avLst/>
          </a:prstGeom>
          <a:ln w="12700">
            <a:miter lim="400000"/>
          </a:ln>
          <a:effectLst>
            <a:outerShdw blurRad="101600" dist="127000" dir="8100000" rotWithShape="0">
              <a:schemeClr val="accent6">
                <a:hueOff val="-186403"/>
                <a:lumOff val="-30311"/>
                <a:alpha val="3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000" b="1">
                <a:solidFill>
                  <a:schemeClr val="accent6">
                    <a:hueOff val="-186403"/>
                    <a:lumOff val="-30311"/>
                  </a:schemeClr>
                </a:solidFill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t>followed by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3620</Words>
  <Application>Microsoft Macintosh PowerPoint</Application>
  <PresentationFormat>Custom</PresentationFormat>
  <Paragraphs>427</Paragraphs>
  <Slides>70</Slides>
  <Notes>51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Calibri</vt:lpstr>
      <vt:lpstr>Didot</vt:lpstr>
      <vt:lpstr>Eras Demi ITC</vt:lpstr>
      <vt:lpstr>Georgia</vt:lpstr>
      <vt:lpstr>Helvetica Neue</vt:lpstr>
      <vt:lpstr>Impact</vt:lpstr>
      <vt:lpstr>Perpetua</vt:lpstr>
      <vt:lpstr>Times New Roman</vt:lpstr>
      <vt:lpstr>Zapfino</vt:lpstr>
      <vt:lpstr>Renaissance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</cp:revision>
  <dcterms:modified xsi:type="dcterms:W3CDTF">2018-10-26T04:09:33Z</dcterms:modified>
</cp:coreProperties>
</file>