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7" r:id="rId2"/>
    <p:sldId id="549" r:id="rId3"/>
    <p:sldId id="265" r:id="rId4"/>
    <p:sldId id="306" r:id="rId5"/>
    <p:sldId id="540" r:id="rId6"/>
    <p:sldId id="539" r:id="rId7"/>
    <p:sldId id="471" r:id="rId8"/>
    <p:sldId id="562" r:id="rId9"/>
    <p:sldId id="563" r:id="rId10"/>
    <p:sldId id="496" r:id="rId11"/>
    <p:sldId id="529" r:id="rId12"/>
    <p:sldId id="530" r:id="rId13"/>
    <p:sldId id="532" r:id="rId14"/>
    <p:sldId id="564" r:id="rId15"/>
    <p:sldId id="565" r:id="rId16"/>
    <p:sldId id="551" r:id="rId17"/>
    <p:sldId id="566" r:id="rId18"/>
    <p:sldId id="567" r:id="rId19"/>
    <p:sldId id="569" r:id="rId20"/>
    <p:sldId id="568" r:id="rId21"/>
    <p:sldId id="577" r:id="rId22"/>
    <p:sldId id="578" r:id="rId23"/>
    <p:sldId id="558" r:id="rId24"/>
    <p:sldId id="553" r:id="rId25"/>
    <p:sldId id="547" r:id="rId26"/>
    <p:sldId id="571" r:id="rId27"/>
    <p:sldId id="579" r:id="rId28"/>
    <p:sldId id="580" r:id="rId29"/>
    <p:sldId id="581" r:id="rId30"/>
    <p:sldId id="582" r:id="rId31"/>
    <p:sldId id="593" r:id="rId32"/>
    <p:sldId id="594" r:id="rId33"/>
    <p:sldId id="598" r:id="rId34"/>
    <p:sldId id="595" r:id="rId35"/>
    <p:sldId id="596" r:id="rId36"/>
    <p:sldId id="597" r:id="rId37"/>
    <p:sldId id="599" r:id="rId38"/>
    <p:sldId id="548" r:id="rId39"/>
    <p:sldId id="632" r:id="rId40"/>
    <p:sldId id="633" r:id="rId41"/>
    <p:sldId id="603" r:id="rId42"/>
    <p:sldId id="604" r:id="rId43"/>
    <p:sldId id="605" r:id="rId44"/>
    <p:sldId id="606" r:id="rId45"/>
    <p:sldId id="607" r:id="rId46"/>
    <p:sldId id="602" r:id="rId47"/>
    <p:sldId id="634" r:id="rId48"/>
    <p:sldId id="635" r:id="rId49"/>
    <p:sldId id="636" r:id="rId50"/>
    <p:sldId id="637" r:id="rId51"/>
    <p:sldId id="638" r:id="rId52"/>
    <p:sldId id="639" r:id="rId53"/>
    <p:sldId id="640" r:id="rId54"/>
    <p:sldId id="642" r:id="rId55"/>
    <p:sldId id="716" r:id="rId56"/>
    <p:sldId id="643" r:id="rId57"/>
    <p:sldId id="560" r:id="rId58"/>
    <p:sldId id="610" r:id="rId59"/>
    <p:sldId id="645" r:id="rId60"/>
    <p:sldId id="646" r:id="rId61"/>
    <p:sldId id="536" r:id="rId62"/>
    <p:sldId id="641" r:id="rId63"/>
    <p:sldId id="644" r:id="rId64"/>
    <p:sldId id="552"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51"/>
  </p:normalViewPr>
  <p:slideViewPr>
    <p:cSldViewPr snapToGrid="0" snapToObjects="1">
      <p:cViewPr varScale="1">
        <p:scale>
          <a:sx n="136" d="100"/>
          <a:sy n="136" d="100"/>
        </p:scale>
        <p:origin x="21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0BF93-ACD4-8946-872A-7E9B22831C02}" type="datetimeFigureOut">
              <a:rPr lang="en-US" smtClean="0"/>
              <a:t>10/18/18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CF95F-5C33-4549-8A2C-2F1FE011375D}" type="slidenum">
              <a:rPr lang="en-US" smtClean="0"/>
              <a:t>‹#›</a:t>
            </a:fld>
            <a:endParaRPr lang="en-US"/>
          </a:p>
        </p:txBody>
      </p:sp>
    </p:spTree>
    <p:extLst>
      <p:ext uri="{BB962C8B-B14F-4D97-AF65-F5344CB8AC3E}">
        <p14:creationId xmlns:p14="http://schemas.microsoft.com/office/powerpoint/2010/main" val="95491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From Nebuchadnezzar’s command to worship or be killed, to Daniel being thrown into the lion’s den for worshipping God during the reign of Darius the Mede, and then Ester during the reign of Ahasuerus (Xerxes), we see Satan’s pattern emerging of coercive worship, which will continue to the end of time.  </a:t>
            </a:r>
          </a:p>
        </p:txBody>
      </p:sp>
      <p:sp>
        <p:nvSpPr>
          <p:cNvPr id="4" name="Slide Number Placeholder 3"/>
          <p:cNvSpPr>
            <a:spLocks noGrp="1"/>
          </p:cNvSpPr>
          <p:nvPr>
            <p:ph type="sldNum" sz="quarter" idx="5"/>
          </p:nvPr>
        </p:nvSpPr>
        <p:spPr/>
        <p:txBody>
          <a:bodyPr/>
          <a:lstStyle/>
          <a:p>
            <a:fld id="{BC7A3C21-BC7C-234F-B963-38FCE4C13D60}" type="slidenum">
              <a:rPr lang="en-US" smtClean="0"/>
              <a:t>10</a:t>
            </a:fld>
            <a:endParaRPr lang="en-US"/>
          </a:p>
        </p:txBody>
      </p:sp>
    </p:spTree>
    <p:extLst>
      <p:ext uri="{BB962C8B-B14F-4D97-AF65-F5344CB8AC3E}">
        <p14:creationId xmlns:p14="http://schemas.microsoft.com/office/powerpoint/2010/main" val="196412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RELIANCE ON MAN AND NOT GOD</a:t>
            </a:r>
          </a:p>
        </p:txBody>
      </p:sp>
      <p:sp>
        <p:nvSpPr>
          <p:cNvPr id="4" name="Slide Number Placeholder 3"/>
          <p:cNvSpPr>
            <a:spLocks noGrp="1"/>
          </p:cNvSpPr>
          <p:nvPr>
            <p:ph type="sldNum" sz="quarter" idx="5"/>
          </p:nvPr>
        </p:nvSpPr>
        <p:spPr/>
        <p:txBody>
          <a:bodyPr/>
          <a:lstStyle/>
          <a:p>
            <a:fld id="{53A747C7-F20D-254F-A999-A3676A825D6F}" type="slidenum">
              <a:rPr lang="en-US" smtClean="0"/>
              <a:t>42</a:t>
            </a:fld>
            <a:endParaRPr lang="en-US"/>
          </a:p>
        </p:txBody>
      </p:sp>
    </p:spTree>
    <p:extLst>
      <p:ext uri="{BB962C8B-B14F-4D97-AF65-F5344CB8AC3E}">
        <p14:creationId xmlns:p14="http://schemas.microsoft.com/office/powerpoint/2010/main" val="17956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A3C21-BC7C-234F-B963-38FCE4C13D60}" type="slidenum">
              <a:rPr lang="en-US" smtClean="0"/>
              <a:t>44</a:t>
            </a:fld>
            <a:endParaRPr lang="en-US"/>
          </a:p>
        </p:txBody>
      </p:sp>
    </p:spTree>
    <p:extLst>
      <p:ext uri="{BB962C8B-B14F-4D97-AF65-F5344CB8AC3E}">
        <p14:creationId xmlns:p14="http://schemas.microsoft.com/office/powerpoint/2010/main" val="252765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Deadly wound</a:t>
            </a:r>
          </a:p>
        </p:txBody>
      </p:sp>
      <p:sp>
        <p:nvSpPr>
          <p:cNvPr id="4" name="Slide Number Placeholder 3"/>
          <p:cNvSpPr>
            <a:spLocks noGrp="1"/>
          </p:cNvSpPr>
          <p:nvPr>
            <p:ph type="sldNum" sz="quarter" idx="5"/>
          </p:nvPr>
        </p:nvSpPr>
        <p:spPr/>
        <p:txBody>
          <a:bodyPr/>
          <a:lstStyle/>
          <a:p>
            <a:fld id="{BC7A3C21-BC7C-234F-B963-38FCE4C13D60}" type="slidenum">
              <a:rPr lang="en-US" smtClean="0"/>
              <a:t>45</a:t>
            </a:fld>
            <a:endParaRPr lang="en-US"/>
          </a:p>
        </p:txBody>
      </p:sp>
    </p:spTree>
    <p:extLst>
      <p:ext uri="{BB962C8B-B14F-4D97-AF65-F5344CB8AC3E}">
        <p14:creationId xmlns:p14="http://schemas.microsoft.com/office/powerpoint/2010/main" val="282151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did Grecia to the Roman Republic, the Roman Empire to Odoacer and the Heruli, the Eastern Roman Empire to the Ottoman Empire, the Ottoman Empire to the Christian coalition of Russia, Prussia, England and Austria.</a:t>
            </a:r>
          </a:p>
        </p:txBody>
      </p:sp>
      <p:sp>
        <p:nvSpPr>
          <p:cNvPr id="4" name="Slide Number Placeholder 3"/>
          <p:cNvSpPr>
            <a:spLocks noGrp="1"/>
          </p:cNvSpPr>
          <p:nvPr>
            <p:ph type="sldNum" sz="quarter" idx="5"/>
          </p:nvPr>
        </p:nvSpPr>
        <p:spPr/>
        <p:txBody>
          <a:bodyPr/>
          <a:lstStyle/>
          <a:p>
            <a:fld id="{53A747C7-F20D-254F-A999-A3676A825D6F}" type="slidenum">
              <a:rPr lang="en-US" smtClean="0"/>
              <a:t>58</a:t>
            </a:fld>
            <a:endParaRPr lang="en-US"/>
          </a:p>
        </p:txBody>
      </p:sp>
    </p:spTree>
    <p:extLst>
      <p:ext uri="{BB962C8B-B14F-4D97-AF65-F5344CB8AC3E}">
        <p14:creationId xmlns:p14="http://schemas.microsoft.com/office/powerpoint/2010/main" val="243642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Kings of the N/S conflict led to the Church-State Union to come against Jesus and His People – to enact a law enforcing worship to sustain the false church’s dogma and preserve its institutions.  But this national apostasy has always led to national ruin.</a:t>
            </a:r>
          </a:p>
        </p:txBody>
      </p:sp>
      <p:sp>
        <p:nvSpPr>
          <p:cNvPr id="4" name="Slide Number Placeholder 3"/>
          <p:cNvSpPr>
            <a:spLocks noGrp="1"/>
          </p:cNvSpPr>
          <p:nvPr>
            <p:ph type="sldNum" sz="quarter" idx="5"/>
          </p:nvPr>
        </p:nvSpPr>
        <p:spPr/>
        <p:txBody>
          <a:bodyPr/>
          <a:lstStyle/>
          <a:p>
            <a:fld id="{53A747C7-F20D-254F-A999-A3676A825D6F}" type="slidenum">
              <a:rPr lang="en-US" smtClean="0"/>
              <a:t>61</a:t>
            </a:fld>
            <a:endParaRPr lang="en-US"/>
          </a:p>
        </p:txBody>
      </p:sp>
    </p:spTree>
    <p:extLst>
      <p:ext uri="{BB962C8B-B14F-4D97-AF65-F5344CB8AC3E}">
        <p14:creationId xmlns:p14="http://schemas.microsoft.com/office/powerpoint/2010/main" val="373277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We will see that every North-South conflict ultimately ends with a law coercing false worship.</a:t>
            </a:r>
          </a:p>
        </p:txBody>
      </p:sp>
      <p:sp>
        <p:nvSpPr>
          <p:cNvPr id="4" name="Slide Number Placeholder 3"/>
          <p:cNvSpPr>
            <a:spLocks noGrp="1"/>
          </p:cNvSpPr>
          <p:nvPr>
            <p:ph type="sldNum" sz="quarter" idx="5"/>
          </p:nvPr>
        </p:nvSpPr>
        <p:spPr/>
        <p:txBody>
          <a:bodyPr/>
          <a:lstStyle/>
          <a:p>
            <a:fld id="{BC7A3C21-BC7C-234F-B963-38FCE4C13D60}" type="slidenum">
              <a:rPr lang="en-US" smtClean="0"/>
              <a:t>14</a:t>
            </a:fld>
            <a:endParaRPr lang="en-US"/>
          </a:p>
        </p:txBody>
      </p:sp>
    </p:spTree>
    <p:extLst>
      <p:ext uri="{BB962C8B-B14F-4D97-AF65-F5344CB8AC3E}">
        <p14:creationId xmlns:p14="http://schemas.microsoft.com/office/powerpoint/2010/main" val="252306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Watch carefully – there is a pattern. Each of the six Syrian wars that Daniel describes is driven by Satan’s corrupt character, which can only lead to destruction, ultimately by enacting a law of coercive worship, which can only lead to national ruin.  This happens after Rome overcomes Greece.  The north becomes Rome.  The South is whomever opposes Rome.</a:t>
            </a:r>
          </a:p>
        </p:txBody>
      </p:sp>
      <p:sp>
        <p:nvSpPr>
          <p:cNvPr id="4" name="Slide Number Placeholder 3"/>
          <p:cNvSpPr>
            <a:spLocks noGrp="1"/>
          </p:cNvSpPr>
          <p:nvPr>
            <p:ph type="sldNum" sz="quarter" idx="5"/>
          </p:nvPr>
        </p:nvSpPr>
        <p:spPr/>
        <p:txBody>
          <a:bodyPr/>
          <a:lstStyle/>
          <a:p>
            <a:fld id="{BC7A3C21-BC7C-234F-B963-38FCE4C13D60}" type="slidenum">
              <a:rPr lang="en-US" smtClean="0"/>
              <a:t>18</a:t>
            </a:fld>
            <a:endParaRPr lang="en-US"/>
          </a:p>
        </p:txBody>
      </p:sp>
    </p:spTree>
    <p:extLst>
      <p:ext uri="{BB962C8B-B14F-4D97-AF65-F5344CB8AC3E}">
        <p14:creationId xmlns:p14="http://schemas.microsoft.com/office/powerpoint/2010/main" val="41935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Watch carefully – there is a pattern. Each of the six Syrian wars that Daniel describes is driven by Satan’s corrupt character, which can only lead to destruction, ultimately by enacting a law of coercive worship, which can only lead to national ruin.  This happens after Rome overcomes Greece.  The north becomes Rome.  The South is whomever opposes Rome.</a:t>
            </a:r>
          </a:p>
        </p:txBody>
      </p:sp>
      <p:sp>
        <p:nvSpPr>
          <p:cNvPr id="4" name="Slide Number Placeholder 3"/>
          <p:cNvSpPr>
            <a:spLocks noGrp="1"/>
          </p:cNvSpPr>
          <p:nvPr>
            <p:ph type="sldNum" sz="quarter" idx="5"/>
          </p:nvPr>
        </p:nvSpPr>
        <p:spPr/>
        <p:txBody>
          <a:bodyPr/>
          <a:lstStyle/>
          <a:p>
            <a:fld id="{BC7A3C21-BC7C-234F-B963-38FCE4C13D60}" type="slidenum">
              <a:rPr lang="en-US" smtClean="0"/>
              <a:t>19</a:t>
            </a:fld>
            <a:endParaRPr lang="en-US"/>
          </a:p>
        </p:txBody>
      </p:sp>
    </p:spTree>
    <p:extLst>
      <p:ext uri="{BB962C8B-B14F-4D97-AF65-F5344CB8AC3E}">
        <p14:creationId xmlns:p14="http://schemas.microsoft.com/office/powerpoint/2010/main" val="310344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Julius Caesar, confirmed as “Pontifex Maximus,” and ambitious to rule all of Rome, generated a civil war contributing to the fall of the Roman Republic.  Corruption caused the Republic to be unsustainable.  Forming an Empire became their solution.  This principle will continue to the end of time.</a:t>
            </a:r>
          </a:p>
        </p:txBody>
      </p:sp>
      <p:sp>
        <p:nvSpPr>
          <p:cNvPr id="4" name="Slide Number Placeholder 3"/>
          <p:cNvSpPr>
            <a:spLocks noGrp="1"/>
          </p:cNvSpPr>
          <p:nvPr>
            <p:ph type="sldNum" sz="quarter" idx="5"/>
          </p:nvPr>
        </p:nvSpPr>
        <p:spPr/>
        <p:txBody>
          <a:bodyPr/>
          <a:lstStyle/>
          <a:p>
            <a:fld id="{BC7A3C21-BC7C-234F-B963-38FCE4C13D60}" type="slidenum">
              <a:rPr lang="en-US" smtClean="0"/>
              <a:t>20</a:t>
            </a:fld>
            <a:endParaRPr lang="en-US"/>
          </a:p>
        </p:txBody>
      </p:sp>
    </p:spTree>
    <p:extLst>
      <p:ext uri="{BB962C8B-B14F-4D97-AF65-F5344CB8AC3E}">
        <p14:creationId xmlns:p14="http://schemas.microsoft.com/office/powerpoint/2010/main" val="92133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A747C7-F20D-254F-A999-A3676A825D6F}" type="slidenum">
              <a:rPr lang="en-US" smtClean="0"/>
              <a:t>21</a:t>
            </a:fld>
            <a:endParaRPr lang="en-US"/>
          </a:p>
        </p:txBody>
      </p:sp>
    </p:spTree>
    <p:extLst>
      <p:ext uri="{BB962C8B-B14F-4D97-AF65-F5344CB8AC3E}">
        <p14:creationId xmlns:p14="http://schemas.microsoft.com/office/powerpoint/2010/main" val="396723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Babylon morphed into Rome, and finally into the institute of the Bishop of Rome, or the Roman Catholic papacy.</a:t>
            </a:r>
            <a:r>
              <a:rPr lang="en-US" b="0" dirty="0"/>
              <a:t> 1 Peter  5:13 The [church that is] at </a:t>
            </a:r>
            <a:r>
              <a:rPr lang="en-US" b="1" u="sng" dirty="0">
                <a:solidFill>
                  <a:srgbClr val="FF0000"/>
                </a:solidFill>
              </a:rPr>
              <a:t>Babylon</a:t>
            </a:r>
            <a:r>
              <a:rPr lang="en-US" b="0" dirty="0"/>
              <a:t>, elected together with [you], </a:t>
            </a:r>
            <a:r>
              <a:rPr lang="en-US" b="0" dirty="0" err="1"/>
              <a:t>saluteth</a:t>
            </a:r>
            <a:r>
              <a:rPr lang="en-US" b="0" dirty="0"/>
              <a:t> you; and [so doth] Marcus my son.  Rev 17:5 And upon her forehead [was] a name written, MYSTERY, </a:t>
            </a:r>
            <a:r>
              <a:rPr lang="en-US" b="1" u="sng" dirty="0">
                <a:solidFill>
                  <a:srgbClr val="FF0000"/>
                </a:solidFill>
              </a:rPr>
              <a:t>BABYLON THE GREAT</a:t>
            </a:r>
            <a:r>
              <a:rPr lang="en-US" b="0" dirty="0"/>
              <a:t>, THE MOTHER OF HARLOTS AND ABOMINATIONS OF THE EARTH. </a:t>
            </a:r>
          </a:p>
        </p:txBody>
      </p:sp>
      <p:sp>
        <p:nvSpPr>
          <p:cNvPr id="4" name="Slide Number Placeholder 3"/>
          <p:cNvSpPr>
            <a:spLocks noGrp="1"/>
          </p:cNvSpPr>
          <p:nvPr>
            <p:ph type="sldNum" sz="quarter" idx="5"/>
          </p:nvPr>
        </p:nvSpPr>
        <p:spPr/>
        <p:txBody>
          <a:bodyPr/>
          <a:lstStyle/>
          <a:p>
            <a:fld id="{BC7A3C21-BC7C-234F-B963-38FCE4C13D60}" type="slidenum">
              <a:rPr lang="en-US" smtClean="0"/>
              <a:t>27</a:t>
            </a:fld>
            <a:endParaRPr lang="en-US"/>
          </a:p>
        </p:txBody>
      </p:sp>
    </p:spTree>
    <p:extLst>
      <p:ext uri="{BB962C8B-B14F-4D97-AF65-F5344CB8AC3E}">
        <p14:creationId xmlns:p14="http://schemas.microsoft.com/office/powerpoint/2010/main" val="196594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Kings of the South opposed the Kings of the North.  The 3 nations that espoused religious liberty were in opposition (heretical) to the papal agenda of religious bigotry and coercion of conscience.</a:t>
            </a:r>
          </a:p>
        </p:txBody>
      </p:sp>
      <p:sp>
        <p:nvSpPr>
          <p:cNvPr id="4" name="Slide Number Placeholder 3"/>
          <p:cNvSpPr>
            <a:spLocks noGrp="1"/>
          </p:cNvSpPr>
          <p:nvPr>
            <p:ph type="sldNum" sz="quarter" idx="5"/>
          </p:nvPr>
        </p:nvSpPr>
        <p:spPr/>
        <p:txBody>
          <a:bodyPr/>
          <a:lstStyle/>
          <a:p>
            <a:fld id="{BC7A3C21-BC7C-234F-B963-38FCE4C13D60}" type="slidenum">
              <a:rPr lang="en-US" smtClean="0"/>
              <a:t>31</a:t>
            </a:fld>
            <a:endParaRPr lang="en-US"/>
          </a:p>
        </p:txBody>
      </p:sp>
    </p:spTree>
    <p:extLst>
      <p:ext uri="{BB962C8B-B14F-4D97-AF65-F5344CB8AC3E}">
        <p14:creationId xmlns:p14="http://schemas.microsoft.com/office/powerpoint/2010/main" val="365321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king shall do according to his will” (Dan 11:36) …Until “he shall come to his end and none shall help him.” (Dan 11:45). AFTER THE REFORMATION THE PAPACY WAS STRUGGLING AND THOUGHT THEY WERE BEING DESTROYED, BUT FOUND THEIR WAY OUT WITH THE ORDER AND THE COUNCIL OF TRENT. INCLUDING BISHOP REGGIO RE SABBATH VS SUNDAY</a:t>
            </a:r>
          </a:p>
        </p:txBody>
      </p:sp>
      <p:sp>
        <p:nvSpPr>
          <p:cNvPr id="4" name="Slide Number Placeholder 3"/>
          <p:cNvSpPr>
            <a:spLocks noGrp="1"/>
          </p:cNvSpPr>
          <p:nvPr>
            <p:ph type="sldNum" sz="quarter" idx="5"/>
          </p:nvPr>
        </p:nvSpPr>
        <p:spPr/>
        <p:txBody>
          <a:bodyPr/>
          <a:lstStyle/>
          <a:p>
            <a:fld id="{53A747C7-F20D-254F-A999-A3676A825D6F}" type="slidenum">
              <a:rPr lang="en-US" smtClean="0"/>
              <a:t>41</a:t>
            </a:fld>
            <a:endParaRPr lang="en-US"/>
          </a:p>
        </p:txBody>
      </p:sp>
    </p:spTree>
    <p:extLst>
      <p:ext uri="{BB962C8B-B14F-4D97-AF65-F5344CB8AC3E}">
        <p14:creationId xmlns:p14="http://schemas.microsoft.com/office/powerpoint/2010/main" val="90609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2623-6614-0349-8553-2B708BA7425C}"/>
              </a:ext>
            </a:extLst>
          </p:cNvPr>
          <p:cNvSpPr>
            <a:spLocks noGrp="1"/>
          </p:cNvSpPr>
          <p:nvPr>
            <p:ph type="ctrTitle"/>
          </p:nvPr>
        </p:nvSpPr>
        <p:spPr>
          <a:xfrm>
            <a:off x="2345192" y="1357008"/>
            <a:ext cx="9403438" cy="2262781"/>
          </a:xfrm>
        </p:spPr>
        <p:txBody>
          <a:bodyPr>
            <a:normAutofit fontScale="90000"/>
          </a:bodyPr>
          <a:lstStyle/>
          <a:p>
            <a:pPr algn="ctr"/>
            <a:r>
              <a:rPr lang="en-US" dirty="0"/>
              <a:t>Identities and Agendas of the Kings of the North and South at the End of Time</a:t>
            </a:r>
          </a:p>
        </p:txBody>
      </p:sp>
      <p:sp>
        <p:nvSpPr>
          <p:cNvPr id="3" name="Subtitle 2">
            <a:extLst>
              <a:ext uri="{FF2B5EF4-FFF2-40B4-BE49-F238E27FC236}">
                <a16:creationId xmlns:a16="http://schemas.microsoft.com/office/drawing/2014/main" id="{572F9309-ADA0-E24B-874E-EBABDE125140}"/>
              </a:ext>
            </a:extLst>
          </p:cNvPr>
          <p:cNvSpPr>
            <a:spLocks noGrp="1"/>
          </p:cNvSpPr>
          <p:nvPr>
            <p:ph type="subTitle" idx="1"/>
          </p:nvPr>
        </p:nvSpPr>
        <p:spPr>
          <a:xfrm>
            <a:off x="2589212" y="4145080"/>
            <a:ext cx="8915399" cy="2070893"/>
          </a:xfrm>
        </p:spPr>
        <p:txBody>
          <a:bodyPr>
            <a:noAutofit/>
          </a:bodyPr>
          <a:lstStyle/>
          <a:p>
            <a:pPr algn="ctr"/>
            <a:r>
              <a:rPr lang="en-US" sz="2400" dirty="0"/>
              <a:t>By Dr. James Z. Said</a:t>
            </a:r>
          </a:p>
          <a:p>
            <a:pPr algn="ctr"/>
            <a:r>
              <a:rPr lang="en-US" sz="2400" dirty="0"/>
              <a:t>Daniel Conference</a:t>
            </a:r>
          </a:p>
          <a:p>
            <a:pPr algn="ctr"/>
            <a:r>
              <a:rPr lang="en-US" sz="2400" dirty="0"/>
              <a:t>Berrien Springs, MI</a:t>
            </a:r>
          </a:p>
          <a:p>
            <a:pPr algn="ctr"/>
            <a:r>
              <a:rPr lang="en-US" sz="2400" dirty="0"/>
              <a:t>October 20, 2018</a:t>
            </a:r>
          </a:p>
        </p:txBody>
      </p:sp>
    </p:spTree>
    <p:extLst>
      <p:ext uri="{BB962C8B-B14F-4D97-AF65-F5344CB8AC3E}">
        <p14:creationId xmlns:p14="http://schemas.microsoft.com/office/powerpoint/2010/main" val="257708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D6A6-4B42-5C4E-8D91-389A67F9DEC3}"/>
              </a:ext>
            </a:extLst>
          </p:cNvPr>
          <p:cNvSpPr>
            <a:spLocks noGrp="1"/>
          </p:cNvSpPr>
          <p:nvPr>
            <p:ph type="title"/>
          </p:nvPr>
        </p:nvSpPr>
        <p:spPr>
          <a:xfrm>
            <a:off x="1498862" y="624110"/>
            <a:ext cx="10693137" cy="2175652"/>
          </a:xfrm>
        </p:spPr>
        <p:txBody>
          <a:bodyPr>
            <a:noAutofit/>
          </a:bodyPr>
          <a:lstStyle/>
          <a:p>
            <a:pPr algn="ctr"/>
            <a:r>
              <a:rPr lang="en-US" dirty="0"/>
              <a:t>From Nebuchadnezzar’s Babylon, to Darius the Mede’s and Xerxes’ Medo-Persia, </a:t>
            </a:r>
            <a:r>
              <a:rPr lang="en-US" dirty="0">
                <a:solidFill>
                  <a:srgbClr val="C00000"/>
                </a:solidFill>
              </a:rPr>
              <a:t>Satan’s pattern emerges of coercive worship</a:t>
            </a:r>
            <a:br>
              <a:rPr lang="en-US" dirty="0"/>
            </a:br>
            <a:endParaRPr lang="en-US" dirty="0"/>
          </a:p>
        </p:txBody>
      </p:sp>
      <p:sp>
        <p:nvSpPr>
          <p:cNvPr id="3" name="Content Placeholder 2">
            <a:extLst>
              <a:ext uri="{FF2B5EF4-FFF2-40B4-BE49-F238E27FC236}">
                <a16:creationId xmlns:a16="http://schemas.microsoft.com/office/drawing/2014/main" id="{F47298B7-6B01-6345-930A-46A99150AE45}"/>
              </a:ext>
            </a:extLst>
          </p:cNvPr>
          <p:cNvSpPr>
            <a:spLocks noGrp="1"/>
          </p:cNvSpPr>
          <p:nvPr>
            <p:ph idx="1"/>
          </p:nvPr>
        </p:nvSpPr>
        <p:spPr>
          <a:xfrm>
            <a:off x="2702334" y="2912984"/>
            <a:ext cx="8915400" cy="3214440"/>
          </a:xfrm>
        </p:spPr>
        <p:txBody>
          <a:bodyPr>
            <a:noAutofit/>
          </a:bodyPr>
          <a:lstStyle/>
          <a:p>
            <a:r>
              <a:rPr lang="en-US" sz="2800" b="1" dirty="0">
                <a:solidFill>
                  <a:srgbClr val="FF0000"/>
                </a:solidFill>
              </a:rPr>
              <a:t>Babylon</a:t>
            </a:r>
            <a:r>
              <a:rPr lang="en-US" sz="2800" b="1" dirty="0">
                <a:solidFill>
                  <a:schemeClr val="tx1"/>
                </a:solidFill>
              </a:rPr>
              <a:t> 		</a:t>
            </a:r>
            <a:r>
              <a:rPr lang="en-US" sz="2800" dirty="0">
                <a:solidFill>
                  <a:schemeClr val="tx1"/>
                </a:solidFill>
              </a:rPr>
              <a:t>(609 - 539 BC)</a:t>
            </a:r>
          </a:p>
          <a:p>
            <a:r>
              <a:rPr lang="en-US" sz="2800" b="1" dirty="0">
                <a:solidFill>
                  <a:srgbClr val="FF0000"/>
                </a:solidFill>
              </a:rPr>
              <a:t>Medo-Persia</a:t>
            </a:r>
            <a:r>
              <a:rPr lang="en-US" sz="2800" dirty="0">
                <a:solidFill>
                  <a:schemeClr val="tx1"/>
                </a:solidFill>
              </a:rPr>
              <a:t> 	(539 - 331 BC)</a:t>
            </a:r>
          </a:p>
          <a:p>
            <a:r>
              <a:rPr lang="en-US" sz="2800" b="1" dirty="0">
                <a:solidFill>
                  <a:schemeClr val="tx1"/>
                </a:solidFill>
              </a:rPr>
              <a:t>Greece</a:t>
            </a:r>
            <a:r>
              <a:rPr lang="en-US" sz="2800" dirty="0">
                <a:solidFill>
                  <a:schemeClr val="tx1"/>
                </a:solidFill>
              </a:rPr>
              <a:t> 			(331 - 30 BC)</a:t>
            </a:r>
          </a:p>
          <a:p>
            <a:r>
              <a:rPr lang="en-US" sz="2800" b="1" dirty="0">
                <a:solidFill>
                  <a:schemeClr val="tx1"/>
                </a:solidFill>
              </a:rPr>
              <a:t>Rome 			</a:t>
            </a:r>
            <a:r>
              <a:rPr lang="en-US" sz="2800" dirty="0">
                <a:solidFill>
                  <a:schemeClr val="tx1"/>
                </a:solidFill>
              </a:rPr>
              <a:t>(509 BC - 2nd Coming of Christ)</a:t>
            </a:r>
          </a:p>
          <a:p>
            <a:r>
              <a:rPr lang="en-US" sz="2800" b="1" dirty="0">
                <a:solidFill>
                  <a:schemeClr val="tx1"/>
                </a:solidFill>
              </a:rPr>
              <a:t>God’s Eternal Kingdom </a:t>
            </a:r>
            <a:r>
              <a:rPr lang="en-US" sz="2800" dirty="0">
                <a:solidFill>
                  <a:schemeClr val="tx1"/>
                </a:solidFill>
              </a:rPr>
              <a:t>(In the earth made new)</a:t>
            </a:r>
            <a:endParaRPr lang="en-US" sz="2800" b="1" dirty="0">
              <a:solidFill>
                <a:schemeClr val="tx1"/>
              </a:solidFill>
            </a:endParaRPr>
          </a:p>
        </p:txBody>
      </p:sp>
    </p:spTree>
    <p:extLst>
      <p:ext uri="{BB962C8B-B14F-4D97-AF65-F5344CB8AC3E}">
        <p14:creationId xmlns:p14="http://schemas.microsoft.com/office/powerpoint/2010/main" val="348788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D4CD426-C893-4440-906A-2B03B22661F6}"/>
              </a:ext>
            </a:extLst>
          </p:cNvPr>
          <p:cNvPicPr>
            <a:picLocks noGrp="1" noChangeAspect="1"/>
          </p:cNvPicPr>
          <p:nvPr>
            <p:ph idx="1"/>
          </p:nvPr>
        </p:nvPicPr>
        <p:blipFill>
          <a:blip r:embed="rId2"/>
          <a:stretch>
            <a:fillRect/>
          </a:stretch>
        </p:blipFill>
        <p:spPr>
          <a:xfrm>
            <a:off x="3929442" y="-4562"/>
            <a:ext cx="4732644" cy="6846559"/>
          </a:xfrm>
          <a:prstGeom prst="rect">
            <a:avLst/>
          </a:prstGeom>
        </p:spPr>
      </p:pic>
    </p:spTree>
    <p:extLst>
      <p:ext uri="{BB962C8B-B14F-4D97-AF65-F5344CB8AC3E}">
        <p14:creationId xmlns:p14="http://schemas.microsoft.com/office/powerpoint/2010/main" val="311485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5CB647-49E6-3048-A3C7-9CD9911E65E0}"/>
              </a:ext>
            </a:extLst>
          </p:cNvPr>
          <p:cNvPicPr>
            <a:picLocks noGrp="1" noChangeAspect="1"/>
          </p:cNvPicPr>
          <p:nvPr>
            <p:ph idx="1"/>
          </p:nvPr>
        </p:nvPicPr>
        <p:blipFill>
          <a:blip r:embed="rId2"/>
          <a:stretch>
            <a:fillRect/>
          </a:stretch>
        </p:blipFill>
        <p:spPr>
          <a:xfrm>
            <a:off x="695242" y="0"/>
            <a:ext cx="10828421" cy="6858000"/>
          </a:xfrm>
          <a:prstGeom prst="rect">
            <a:avLst/>
          </a:prstGeom>
        </p:spPr>
      </p:pic>
    </p:spTree>
    <p:extLst>
      <p:ext uri="{BB962C8B-B14F-4D97-AF65-F5344CB8AC3E}">
        <p14:creationId xmlns:p14="http://schemas.microsoft.com/office/powerpoint/2010/main" val="69429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338574-F881-DF41-85A9-9A7E63D080B1}"/>
              </a:ext>
            </a:extLst>
          </p:cNvPr>
          <p:cNvPicPr>
            <a:picLocks noGrp="1" noChangeAspect="1"/>
          </p:cNvPicPr>
          <p:nvPr>
            <p:ph idx="1"/>
          </p:nvPr>
        </p:nvPicPr>
        <p:blipFill>
          <a:blip r:embed="rId2"/>
          <a:stretch>
            <a:fillRect/>
          </a:stretch>
        </p:blipFill>
        <p:spPr>
          <a:xfrm>
            <a:off x="1012824" y="0"/>
            <a:ext cx="10287001" cy="6858000"/>
          </a:xfrm>
          <a:prstGeom prst="rect">
            <a:avLst/>
          </a:prstGeom>
        </p:spPr>
      </p:pic>
    </p:spTree>
    <p:extLst>
      <p:ext uri="{BB962C8B-B14F-4D97-AF65-F5344CB8AC3E}">
        <p14:creationId xmlns:p14="http://schemas.microsoft.com/office/powerpoint/2010/main" val="335186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D6A6-4B42-5C4E-8D91-389A67F9DEC3}"/>
              </a:ext>
            </a:extLst>
          </p:cNvPr>
          <p:cNvSpPr>
            <a:spLocks noGrp="1"/>
          </p:cNvSpPr>
          <p:nvPr>
            <p:ph type="title"/>
          </p:nvPr>
        </p:nvSpPr>
        <p:spPr>
          <a:xfrm>
            <a:off x="1689099" y="446310"/>
            <a:ext cx="10363199" cy="1433290"/>
          </a:xfrm>
        </p:spPr>
        <p:txBody>
          <a:bodyPr>
            <a:noAutofit/>
          </a:bodyPr>
          <a:lstStyle/>
          <a:p>
            <a:pPr algn="ctr"/>
            <a:r>
              <a:rPr lang="en-US" dirty="0">
                <a:solidFill>
                  <a:srgbClr val="C00000"/>
                </a:solidFill>
              </a:rPr>
              <a:t>Satan’s pattern of coercive worship continues </a:t>
            </a:r>
            <a:r>
              <a:rPr lang="en-US" dirty="0"/>
              <a:t>from Greece to the Roman Empire</a:t>
            </a:r>
            <a:br>
              <a:rPr lang="en-US" dirty="0"/>
            </a:br>
            <a:endParaRPr lang="en-US" dirty="0"/>
          </a:p>
        </p:txBody>
      </p:sp>
      <p:sp>
        <p:nvSpPr>
          <p:cNvPr id="3" name="Content Placeholder 2">
            <a:extLst>
              <a:ext uri="{FF2B5EF4-FFF2-40B4-BE49-F238E27FC236}">
                <a16:creationId xmlns:a16="http://schemas.microsoft.com/office/drawing/2014/main" id="{F47298B7-6B01-6345-930A-46A99150AE45}"/>
              </a:ext>
            </a:extLst>
          </p:cNvPr>
          <p:cNvSpPr>
            <a:spLocks noGrp="1"/>
          </p:cNvSpPr>
          <p:nvPr>
            <p:ph idx="1"/>
          </p:nvPr>
        </p:nvSpPr>
        <p:spPr>
          <a:xfrm>
            <a:off x="1866899" y="1921754"/>
            <a:ext cx="10185399" cy="4698460"/>
          </a:xfrm>
        </p:spPr>
        <p:txBody>
          <a:bodyPr>
            <a:noAutofit/>
          </a:bodyPr>
          <a:lstStyle/>
          <a:p>
            <a:r>
              <a:rPr lang="en-US" sz="2800" b="1" dirty="0"/>
              <a:t>Babylon 		</a:t>
            </a:r>
            <a:r>
              <a:rPr lang="en-US" sz="2800" dirty="0"/>
              <a:t>(609-539 BC)</a:t>
            </a:r>
          </a:p>
          <a:p>
            <a:r>
              <a:rPr lang="en-US" sz="2800" b="1" dirty="0"/>
              <a:t>Medo-Persia</a:t>
            </a:r>
            <a:r>
              <a:rPr lang="en-US" sz="2800" dirty="0"/>
              <a:t> (539-331 BC)</a:t>
            </a:r>
          </a:p>
          <a:p>
            <a:r>
              <a:rPr lang="en-US" sz="2800" b="1" dirty="0">
                <a:solidFill>
                  <a:srgbClr val="FF0000"/>
                </a:solidFill>
              </a:rPr>
              <a:t>Greece</a:t>
            </a:r>
            <a:r>
              <a:rPr lang="en-US" sz="2800" dirty="0"/>
              <a:t> 		</a:t>
            </a:r>
            <a:r>
              <a:rPr lang="en-US" sz="2800" dirty="0">
                <a:solidFill>
                  <a:srgbClr val="FF0000"/>
                </a:solidFill>
              </a:rPr>
              <a:t>(331-30 BC)</a:t>
            </a:r>
          </a:p>
          <a:p>
            <a:r>
              <a:rPr lang="en-US" sz="2800" b="1" dirty="0">
                <a:solidFill>
                  <a:srgbClr val="FF0000"/>
                </a:solidFill>
              </a:rPr>
              <a:t>Rome </a:t>
            </a:r>
            <a:r>
              <a:rPr lang="en-US" sz="2800" b="1" dirty="0"/>
              <a:t>			</a:t>
            </a:r>
          </a:p>
          <a:p>
            <a:pPr lvl="1"/>
            <a:r>
              <a:rPr lang="en-US" sz="2800" dirty="0"/>
              <a:t>1.  </a:t>
            </a:r>
            <a:r>
              <a:rPr lang="en-US" sz="2800" b="1" dirty="0">
                <a:solidFill>
                  <a:srgbClr val="FF0000"/>
                </a:solidFill>
              </a:rPr>
              <a:t>Republic</a:t>
            </a:r>
            <a:r>
              <a:rPr lang="en-US" sz="2800" b="1" dirty="0"/>
              <a:t>	</a:t>
            </a:r>
            <a:r>
              <a:rPr lang="en-US" sz="2800" dirty="0">
                <a:solidFill>
                  <a:srgbClr val="FF0000"/>
                </a:solidFill>
              </a:rPr>
              <a:t>(509 – 27 BC)</a:t>
            </a:r>
          </a:p>
          <a:p>
            <a:pPr lvl="1"/>
            <a:r>
              <a:rPr lang="en-US" sz="2800" dirty="0"/>
              <a:t>2.  </a:t>
            </a:r>
            <a:r>
              <a:rPr lang="en-US" sz="2800" b="1" dirty="0">
                <a:solidFill>
                  <a:srgbClr val="FF0000"/>
                </a:solidFill>
              </a:rPr>
              <a:t>Empire</a:t>
            </a:r>
            <a:r>
              <a:rPr lang="en-US" sz="2800" dirty="0"/>
              <a:t> 		</a:t>
            </a:r>
            <a:r>
              <a:rPr lang="en-US" sz="2800" dirty="0">
                <a:solidFill>
                  <a:srgbClr val="FF0000"/>
                </a:solidFill>
              </a:rPr>
              <a:t>(27 BC – 476/1453 AD)</a:t>
            </a:r>
          </a:p>
          <a:p>
            <a:pPr lvl="1"/>
            <a:r>
              <a:rPr lang="en-US" sz="2800" dirty="0"/>
              <a:t>3.  </a:t>
            </a:r>
            <a:r>
              <a:rPr lang="en-US" sz="2800" b="1" dirty="0"/>
              <a:t>Papal</a:t>
            </a:r>
            <a:r>
              <a:rPr lang="en-US" sz="2800" dirty="0"/>
              <a:t> 		(538 – 1798 AD)</a:t>
            </a:r>
          </a:p>
          <a:p>
            <a:pPr lvl="1"/>
            <a:r>
              <a:rPr lang="en-US" sz="2800" dirty="0"/>
              <a:t>4.</a:t>
            </a:r>
            <a:r>
              <a:rPr lang="en-US" sz="2800" b="1" dirty="0"/>
              <a:t>“Revived” Papal </a:t>
            </a:r>
            <a:r>
              <a:rPr lang="en-US" sz="2800" dirty="0"/>
              <a:t>(National Sunday Law in America  								– Christ’s Second Coming)</a:t>
            </a:r>
          </a:p>
        </p:txBody>
      </p:sp>
    </p:spTree>
    <p:extLst>
      <p:ext uri="{BB962C8B-B14F-4D97-AF65-F5344CB8AC3E}">
        <p14:creationId xmlns:p14="http://schemas.microsoft.com/office/powerpoint/2010/main" val="337702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ACC7-A933-3844-9DE1-50B6DDC0799A}"/>
              </a:ext>
            </a:extLst>
          </p:cNvPr>
          <p:cNvSpPr>
            <a:spLocks noGrp="1"/>
          </p:cNvSpPr>
          <p:nvPr>
            <p:ph type="title"/>
          </p:nvPr>
        </p:nvSpPr>
        <p:spPr>
          <a:xfrm>
            <a:off x="1743959" y="237610"/>
            <a:ext cx="10218655" cy="3094169"/>
          </a:xfrm>
        </p:spPr>
        <p:txBody>
          <a:bodyPr>
            <a:noAutofit/>
          </a:bodyPr>
          <a:lstStyle/>
          <a:p>
            <a:pPr algn="ctr"/>
            <a:r>
              <a:rPr lang="en-US" dirty="0">
                <a:solidFill>
                  <a:srgbClr val="C00000"/>
                </a:solidFill>
              </a:rPr>
              <a:t>To appreciate how, consider the </a:t>
            </a:r>
            <a:r>
              <a:rPr lang="en-US" u="sng" dirty="0">
                <a:solidFill>
                  <a:srgbClr val="C00000"/>
                </a:solidFill>
              </a:rPr>
              <a:t>first of 3 key verses</a:t>
            </a:r>
            <a:r>
              <a:rPr lang="en-US" dirty="0">
                <a:solidFill>
                  <a:srgbClr val="C00000"/>
                </a:solidFill>
              </a:rPr>
              <a:t> in Daniel 11 and 12 referring to Satan’s most hated ministry </a:t>
            </a:r>
            <a:r>
              <a:rPr lang="en-US" dirty="0">
                <a:solidFill>
                  <a:srgbClr val="002060"/>
                </a:solidFill>
              </a:rPr>
              <a:t>–</a:t>
            </a:r>
            <a:r>
              <a:rPr lang="en-US" dirty="0">
                <a:solidFill>
                  <a:srgbClr val="C00000"/>
                </a:solidFill>
              </a:rPr>
              <a:t> </a:t>
            </a:r>
            <a:r>
              <a:rPr lang="en-US" dirty="0">
                <a:solidFill>
                  <a:schemeClr val="tx1"/>
                </a:solidFill>
              </a:rPr>
              <a:t>salvation through Jesus – </a:t>
            </a:r>
            <a:r>
              <a:rPr lang="en-US" dirty="0">
                <a:solidFill>
                  <a:srgbClr val="C00000"/>
                </a:solidFill>
              </a:rPr>
              <a:t>and Satan’s continued attempt to destroy Christ and His people </a:t>
            </a:r>
          </a:p>
        </p:txBody>
      </p:sp>
    </p:spTree>
    <p:extLst>
      <p:ext uri="{BB962C8B-B14F-4D97-AF65-F5344CB8AC3E}">
        <p14:creationId xmlns:p14="http://schemas.microsoft.com/office/powerpoint/2010/main" val="252043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9D0A-5313-0546-AED1-7243DFBBB20F}"/>
              </a:ext>
            </a:extLst>
          </p:cNvPr>
          <p:cNvSpPr>
            <a:spLocks noGrp="1"/>
          </p:cNvSpPr>
          <p:nvPr>
            <p:ph type="title"/>
          </p:nvPr>
        </p:nvSpPr>
        <p:spPr>
          <a:xfrm>
            <a:off x="1517716" y="379013"/>
            <a:ext cx="10241420" cy="1280890"/>
          </a:xfrm>
        </p:spPr>
        <p:txBody>
          <a:bodyPr>
            <a:normAutofit/>
          </a:bodyPr>
          <a:lstStyle/>
          <a:p>
            <a:pPr algn="ctr"/>
            <a:r>
              <a:rPr lang="en-US" u="sng" dirty="0">
                <a:solidFill>
                  <a:srgbClr val="C00000"/>
                </a:solidFill>
              </a:rPr>
              <a:t>1</a:t>
            </a:r>
            <a:r>
              <a:rPr lang="en-US" u="sng" baseline="30000" dirty="0">
                <a:solidFill>
                  <a:srgbClr val="C00000"/>
                </a:solidFill>
              </a:rPr>
              <a:t>st</a:t>
            </a:r>
            <a:r>
              <a:rPr lang="en-US" u="sng" dirty="0">
                <a:solidFill>
                  <a:srgbClr val="C00000"/>
                </a:solidFill>
              </a:rPr>
              <a:t> of 3 key verses</a:t>
            </a:r>
            <a:r>
              <a:rPr lang="en-US" dirty="0">
                <a:solidFill>
                  <a:srgbClr val="C00000"/>
                </a:solidFill>
              </a:rPr>
              <a:t> </a:t>
            </a:r>
            <a:r>
              <a:rPr lang="en-US" dirty="0">
                <a:solidFill>
                  <a:schemeClr val="tx1"/>
                </a:solidFill>
              </a:rPr>
              <a:t>in Daniel 11-12 </a:t>
            </a:r>
            <a:r>
              <a:rPr lang="en-US" dirty="0">
                <a:solidFill>
                  <a:srgbClr val="C00000"/>
                </a:solidFill>
              </a:rPr>
              <a:t>showing Satan’s first attempt to destroy Christ</a:t>
            </a:r>
          </a:p>
        </p:txBody>
      </p:sp>
      <p:sp>
        <p:nvSpPr>
          <p:cNvPr id="3" name="Content Placeholder 2">
            <a:extLst>
              <a:ext uri="{FF2B5EF4-FFF2-40B4-BE49-F238E27FC236}">
                <a16:creationId xmlns:a16="http://schemas.microsoft.com/office/drawing/2014/main" id="{39522647-B12B-6B49-83BF-5DA494483A79}"/>
              </a:ext>
            </a:extLst>
          </p:cNvPr>
          <p:cNvSpPr>
            <a:spLocks noGrp="1"/>
          </p:cNvSpPr>
          <p:nvPr>
            <p:ph idx="1"/>
          </p:nvPr>
        </p:nvSpPr>
        <p:spPr>
          <a:xfrm>
            <a:off x="1291473" y="2095893"/>
            <a:ext cx="10467663" cy="3777622"/>
          </a:xfrm>
        </p:spPr>
        <p:txBody>
          <a:bodyPr>
            <a:noAutofit/>
          </a:bodyPr>
          <a:lstStyle/>
          <a:p>
            <a:r>
              <a:rPr lang="en-US" sz="3200" b="1" dirty="0"/>
              <a:t>Dan 11:22</a:t>
            </a:r>
            <a:r>
              <a:rPr lang="en-US" sz="3200" dirty="0"/>
              <a:t>	And with the arms of a flood shall they be overflown from before him, and shall be </a:t>
            </a:r>
            <a:r>
              <a:rPr lang="en-US" sz="3200" b="1" dirty="0">
                <a:solidFill>
                  <a:srgbClr val="C00000"/>
                </a:solidFill>
              </a:rPr>
              <a:t>broken; yea, also the prince of the covenant.</a:t>
            </a:r>
          </a:p>
          <a:p>
            <a:r>
              <a:rPr lang="en-US" sz="3200" dirty="0">
                <a:solidFill>
                  <a:schemeClr val="tx1"/>
                </a:solidFill>
              </a:rPr>
              <a:t>This was at the time of </a:t>
            </a:r>
            <a:r>
              <a:rPr lang="en-US" sz="3200" b="1" dirty="0">
                <a:solidFill>
                  <a:srgbClr val="C00000"/>
                </a:solidFill>
              </a:rPr>
              <a:t>Jesus</a:t>
            </a:r>
            <a:r>
              <a:rPr lang="en-US" sz="3200" dirty="0">
                <a:solidFill>
                  <a:schemeClr val="tx1"/>
                </a:solidFill>
              </a:rPr>
              <a:t>, the Messiah, during His </a:t>
            </a:r>
            <a:r>
              <a:rPr lang="en-US" sz="3200" b="1" dirty="0">
                <a:solidFill>
                  <a:srgbClr val="C00000"/>
                </a:solidFill>
              </a:rPr>
              <a:t>Outer Court Ministry </a:t>
            </a:r>
            <a:r>
              <a:rPr lang="en-US" sz="3200" dirty="0">
                <a:solidFill>
                  <a:schemeClr val="tx1"/>
                </a:solidFill>
              </a:rPr>
              <a:t>as</a:t>
            </a:r>
            <a:r>
              <a:rPr lang="en-US" sz="3200" b="1" dirty="0">
                <a:solidFill>
                  <a:srgbClr val="C00000"/>
                </a:solidFill>
              </a:rPr>
              <a:t> </a:t>
            </a:r>
            <a:r>
              <a:rPr lang="en-US" sz="3200" dirty="0">
                <a:solidFill>
                  <a:schemeClr val="tx1"/>
                </a:solidFill>
              </a:rPr>
              <a:t>our</a:t>
            </a:r>
            <a:r>
              <a:rPr lang="en-US" sz="3200" b="1" dirty="0">
                <a:solidFill>
                  <a:srgbClr val="C00000"/>
                </a:solidFill>
              </a:rPr>
              <a:t> Sacrifice</a:t>
            </a:r>
            <a:r>
              <a:rPr lang="en-US" sz="3200" dirty="0">
                <a:solidFill>
                  <a:schemeClr val="tx1"/>
                </a:solidFill>
              </a:rPr>
              <a:t>, who “</a:t>
            </a:r>
            <a:r>
              <a:rPr lang="en-US" sz="3200" dirty="0"/>
              <a:t>taketh away the sin of the world.”</a:t>
            </a:r>
            <a:endParaRPr lang="en-US" sz="3200" dirty="0">
              <a:solidFill>
                <a:schemeClr val="tx1"/>
              </a:solidFill>
            </a:endParaRPr>
          </a:p>
        </p:txBody>
      </p:sp>
    </p:spTree>
    <p:extLst>
      <p:ext uri="{BB962C8B-B14F-4D97-AF65-F5344CB8AC3E}">
        <p14:creationId xmlns:p14="http://schemas.microsoft.com/office/powerpoint/2010/main" val="111696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A05C-9FA6-4646-8B10-38FE2B1CC632}"/>
              </a:ext>
            </a:extLst>
          </p:cNvPr>
          <p:cNvSpPr>
            <a:spLocks noGrp="1"/>
          </p:cNvSpPr>
          <p:nvPr>
            <p:ph type="title"/>
          </p:nvPr>
        </p:nvSpPr>
        <p:spPr>
          <a:xfrm>
            <a:off x="1668545" y="284744"/>
            <a:ext cx="10523455" cy="2317053"/>
          </a:xfrm>
        </p:spPr>
        <p:txBody>
          <a:bodyPr>
            <a:noAutofit/>
          </a:bodyPr>
          <a:lstStyle/>
          <a:p>
            <a:pPr algn="ctr"/>
            <a:r>
              <a:rPr lang="en-US" dirty="0">
                <a:solidFill>
                  <a:srgbClr val="C00000"/>
                </a:solidFill>
              </a:rPr>
              <a:t>Christ’s First Advent came after the collapse of Medo-Persia, Greece, and the Roman Republic, and the emergence of the Roman Empire</a:t>
            </a:r>
          </a:p>
        </p:txBody>
      </p:sp>
      <p:sp>
        <p:nvSpPr>
          <p:cNvPr id="3" name="Content Placeholder 2">
            <a:extLst>
              <a:ext uri="{FF2B5EF4-FFF2-40B4-BE49-F238E27FC236}">
                <a16:creationId xmlns:a16="http://schemas.microsoft.com/office/drawing/2014/main" id="{90FB23F7-1233-3240-AE87-38698A11A3D3}"/>
              </a:ext>
            </a:extLst>
          </p:cNvPr>
          <p:cNvSpPr>
            <a:spLocks noGrp="1"/>
          </p:cNvSpPr>
          <p:nvPr>
            <p:ph idx="1"/>
          </p:nvPr>
        </p:nvSpPr>
        <p:spPr>
          <a:xfrm>
            <a:off x="2545237" y="2812330"/>
            <a:ext cx="9646764" cy="3777622"/>
          </a:xfrm>
        </p:spPr>
        <p:txBody>
          <a:bodyPr>
            <a:normAutofit/>
          </a:bodyPr>
          <a:lstStyle/>
          <a:p>
            <a:r>
              <a:rPr lang="en-US" sz="3200" dirty="0"/>
              <a:t>The Grecian kings of the north and south demonstrated </a:t>
            </a:r>
            <a:r>
              <a:rPr lang="en-US" sz="3200" b="1" dirty="0">
                <a:solidFill>
                  <a:srgbClr val="C00000"/>
                </a:solidFill>
              </a:rPr>
              <a:t>Satan’s strategy </a:t>
            </a:r>
            <a:r>
              <a:rPr lang="en-US" sz="3200" b="1" dirty="0"/>
              <a:t>of government and his self-serving character.</a:t>
            </a:r>
          </a:p>
          <a:p>
            <a:r>
              <a:rPr lang="en-US" sz="3200" dirty="0"/>
              <a:t>These were </a:t>
            </a:r>
            <a:r>
              <a:rPr lang="en-US" sz="3200" b="1" dirty="0">
                <a:solidFill>
                  <a:srgbClr val="C00000"/>
                </a:solidFill>
              </a:rPr>
              <a:t>agents of Satan</a:t>
            </a:r>
            <a:r>
              <a:rPr lang="en-US" sz="3200" dirty="0"/>
              <a:t>.</a:t>
            </a:r>
          </a:p>
        </p:txBody>
      </p:sp>
    </p:spTree>
    <p:extLst>
      <p:ext uri="{BB962C8B-B14F-4D97-AF65-F5344CB8AC3E}">
        <p14:creationId xmlns:p14="http://schemas.microsoft.com/office/powerpoint/2010/main" val="350672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102936" y="482708"/>
            <a:ext cx="11314571" cy="1280890"/>
          </a:xfrm>
        </p:spPr>
        <p:txBody>
          <a:bodyPr>
            <a:normAutofit/>
          </a:bodyPr>
          <a:lstStyle/>
          <a:p>
            <a:pPr algn="ctr"/>
            <a:r>
              <a:rPr lang="en-US" i="1" dirty="0">
                <a:solidFill>
                  <a:srgbClr val="C00000"/>
                </a:solidFill>
              </a:rPr>
              <a:t>Corrupt Grecian Kings of the North and South</a:t>
            </a:r>
            <a:br>
              <a:rPr lang="en-US" dirty="0"/>
            </a:br>
            <a:r>
              <a:rPr lang="en-US" dirty="0">
                <a:solidFill>
                  <a:srgbClr val="C00000"/>
                </a:solidFill>
              </a:rPr>
              <a:t>(Daniel 11:5-15)</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446986" y="1997412"/>
            <a:ext cx="10626469" cy="4860588"/>
          </a:xfrm>
        </p:spPr>
        <p:txBody>
          <a:bodyPr>
            <a:noAutofit/>
          </a:bodyPr>
          <a:lstStyle/>
          <a:p>
            <a:r>
              <a:rPr lang="en-US" sz="3200" dirty="0">
                <a:solidFill>
                  <a:schemeClr val="tx1"/>
                </a:solidFill>
              </a:rPr>
              <a:t>The conflict continued t</a:t>
            </a:r>
            <a:r>
              <a:rPr lang="en-US" sz="3200" dirty="0"/>
              <a:t>hroughout the </a:t>
            </a:r>
            <a:r>
              <a:rPr lang="en-US" sz="3200" b="1" dirty="0"/>
              <a:t>Six Syrian Wars </a:t>
            </a:r>
            <a:r>
              <a:rPr lang="en-US" sz="3200" dirty="0"/>
              <a:t>between the northern </a:t>
            </a:r>
            <a:r>
              <a:rPr lang="en-US" sz="3200" b="1" dirty="0">
                <a:solidFill>
                  <a:srgbClr val="C00000"/>
                </a:solidFill>
              </a:rPr>
              <a:t>Seleucid Dynasty in Babylonia </a:t>
            </a:r>
            <a:r>
              <a:rPr lang="en-US" sz="3200" b="1" dirty="0">
                <a:solidFill>
                  <a:srgbClr val="002AFF"/>
                </a:solidFill>
              </a:rPr>
              <a:t>(Kings of the North) </a:t>
            </a:r>
            <a:r>
              <a:rPr lang="en-US" sz="3200" dirty="0"/>
              <a:t>and the southern </a:t>
            </a:r>
            <a:r>
              <a:rPr lang="en-US" sz="3200" b="1" dirty="0">
                <a:solidFill>
                  <a:srgbClr val="C00000"/>
                </a:solidFill>
              </a:rPr>
              <a:t>Ptolemaic Dynasty in Egypt </a:t>
            </a:r>
            <a:r>
              <a:rPr lang="en-US" sz="3200" b="1" dirty="0">
                <a:solidFill>
                  <a:srgbClr val="002AFF"/>
                </a:solidFill>
              </a:rPr>
              <a:t>(Kings of the South) </a:t>
            </a:r>
            <a:r>
              <a:rPr lang="en-US" sz="3200" dirty="0">
                <a:solidFill>
                  <a:schemeClr val="tx1"/>
                </a:solidFill>
              </a:rPr>
              <a:t>(</a:t>
            </a:r>
            <a:r>
              <a:rPr lang="en-US" sz="3200" dirty="0"/>
              <a:t>274 BC-168 BC), </a:t>
            </a:r>
            <a:endParaRPr lang="en-US" sz="3200" b="1" dirty="0">
              <a:solidFill>
                <a:srgbClr val="C00000"/>
              </a:solidFill>
            </a:endParaRPr>
          </a:p>
          <a:p>
            <a:r>
              <a:rPr lang="en-US" sz="3200" dirty="0">
                <a:solidFill>
                  <a:schemeClr val="tx1"/>
                </a:solidFill>
              </a:rPr>
              <a:t>R</a:t>
            </a:r>
            <a:r>
              <a:rPr lang="en-US" sz="3200" dirty="0"/>
              <a:t>ulers sought </a:t>
            </a:r>
            <a:r>
              <a:rPr lang="en-US" sz="3200" b="1" dirty="0"/>
              <a:t>control by intrigue, deception, collusion intermarriage, and murder.</a:t>
            </a:r>
            <a:r>
              <a:rPr lang="en-US" sz="3200" b="1" dirty="0">
                <a:solidFill>
                  <a:srgbClr val="C00000"/>
                </a:solidFill>
              </a:rPr>
              <a:t> </a:t>
            </a:r>
            <a:endParaRPr lang="en-US" sz="3200" dirty="0"/>
          </a:p>
        </p:txBody>
      </p:sp>
    </p:spTree>
    <p:extLst>
      <p:ext uri="{BB962C8B-B14F-4D97-AF65-F5344CB8AC3E}">
        <p14:creationId xmlns:p14="http://schemas.microsoft.com/office/powerpoint/2010/main" val="19387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754659" y="624110"/>
            <a:ext cx="10210361" cy="1280890"/>
          </a:xfrm>
        </p:spPr>
        <p:txBody>
          <a:bodyPr>
            <a:normAutofit/>
          </a:bodyPr>
          <a:lstStyle/>
          <a:p>
            <a:pPr algn="ctr"/>
            <a:r>
              <a:rPr lang="en-US" i="1" dirty="0">
                <a:solidFill>
                  <a:srgbClr val="C00000"/>
                </a:solidFill>
              </a:rPr>
              <a:t>Corrupt leaders of the Roman Republic</a:t>
            </a:r>
            <a:br>
              <a:rPr lang="en-US" dirty="0"/>
            </a:br>
            <a:r>
              <a:rPr lang="en-US" dirty="0">
                <a:solidFill>
                  <a:srgbClr val="C00000"/>
                </a:solidFill>
              </a:rPr>
              <a:t>(Daniel 11:16-19)</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423448" y="1932210"/>
            <a:ext cx="10607615" cy="4412029"/>
          </a:xfrm>
        </p:spPr>
        <p:txBody>
          <a:bodyPr>
            <a:noAutofit/>
          </a:bodyPr>
          <a:lstStyle/>
          <a:p>
            <a:r>
              <a:rPr lang="en-US" sz="3200" dirty="0"/>
              <a:t>Corruption repeated Satan’s way in the </a:t>
            </a:r>
            <a:r>
              <a:rPr lang="en-US" sz="3200" b="1" dirty="0">
                <a:solidFill>
                  <a:srgbClr val="C00000"/>
                </a:solidFill>
              </a:rPr>
              <a:t>Roman Republic, </a:t>
            </a:r>
            <a:r>
              <a:rPr lang="en-US" sz="3200" dirty="0">
                <a:solidFill>
                  <a:schemeClr val="tx1"/>
                </a:solidFill>
              </a:rPr>
              <a:t>which </a:t>
            </a:r>
            <a:r>
              <a:rPr lang="en-US" sz="3200" dirty="0"/>
              <a:t>appeared on the prophetic scene when, by ultimatum, </a:t>
            </a:r>
            <a:r>
              <a:rPr lang="en-US" sz="3200" b="1" dirty="0"/>
              <a:t>Greece (Antiochus IV) was induced to abnegate its sovereignty </a:t>
            </a:r>
            <a:r>
              <a:rPr lang="en-US" sz="3200" dirty="0"/>
              <a:t>in 168 BC</a:t>
            </a:r>
            <a:r>
              <a:rPr lang="en-US" sz="3200" b="1" dirty="0"/>
              <a:t>.</a:t>
            </a:r>
          </a:p>
          <a:p>
            <a:r>
              <a:rPr lang="en-US" sz="3200" dirty="0">
                <a:solidFill>
                  <a:schemeClr val="tx1"/>
                </a:solidFill>
              </a:rPr>
              <a:t>Degraded political leadership coupled with selfish ambition led to the collapse of the </a:t>
            </a:r>
            <a:r>
              <a:rPr lang="en-US" sz="3200" b="1" dirty="0">
                <a:solidFill>
                  <a:srgbClr val="C00000"/>
                </a:solidFill>
              </a:rPr>
              <a:t>Roman Republic </a:t>
            </a:r>
            <a:r>
              <a:rPr lang="en-US" sz="3200" dirty="0">
                <a:solidFill>
                  <a:schemeClr val="tx1"/>
                </a:solidFill>
              </a:rPr>
              <a:t>by 27 BC, and the yielding of freedoms to an emperor.</a:t>
            </a:r>
          </a:p>
        </p:txBody>
      </p:sp>
    </p:spTree>
    <p:extLst>
      <p:ext uri="{BB962C8B-B14F-4D97-AF65-F5344CB8AC3E}">
        <p14:creationId xmlns:p14="http://schemas.microsoft.com/office/powerpoint/2010/main" val="96940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B6F1-A9FF-E743-964B-18B5CD958AA7}"/>
              </a:ext>
            </a:extLst>
          </p:cNvPr>
          <p:cNvSpPr>
            <a:spLocks noGrp="1"/>
          </p:cNvSpPr>
          <p:nvPr>
            <p:ph type="title"/>
          </p:nvPr>
        </p:nvSpPr>
        <p:spPr>
          <a:xfrm>
            <a:off x="1791093" y="624109"/>
            <a:ext cx="9713519" cy="2524443"/>
          </a:xfrm>
        </p:spPr>
        <p:txBody>
          <a:bodyPr>
            <a:normAutofit/>
          </a:bodyPr>
          <a:lstStyle/>
          <a:p>
            <a:pPr algn="ctr"/>
            <a:r>
              <a:rPr lang="en-US" dirty="0">
                <a:solidFill>
                  <a:srgbClr val="C00000"/>
                </a:solidFill>
              </a:rPr>
              <a:t>4 key points to unlock the pattern, identities and agendas of the Kings of the North and South in </a:t>
            </a:r>
            <a:r>
              <a:rPr lang="en-US" dirty="0">
                <a:solidFill>
                  <a:schemeClr val="tx1"/>
                </a:solidFill>
              </a:rPr>
              <a:t>Daniel 11</a:t>
            </a:r>
          </a:p>
        </p:txBody>
      </p:sp>
    </p:spTree>
    <p:extLst>
      <p:ext uri="{BB962C8B-B14F-4D97-AF65-F5344CB8AC3E}">
        <p14:creationId xmlns:p14="http://schemas.microsoft.com/office/powerpoint/2010/main" val="383538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754659" y="624110"/>
            <a:ext cx="10210361" cy="1280890"/>
          </a:xfrm>
        </p:spPr>
        <p:txBody>
          <a:bodyPr>
            <a:normAutofit/>
          </a:bodyPr>
          <a:lstStyle/>
          <a:p>
            <a:pPr algn="ctr"/>
            <a:r>
              <a:rPr lang="en-US" i="1" dirty="0">
                <a:solidFill>
                  <a:srgbClr val="C00000"/>
                </a:solidFill>
              </a:rPr>
              <a:t>The end of an era.  The pattern for the next.</a:t>
            </a:r>
            <a:br>
              <a:rPr lang="en-US" i="1" dirty="0">
                <a:solidFill>
                  <a:srgbClr val="C00000"/>
                </a:solidFill>
              </a:rPr>
            </a:br>
            <a:r>
              <a:rPr lang="en-US" i="1" dirty="0">
                <a:solidFill>
                  <a:srgbClr val="C00000"/>
                </a:solidFill>
              </a:rPr>
              <a:t>(Dan 11:20-22)</a:t>
            </a:r>
            <a:endParaRPr lang="en-US" dirty="0">
              <a:solidFill>
                <a:srgbClr val="C00000"/>
              </a:solidFill>
            </a:endParaRP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754659" y="1997412"/>
            <a:ext cx="10282383" cy="4860588"/>
          </a:xfrm>
        </p:spPr>
        <p:txBody>
          <a:bodyPr>
            <a:noAutofit/>
          </a:bodyPr>
          <a:lstStyle/>
          <a:p>
            <a:r>
              <a:rPr lang="en-US" sz="3200" dirty="0">
                <a:solidFill>
                  <a:schemeClr val="tx1"/>
                </a:solidFill>
              </a:rPr>
              <a:t>The formation of the </a:t>
            </a:r>
            <a:r>
              <a:rPr lang="en-US" sz="3200" b="1" dirty="0">
                <a:solidFill>
                  <a:srgbClr val="C00000"/>
                </a:solidFill>
              </a:rPr>
              <a:t>Roman Empire </a:t>
            </a:r>
            <a:r>
              <a:rPr lang="en-US" sz="3200" dirty="0">
                <a:solidFill>
                  <a:schemeClr val="tx1"/>
                </a:solidFill>
              </a:rPr>
              <a:t>was man’s attempt to save the nation.</a:t>
            </a:r>
          </a:p>
          <a:p>
            <a:r>
              <a:rPr lang="en-US" sz="3200" dirty="0">
                <a:solidFill>
                  <a:schemeClr val="tx1"/>
                </a:solidFill>
              </a:rPr>
              <a:t>This </a:t>
            </a:r>
            <a:r>
              <a:rPr lang="en-US" sz="3200" b="1" dirty="0">
                <a:solidFill>
                  <a:srgbClr val="C00000"/>
                </a:solidFill>
              </a:rPr>
              <a:t>history will be repeated </a:t>
            </a:r>
            <a:r>
              <a:rPr lang="en-US" sz="3200" dirty="0">
                <a:solidFill>
                  <a:schemeClr val="tx1"/>
                </a:solidFill>
              </a:rPr>
              <a:t>in </a:t>
            </a:r>
            <a:r>
              <a:rPr lang="en-US" sz="3200" b="1" dirty="0">
                <a:solidFill>
                  <a:schemeClr val="tx1"/>
                </a:solidFill>
              </a:rPr>
              <a:t>America</a:t>
            </a:r>
            <a:r>
              <a:rPr lang="en-US" sz="3200" dirty="0">
                <a:solidFill>
                  <a:schemeClr val="tx1"/>
                </a:solidFill>
              </a:rPr>
              <a:t> and </a:t>
            </a:r>
            <a:r>
              <a:rPr lang="en-US" sz="3200" b="1" dirty="0">
                <a:solidFill>
                  <a:schemeClr val="tx1"/>
                </a:solidFill>
              </a:rPr>
              <a:t>globally</a:t>
            </a:r>
            <a:r>
              <a:rPr lang="en-US" sz="3200" dirty="0">
                <a:solidFill>
                  <a:schemeClr val="tx1"/>
                </a:solidFill>
              </a:rPr>
              <a:t> at the end of time.</a:t>
            </a:r>
          </a:p>
          <a:p>
            <a:pPr marL="0" indent="0">
              <a:buNone/>
            </a:pPr>
            <a:endParaRPr lang="en-US" sz="2800" dirty="0"/>
          </a:p>
        </p:txBody>
      </p:sp>
    </p:spTree>
    <p:extLst>
      <p:ext uri="{BB962C8B-B14F-4D97-AF65-F5344CB8AC3E}">
        <p14:creationId xmlns:p14="http://schemas.microsoft.com/office/powerpoint/2010/main" val="336565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263191" y="322452"/>
            <a:ext cx="11022340" cy="1421508"/>
          </a:xfrm>
        </p:spPr>
        <p:txBody>
          <a:bodyPr>
            <a:noAutofit/>
          </a:bodyPr>
          <a:lstStyle/>
          <a:p>
            <a:pPr algn="ctr"/>
            <a:r>
              <a:rPr lang="en-US" i="1" dirty="0">
                <a:solidFill>
                  <a:srgbClr val="C00000"/>
                </a:solidFill>
              </a:rPr>
              <a:t>In his attempt to destroy Jesus and His people, Satan influenced God’s chosen into apostasy</a:t>
            </a:r>
            <a:endParaRPr lang="en-US" dirty="0">
              <a:solidFill>
                <a:srgbClr val="C00000"/>
              </a:solidFill>
            </a:endParaRP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923827" y="1895573"/>
            <a:ext cx="11163742" cy="4860588"/>
          </a:xfrm>
        </p:spPr>
        <p:txBody>
          <a:bodyPr>
            <a:noAutofit/>
          </a:bodyPr>
          <a:lstStyle/>
          <a:p>
            <a:r>
              <a:rPr lang="en-US" sz="3200" dirty="0"/>
              <a:t>In 161 BC, during the </a:t>
            </a:r>
            <a:r>
              <a:rPr lang="en-US" sz="3200" b="1" dirty="0"/>
              <a:t>intertestamental period</a:t>
            </a:r>
            <a:r>
              <a:rPr lang="en-US" sz="3200" dirty="0"/>
              <a:t>, the </a:t>
            </a:r>
            <a:r>
              <a:rPr lang="en-US" sz="3200" b="1" dirty="0"/>
              <a:t>Jews made a treaty with the Roman Republic</a:t>
            </a:r>
            <a:r>
              <a:rPr lang="en-US" sz="3200" dirty="0"/>
              <a:t>, signifying their dependence on man and not on God. </a:t>
            </a:r>
          </a:p>
          <a:p>
            <a:r>
              <a:rPr lang="en-US" sz="3200" dirty="0"/>
              <a:t>It was </a:t>
            </a:r>
            <a:r>
              <a:rPr lang="en-US" sz="3200" b="1" dirty="0">
                <a:solidFill>
                  <a:srgbClr val="C00000"/>
                </a:solidFill>
              </a:rPr>
              <a:t>Israel’s role to proclaim the Messiah</a:t>
            </a:r>
            <a:r>
              <a:rPr lang="en-US" sz="3200" dirty="0"/>
              <a:t>.  By the time of Christ’s First Advent, </a:t>
            </a:r>
            <a:r>
              <a:rPr lang="en-US" sz="3200" b="1" dirty="0">
                <a:solidFill>
                  <a:srgbClr val="C00000"/>
                </a:solidFill>
              </a:rPr>
              <a:t>Israel lost sight of God and His Law</a:t>
            </a:r>
            <a:r>
              <a:rPr lang="en-US" sz="3200" dirty="0"/>
              <a:t>, and were found in </a:t>
            </a:r>
            <a:r>
              <a:rPr lang="en-US" sz="3200" b="1" dirty="0">
                <a:solidFill>
                  <a:srgbClr val="C00000"/>
                </a:solidFill>
              </a:rPr>
              <a:t>apostasy</a:t>
            </a:r>
            <a:r>
              <a:rPr lang="en-US" sz="3200" dirty="0"/>
              <a:t>.</a:t>
            </a:r>
          </a:p>
          <a:p>
            <a:pPr lvl="1"/>
            <a:r>
              <a:rPr lang="en-US" sz="3200" dirty="0"/>
              <a:t>“</a:t>
            </a:r>
            <a:r>
              <a:rPr lang="en-US" sz="3200" b="1" dirty="0"/>
              <a:t>We have no king but Caesar</a:t>
            </a:r>
            <a:r>
              <a:rPr lang="en-US" sz="3200" dirty="0"/>
              <a:t>.” (John 19:15)</a:t>
            </a:r>
          </a:p>
          <a:p>
            <a:pPr lvl="1"/>
            <a:r>
              <a:rPr lang="en-US" sz="3200" b="1" dirty="0"/>
              <a:t>National apostasy </a:t>
            </a:r>
            <a:r>
              <a:rPr lang="en-US" sz="3200" dirty="0"/>
              <a:t>led to </a:t>
            </a:r>
            <a:r>
              <a:rPr lang="en-US" sz="3200" b="1" dirty="0">
                <a:solidFill>
                  <a:srgbClr val="C00000"/>
                </a:solidFill>
              </a:rPr>
              <a:t>national ruin</a:t>
            </a:r>
            <a:r>
              <a:rPr lang="en-US" sz="3200" dirty="0"/>
              <a:t>.</a:t>
            </a:r>
          </a:p>
          <a:p>
            <a:endParaRPr lang="en-US" sz="3200" dirty="0"/>
          </a:p>
        </p:txBody>
      </p:sp>
    </p:spTree>
    <p:extLst>
      <p:ext uri="{BB962C8B-B14F-4D97-AF65-F5344CB8AC3E}">
        <p14:creationId xmlns:p14="http://schemas.microsoft.com/office/powerpoint/2010/main" val="149035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349724" y="288444"/>
            <a:ext cx="10842276" cy="1689992"/>
          </a:xfrm>
        </p:spPr>
        <p:txBody>
          <a:bodyPr>
            <a:noAutofit/>
          </a:bodyPr>
          <a:lstStyle/>
          <a:p>
            <a:pPr algn="ctr"/>
            <a:r>
              <a:rPr lang="en-US" dirty="0">
                <a:solidFill>
                  <a:srgbClr val="C00000"/>
                </a:solidFill>
              </a:rPr>
              <a:t>Satan’s 7-headed 10-horned monstrous </a:t>
            </a:r>
            <a:br>
              <a:rPr lang="en-US" dirty="0">
                <a:solidFill>
                  <a:srgbClr val="C00000"/>
                </a:solidFill>
              </a:rPr>
            </a:br>
            <a:r>
              <a:rPr lang="en-US" dirty="0">
                <a:solidFill>
                  <a:srgbClr val="C00000"/>
                </a:solidFill>
              </a:rPr>
              <a:t>attack on Christ’s Outer Court Ministry</a:t>
            </a:r>
            <a:br>
              <a:rPr lang="en-US" dirty="0">
                <a:solidFill>
                  <a:srgbClr val="C00000"/>
                </a:solidFill>
              </a:rPr>
            </a:br>
            <a:r>
              <a:rPr lang="en-US" dirty="0">
                <a:solidFill>
                  <a:srgbClr val="C00000"/>
                </a:solidFill>
              </a:rPr>
              <a:t>(Dan 11:22; Rev 12:3)</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766233" y="2129161"/>
            <a:ext cx="10307639" cy="4408252"/>
          </a:xfrm>
        </p:spPr>
        <p:txBody>
          <a:bodyPr>
            <a:noAutofit/>
          </a:bodyPr>
          <a:lstStyle/>
          <a:p>
            <a:r>
              <a:rPr lang="en-US" sz="2800" dirty="0"/>
              <a:t>At Christ’s First Advent, </a:t>
            </a:r>
            <a:r>
              <a:rPr lang="en-US" sz="2800" b="1" dirty="0"/>
              <a:t>Satan amalgamated apostate Israel (</a:t>
            </a:r>
            <a:r>
              <a:rPr lang="en-US" sz="2800" b="1" u="sng" dirty="0"/>
              <a:t>Church</a:t>
            </a:r>
            <a:r>
              <a:rPr lang="en-US" sz="2800" b="1" dirty="0"/>
              <a:t>) with the pagan Roman Empire (</a:t>
            </a:r>
            <a:r>
              <a:rPr lang="en-US" sz="2800" b="1" u="sng" dirty="0"/>
              <a:t>State</a:t>
            </a:r>
            <a:r>
              <a:rPr lang="en-US" sz="2800" b="1" dirty="0"/>
              <a:t>) </a:t>
            </a:r>
            <a:r>
              <a:rPr lang="en-US" sz="2800" dirty="0"/>
              <a:t>to create the </a:t>
            </a:r>
            <a:r>
              <a:rPr lang="en-US" sz="2800" b="1" dirty="0">
                <a:solidFill>
                  <a:srgbClr val="C00000"/>
                </a:solidFill>
              </a:rPr>
              <a:t>Seven-Headed Ten-Horned Great Red Dragon</a:t>
            </a:r>
            <a:r>
              <a:rPr lang="en-US" sz="2800" dirty="0"/>
              <a:t> to destroy </a:t>
            </a:r>
            <a:r>
              <a:rPr lang="en-US" sz="2800" b="1" dirty="0">
                <a:solidFill>
                  <a:srgbClr val="FF0000"/>
                </a:solidFill>
              </a:rPr>
              <a:t>Christ’s Outer Court Ministry</a:t>
            </a:r>
            <a:r>
              <a:rPr lang="en-US" sz="2800" dirty="0"/>
              <a:t>, ultimately </a:t>
            </a:r>
            <a:r>
              <a:rPr lang="en-US" sz="2800" b="1" dirty="0"/>
              <a:t>legally declaring the death penalty </a:t>
            </a:r>
            <a:r>
              <a:rPr lang="en-US" sz="2800" dirty="0"/>
              <a:t>on Jesus, leading to His crucifixion (31 AD).</a:t>
            </a:r>
          </a:p>
          <a:p>
            <a:r>
              <a:rPr lang="en-US" sz="2800" dirty="0"/>
              <a:t>The </a:t>
            </a:r>
            <a:r>
              <a:rPr lang="en-US" sz="2800" b="1" dirty="0"/>
              <a:t>Apostolic Church </a:t>
            </a:r>
            <a:r>
              <a:rPr lang="en-US" sz="2800" dirty="0"/>
              <a:t>was misapprehended as a </a:t>
            </a:r>
            <a:r>
              <a:rPr lang="en-US" sz="2800" b="1" dirty="0">
                <a:solidFill>
                  <a:srgbClr val="C00000"/>
                </a:solidFill>
              </a:rPr>
              <a:t>threat</a:t>
            </a:r>
            <a:r>
              <a:rPr lang="en-US" sz="2800" dirty="0"/>
              <a:t> to the </a:t>
            </a:r>
            <a:r>
              <a:rPr lang="en-US" sz="2800" b="1" dirty="0">
                <a:solidFill>
                  <a:srgbClr val="C00000"/>
                </a:solidFill>
              </a:rPr>
              <a:t>Pagan Roman Empire </a:t>
            </a:r>
            <a:r>
              <a:rPr lang="en-US" sz="2800" dirty="0"/>
              <a:t>and its system of </a:t>
            </a:r>
            <a:r>
              <a:rPr lang="en-US" sz="2800" b="1" dirty="0">
                <a:solidFill>
                  <a:srgbClr val="C00000"/>
                </a:solidFill>
              </a:rPr>
              <a:t>idol worship</a:t>
            </a:r>
            <a:r>
              <a:rPr lang="en-US" sz="2800" dirty="0"/>
              <a:t>, as well as to traditional </a:t>
            </a:r>
            <a:r>
              <a:rPr lang="en-US" sz="2800" b="1" dirty="0">
                <a:solidFill>
                  <a:srgbClr val="C00000"/>
                </a:solidFill>
              </a:rPr>
              <a:t>Jewish leadership</a:t>
            </a:r>
            <a:r>
              <a:rPr lang="en-US" sz="2800" dirty="0"/>
              <a:t>, and came under attack by both.</a:t>
            </a:r>
          </a:p>
        </p:txBody>
      </p:sp>
    </p:spTree>
    <p:extLst>
      <p:ext uri="{BB962C8B-B14F-4D97-AF65-F5344CB8AC3E}">
        <p14:creationId xmlns:p14="http://schemas.microsoft.com/office/powerpoint/2010/main" val="357072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5291C4-C3DE-FC49-B244-A53DAFAC327F}"/>
              </a:ext>
            </a:extLst>
          </p:cNvPr>
          <p:cNvPicPr>
            <a:picLocks noGrp="1" noChangeAspect="1"/>
          </p:cNvPicPr>
          <p:nvPr>
            <p:ph idx="1"/>
          </p:nvPr>
        </p:nvPicPr>
        <p:blipFill>
          <a:blip r:embed="rId2"/>
          <a:stretch>
            <a:fillRect/>
          </a:stretch>
        </p:blipFill>
        <p:spPr>
          <a:xfrm>
            <a:off x="1346886" y="1136"/>
            <a:ext cx="9644757" cy="6858000"/>
          </a:xfrm>
          <a:prstGeom prst="rect">
            <a:avLst/>
          </a:prstGeom>
        </p:spPr>
      </p:pic>
      <p:sp>
        <p:nvSpPr>
          <p:cNvPr id="3" name="Rectangle 2">
            <a:extLst>
              <a:ext uri="{FF2B5EF4-FFF2-40B4-BE49-F238E27FC236}">
                <a16:creationId xmlns:a16="http://schemas.microsoft.com/office/drawing/2014/main" id="{71A36AC1-1082-5447-AD15-8AE78F2114F1}"/>
              </a:ext>
            </a:extLst>
          </p:cNvPr>
          <p:cNvSpPr/>
          <p:nvPr/>
        </p:nvSpPr>
        <p:spPr>
          <a:xfrm>
            <a:off x="4300705" y="88688"/>
            <a:ext cx="5397773" cy="1384995"/>
          </a:xfrm>
          <a:prstGeom prst="rect">
            <a:avLst/>
          </a:prstGeom>
        </p:spPr>
        <p:txBody>
          <a:bodyPr wrap="square">
            <a:spAutoFit/>
          </a:bodyPr>
          <a:lstStyle/>
          <a:p>
            <a:pPr algn="ctr"/>
            <a:r>
              <a:rPr lang="en-US" sz="2800" b="1" dirty="0">
                <a:solidFill>
                  <a:schemeClr val="bg1"/>
                </a:solidFill>
              </a:rPr>
              <a:t>Seven-Headed Ten-Horned </a:t>
            </a:r>
            <a:br>
              <a:rPr lang="en-US" sz="2800" b="1" dirty="0">
                <a:solidFill>
                  <a:schemeClr val="bg1"/>
                </a:solidFill>
              </a:rPr>
            </a:br>
            <a:r>
              <a:rPr lang="en-US" sz="2800" b="1" dirty="0">
                <a:solidFill>
                  <a:schemeClr val="bg1"/>
                </a:solidFill>
              </a:rPr>
              <a:t>Great Red Dragon</a:t>
            </a:r>
          </a:p>
          <a:p>
            <a:pPr algn="ctr"/>
            <a:r>
              <a:rPr lang="en-US" sz="2800" b="1" dirty="0">
                <a:solidFill>
                  <a:schemeClr val="bg1"/>
                </a:solidFill>
              </a:rPr>
              <a:t>Rev 12:3</a:t>
            </a:r>
            <a:endParaRPr lang="en-US" sz="2800" dirty="0">
              <a:solidFill>
                <a:schemeClr val="bg1"/>
              </a:solidFill>
            </a:endParaRPr>
          </a:p>
        </p:txBody>
      </p:sp>
    </p:spTree>
    <p:extLst>
      <p:ext uri="{BB962C8B-B14F-4D97-AF65-F5344CB8AC3E}">
        <p14:creationId xmlns:p14="http://schemas.microsoft.com/office/powerpoint/2010/main" val="134318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43C6-EEBC-B246-A71A-04A63D023C30}"/>
              </a:ext>
            </a:extLst>
          </p:cNvPr>
          <p:cNvSpPr>
            <a:spLocks noGrp="1"/>
          </p:cNvSpPr>
          <p:nvPr>
            <p:ph type="title"/>
          </p:nvPr>
        </p:nvSpPr>
        <p:spPr>
          <a:xfrm>
            <a:off x="1423447" y="341305"/>
            <a:ext cx="10768553" cy="1280890"/>
          </a:xfrm>
        </p:spPr>
        <p:txBody>
          <a:bodyPr>
            <a:normAutofit/>
          </a:bodyPr>
          <a:lstStyle/>
          <a:p>
            <a:pPr algn="ctr"/>
            <a:r>
              <a:rPr lang="en-US" dirty="0">
                <a:solidFill>
                  <a:srgbClr val="C00000"/>
                </a:solidFill>
              </a:rPr>
              <a:t>Satan’s 7-headed 10-horned monstrous attack on Christ’s Outer Court Ministry</a:t>
            </a:r>
          </a:p>
        </p:txBody>
      </p:sp>
      <p:sp>
        <p:nvSpPr>
          <p:cNvPr id="3" name="Content Placeholder 2">
            <a:extLst>
              <a:ext uri="{FF2B5EF4-FFF2-40B4-BE49-F238E27FC236}">
                <a16:creationId xmlns:a16="http://schemas.microsoft.com/office/drawing/2014/main" id="{727FF467-68C3-4748-9112-BBE2DEE8F71F}"/>
              </a:ext>
            </a:extLst>
          </p:cNvPr>
          <p:cNvSpPr>
            <a:spLocks noGrp="1"/>
          </p:cNvSpPr>
          <p:nvPr>
            <p:ph idx="1"/>
          </p:nvPr>
        </p:nvSpPr>
        <p:spPr>
          <a:xfrm>
            <a:off x="1291473" y="2086464"/>
            <a:ext cx="10778748" cy="4521725"/>
          </a:xfrm>
        </p:spPr>
        <p:txBody>
          <a:bodyPr>
            <a:normAutofit/>
          </a:bodyPr>
          <a:lstStyle/>
          <a:p>
            <a:r>
              <a:rPr lang="en-US" sz="3200" dirty="0"/>
              <a:t>This was the </a:t>
            </a:r>
            <a:r>
              <a:rPr lang="en-US" sz="3200" b="1" dirty="0">
                <a:solidFill>
                  <a:srgbClr val="C00000"/>
                </a:solidFill>
              </a:rPr>
              <a:t>culmination</a:t>
            </a:r>
            <a:r>
              <a:rPr lang="en-US" sz="3200" dirty="0"/>
              <a:t> of the first conflict between the kings of the north and south.</a:t>
            </a:r>
          </a:p>
          <a:p>
            <a:r>
              <a:rPr lang="en-US" sz="3200" dirty="0"/>
              <a:t>This </a:t>
            </a:r>
            <a:r>
              <a:rPr lang="en-US" sz="3200" b="1" dirty="0">
                <a:solidFill>
                  <a:srgbClr val="C00000"/>
                </a:solidFill>
              </a:rPr>
              <a:t>history will be repeated </a:t>
            </a:r>
            <a:r>
              <a:rPr lang="en-US" sz="3200" dirty="0"/>
              <a:t>to the end of time.</a:t>
            </a:r>
          </a:p>
        </p:txBody>
      </p:sp>
    </p:spTree>
    <p:extLst>
      <p:ext uri="{BB962C8B-B14F-4D97-AF65-F5344CB8AC3E}">
        <p14:creationId xmlns:p14="http://schemas.microsoft.com/office/powerpoint/2010/main" val="255219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9D0A-5313-0546-AED1-7243DFBBB20F}"/>
              </a:ext>
            </a:extLst>
          </p:cNvPr>
          <p:cNvSpPr>
            <a:spLocks noGrp="1"/>
          </p:cNvSpPr>
          <p:nvPr>
            <p:ph type="title"/>
          </p:nvPr>
        </p:nvSpPr>
        <p:spPr>
          <a:xfrm>
            <a:off x="1809947" y="416721"/>
            <a:ext cx="9722946" cy="1280890"/>
          </a:xfrm>
        </p:spPr>
        <p:txBody>
          <a:bodyPr>
            <a:normAutofit/>
          </a:bodyPr>
          <a:lstStyle/>
          <a:p>
            <a:pPr algn="ctr"/>
            <a:r>
              <a:rPr lang="en-US" u="sng" dirty="0">
                <a:solidFill>
                  <a:srgbClr val="C00000"/>
                </a:solidFill>
              </a:rPr>
              <a:t>2</a:t>
            </a:r>
            <a:r>
              <a:rPr lang="en-US" u="sng" baseline="30000" dirty="0">
                <a:solidFill>
                  <a:srgbClr val="C00000"/>
                </a:solidFill>
              </a:rPr>
              <a:t>nd</a:t>
            </a:r>
            <a:r>
              <a:rPr lang="en-US" u="sng" dirty="0">
                <a:solidFill>
                  <a:srgbClr val="C00000"/>
                </a:solidFill>
              </a:rPr>
              <a:t> of 3 key verses</a:t>
            </a:r>
            <a:r>
              <a:rPr lang="en-US" dirty="0">
                <a:solidFill>
                  <a:srgbClr val="C00000"/>
                </a:solidFill>
              </a:rPr>
              <a:t> </a:t>
            </a:r>
            <a:r>
              <a:rPr lang="en-US" dirty="0">
                <a:solidFill>
                  <a:schemeClr val="tx1"/>
                </a:solidFill>
              </a:rPr>
              <a:t>in Daniel 11-12 </a:t>
            </a:r>
            <a:r>
              <a:rPr lang="en-US" dirty="0">
                <a:solidFill>
                  <a:srgbClr val="C00000"/>
                </a:solidFill>
              </a:rPr>
              <a:t>showing Satan’s second attempt to destroy Christ</a:t>
            </a:r>
          </a:p>
        </p:txBody>
      </p:sp>
      <p:sp>
        <p:nvSpPr>
          <p:cNvPr id="3" name="Content Placeholder 2">
            <a:extLst>
              <a:ext uri="{FF2B5EF4-FFF2-40B4-BE49-F238E27FC236}">
                <a16:creationId xmlns:a16="http://schemas.microsoft.com/office/drawing/2014/main" id="{39522647-B12B-6B49-83BF-5DA494483A79}"/>
              </a:ext>
            </a:extLst>
          </p:cNvPr>
          <p:cNvSpPr>
            <a:spLocks noGrp="1"/>
          </p:cNvSpPr>
          <p:nvPr>
            <p:ph idx="1"/>
          </p:nvPr>
        </p:nvSpPr>
        <p:spPr>
          <a:xfrm>
            <a:off x="1291473" y="2095893"/>
            <a:ext cx="10467663" cy="3777622"/>
          </a:xfrm>
        </p:spPr>
        <p:txBody>
          <a:bodyPr>
            <a:noAutofit/>
          </a:bodyPr>
          <a:lstStyle/>
          <a:p>
            <a:r>
              <a:rPr lang="en-US" sz="3200" b="1" dirty="0"/>
              <a:t>Dan 11:31</a:t>
            </a:r>
            <a:r>
              <a:rPr lang="en-US" sz="3200" dirty="0"/>
              <a:t>	And arms shall stand on his part, and they shall </a:t>
            </a:r>
            <a:r>
              <a:rPr lang="en-US" sz="3200" b="1" dirty="0">
                <a:solidFill>
                  <a:srgbClr val="C00000"/>
                </a:solidFill>
              </a:rPr>
              <a:t>pollute the sanctuary of strength, and shall take away the daily</a:t>
            </a:r>
            <a:r>
              <a:rPr lang="en-US" sz="3200" dirty="0"/>
              <a:t> [sacrifice], and they shall place the abomination that maketh desolate</a:t>
            </a:r>
          </a:p>
          <a:p>
            <a:r>
              <a:rPr lang="en-US" sz="3200" dirty="0">
                <a:solidFill>
                  <a:schemeClr val="tx1"/>
                </a:solidFill>
              </a:rPr>
              <a:t>At the time of </a:t>
            </a:r>
            <a:r>
              <a:rPr lang="en-US" sz="3200" b="1" dirty="0">
                <a:solidFill>
                  <a:srgbClr val="C00000"/>
                </a:solidFill>
              </a:rPr>
              <a:t>Jesus</a:t>
            </a:r>
            <a:r>
              <a:rPr lang="en-US" sz="3200" dirty="0"/>
              <a:t> in His </a:t>
            </a:r>
            <a:r>
              <a:rPr lang="en-US" sz="3200" b="1" dirty="0">
                <a:solidFill>
                  <a:srgbClr val="C00000"/>
                </a:solidFill>
              </a:rPr>
              <a:t>Holy Place Ministry </a:t>
            </a:r>
            <a:r>
              <a:rPr lang="en-US" sz="3200" dirty="0"/>
              <a:t>as </a:t>
            </a:r>
            <a:r>
              <a:rPr lang="en-US" sz="3200" dirty="0">
                <a:solidFill>
                  <a:schemeClr val="tx1"/>
                </a:solidFill>
              </a:rPr>
              <a:t>our</a:t>
            </a:r>
            <a:r>
              <a:rPr lang="en-US" sz="3200" dirty="0"/>
              <a:t> </a:t>
            </a:r>
            <a:r>
              <a:rPr lang="en-US" sz="3200" b="1" dirty="0">
                <a:solidFill>
                  <a:srgbClr val="C00000"/>
                </a:solidFill>
              </a:rPr>
              <a:t>Intercessor</a:t>
            </a:r>
          </a:p>
          <a:p>
            <a:pPr marL="0" indent="0">
              <a:buNone/>
            </a:pPr>
            <a:r>
              <a:rPr lang="en-US" sz="3200" dirty="0"/>
              <a:t> </a:t>
            </a:r>
          </a:p>
        </p:txBody>
      </p:sp>
    </p:spTree>
    <p:extLst>
      <p:ext uri="{BB962C8B-B14F-4D97-AF65-F5344CB8AC3E}">
        <p14:creationId xmlns:p14="http://schemas.microsoft.com/office/powerpoint/2010/main" val="4225531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A05C-9FA6-4646-8B10-38FE2B1CC632}"/>
              </a:ext>
            </a:extLst>
          </p:cNvPr>
          <p:cNvSpPr>
            <a:spLocks noGrp="1"/>
          </p:cNvSpPr>
          <p:nvPr>
            <p:ph type="title"/>
          </p:nvPr>
        </p:nvSpPr>
        <p:spPr>
          <a:xfrm>
            <a:off x="1668545" y="284744"/>
            <a:ext cx="10523455" cy="2317053"/>
          </a:xfrm>
        </p:spPr>
        <p:txBody>
          <a:bodyPr>
            <a:noAutofit/>
          </a:bodyPr>
          <a:lstStyle/>
          <a:p>
            <a:pPr algn="ctr"/>
            <a:r>
              <a:rPr lang="en-US" dirty="0">
                <a:solidFill>
                  <a:srgbClr val="C00000"/>
                </a:solidFill>
              </a:rPr>
              <a:t>Satan’s attack on Christ’s Holy Place Ministry came after the papacy was established as a persecutory power</a:t>
            </a:r>
          </a:p>
        </p:txBody>
      </p:sp>
      <p:sp>
        <p:nvSpPr>
          <p:cNvPr id="3" name="Content Placeholder 2">
            <a:extLst>
              <a:ext uri="{FF2B5EF4-FFF2-40B4-BE49-F238E27FC236}">
                <a16:creationId xmlns:a16="http://schemas.microsoft.com/office/drawing/2014/main" id="{90FB23F7-1233-3240-AE87-38698A11A3D3}"/>
              </a:ext>
            </a:extLst>
          </p:cNvPr>
          <p:cNvSpPr>
            <a:spLocks noGrp="1"/>
          </p:cNvSpPr>
          <p:nvPr>
            <p:ph idx="1"/>
          </p:nvPr>
        </p:nvSpPr>
        <p:spPr>
          <a:xfrm>
            <a:off x="2106890" y="2388124"/>
            <a:ext cx="9646764" cy="3777622"/>
          </a:xfrm>
        </p:spPr>
        <p:txBody>
          <a:bodyPr>
            <a:normAutofit/>
          </a:bodyPr>
          <a:lstStyle/>
          <a:p>
            <a:r>
              <a:rPr lang="en-US" sz="3200" b="1" dirty="0">
                <a:solidFill>
                  <a:srgbClr val="C00000"/>
                </a:solidFill>
              </a:rPr>
              <a:t>Dan 11:23-31 </a:t>
            </a:r>
            <a:r>
              <a:rPr lang="en-US" sz="3200" dirty="0"/>
              <a:t>details the events leading to </a:t>
            </a:r>
            <a:r>
              <a:rPr lang="en-US" sz="3200" b="1" dirty="0"/>
              <a:t>Satan’s </a:t>
            </a:r>
            <a:r>
              <a:rPr lang="en-US" sz="3200" b="1" dirty="0">
                <a:solidFill>
                  <a:srgbClr val="C00000"/>
                </a:solidFill>
              </a:rPr>
              <a:t>second</a:t>
            </a:r>
            <a:r>
              <a:rPr lang="en-US" sz="3200" b="1" dirty="0"/>
              <a:t> unified church-state attack </a:t>
            </a:r>
            <a:r>
              <a:rPr lang="en-US" sz="3200" dirty="0"/>
              <a:t>on Christ and His people</a:t>
            </a:r>
          </a:p>
        </p:txBody>
      </p:sp>
    </p:spTree>
    <p:extLst>
      <p:ext uri="{BB962C8B-B14F-4D97-AF65-F5344CB8AC3E}">
        <p14:creationId xmlns:p14="http://schemas.microsoft.com/office/powerpoint/2010/main" val="118743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719471" y="624110"/>
            <a:ext cx="10296938" cy="1280890"/>
          </a:xfrm>
        </p:spPr>
        <p:txBody>
          <a:bodyPr>
            <a:normAutofit/>
          </a:bodyPr>
          <a:lstStyle/>
          <a:p>
            <a:pPr algn="ctr"/>
            <a:r>
              <a:rPr lang="en-US" i="1" dirty="0">
                <a:solidFill>
                  <a:srgbClr val="C00000"/>
                </a:solidFill>
              </a:rPr>
              <a:t>Religio-</a:t>
            </a:r>
            <a:r>
              <a:rPr lang="en-US" dirty="0">
                <a:solidFill>
                  <a:srgbClr val="C00000"/>
                </a:solidFill>
              </a:rPr>
              <a:t>political corruption</a:t>
            </a:r>
            <a:br>
              <a:rPr lang="en-US" dirty="0"/>
            </a:br>
            <a:r>
              <a:rPr lang="en-US" dirty="0">
                <a:solidFill>
                  <a:srgbClr val="C00000"/>
                </a:solidFill>
              </a:rPr>
              <a:t>(Daniel 11:23-31)</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348033" y="1879076"/>
            <a:ext cx="10668376" cy="4724400"/>
          </a:xfrm>
        </p:spPr>
        <p:txBody>
          <a:bodyPr>
            <a:noAutofit/>
          </a:bodyPr>
          <a:lstStyle/>
          <a:p>
            <a:r>
              <a:rPr lang="en-US" sz="3200" dirty="0">
                <a:solidFill>
                  <a:schemeClr val="tx1"/>
                </a:solidFill>
              </a:rPr>
              <a:t>Commencing with </a:t>
            </a:r>
            <a:r>
              <a:rPr lang="en-US" sz="3200" b="1" dirty="0">
                <a:solidFill>
                  <a:schemeClr val="tx1"/>
                </a:solidFill>
              </a:rPr>
              <a:t>Constantine I, </a:t>
            </a:r>
            <a:r>
              <a:rPr lang="en-US" sz="3200" dirty="0">
                <a:solidFill>
                  <a:schemeClr val="tx1"/>
                </a:solidFill>
              </a:rPr>
              <a:t>the </a:t>
            </a:r>
            <a:r>
              <a:rPr lang="en-US" sz="3200" b="1" dirty="0">
                <a:solidFill>
                  <a:schemeClr val="tx1"/>
                </a:solidFill>
              </a:rPr>
              <a:t>papacy</a:t>
            </a:r>
            <a:r>
              <a:rPr lang="en-US" sz="3200" dirty="0">
                <a:solidFill>
                  <a:schemeClr val="tx1"/>
                </a:solidFill>
              </a:rPr>
              <a:t> was elevated to the position of royalty as </a:t>
            </a:r>
            <a:r>
              <a:rPr lang="en-US" sz="3200" b="1" dirty="0">
                <a:solidFill>
                  <a:schemeClr val="tx1"/>
                </a:solidFill>
              </a:rPr>
              <a:t>Pontifex Maximus </a:t>
            </a:r>
            <a:r>
              <a:rPr lang="en-US" sz="3200" dirty="0">
                <a:solidFill>
                  <a:schemeClr val="tx1"/>
                </a:solidFill>
              </a:rPr>
              <a:t>(314 AD).</a:t>
            </a:r>
            <a:r>
              <a:rPr lang="en-US" sz="3200" dirty="0"/>
              <a:t> </a:t>
            </a:r>
          </a:p>
          <a:p>
            <a:pPr lvl="1"/>
            <a:r>
              <a:rPr lang="en-US" sz="3200" dirty="0"/>
              <a:t>And after the league [made] with him he shall work deceitfully: for he shall come up, and shall become strong with a </a:t>
            </a:r>
            <a:r>
              <a:rPr lang="en-US" sz="3200" b="1" dirty="0"/>
              <a:t>small people</a:t>
            </a:r>
            <a:r>
              <a:rPr lang="en-US" sz="3200" dirty="0"/>
              <a:t>. (Dan 11:23)</a:t>
            </a:r>
            <a:endParaRPr lang="en-US" sz="3200" dirty="0">
              <a:solidFill>
                <a:schemeClr val="tx1"/>
              </a:solidFill>
            </a:endParaRPr>
          </a:p>
          <a:p>
            <a:r>
              <a:rPr lang="en-US" sz="3200" dirty="0">
                <a:solidFill>
                  <a:schemeClr val="tx1"/>
                </a:solidFill>
              </a:rPr>
              <a:t>Over the next 200 years, </a:t>
            </a:r>
            <a:r>
              <a:rPr lang="en-US" sz="3200" b="1" dirty="0">
                <a:solidFill>
                  <a:srgbClr val="C00000"/>
                </a:solidFill>
              </a:rPr>
              <a:t>papal decrees </a:t>
            </a:r>
            <a:r>
              <a:rPr lang="en-US" sz="3200" dirty="0">
                <a:solidFill>
                  <a:schemeClr val="tx1"/>
                </a:solidFill>
              </a:rPr>
              <a:t>shifted state control over the church to </a:t>
            </a:r>
            <a:r>
              <a:rPr lang="en-US" sz="3200" b="1" dirty="0">
                <a:solidFill>
                  <a:schemeClr val="tx1"/>
                </a:solidFill>
              </a:rPr>
              <a:t>church control over the state</a:t>
            </a:r>
            <a:endParaRPr lang="en-US" sz="3200" dirty="0"/>
          </a:p>
        </p:txBody>
      </p:sp>
    </p:spTree>
    <p:extLst>
      <p:ext uri="{BB962C8B-B14F-4D97-AF65-F5344CB8AC3E}">
        <p14:creationId xmlns:p14="http://schemas.microsoft.com/office/powerpoint/2010/main" val="3768960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FDDF-1706-844A-ACC8-F0E40D323116}"/>
              </a:ext>
            </a:extLst>
          </p:cNvPr>
          <p:cNvSpPr>
            <a:spLocks noGrp="1"/>
          </p:cNvSpPr>
          <p:nvPr>
            <p:ph type="title"/>
          </p:nvPr>
        </p:nvSpPr>
        <p:spPr>
          <a:xfrm>
            <a:off x="1682891" y="624110"/>
            <a:ext cx="10525328" cy="1652162"/>
          </a:xfrm>
        </p:spPr>
        <p:txBody>
          <a:bodyPr>
            <a:noAutofit/>
          </a:bodyPr>
          <a:lstStyle/>
          <a:p>
            <a:pPr algn="ctr"/>
            <a:r>
              <a:rPr lang="en-US" dirty="0"/>
              <a:t>Then Daniel saw the </a:t>
            </a:r>
            <a:r>
              <a:rPr lang="en-US" dirty="0">
                <a:solidFill>
                  <a:srgbClr val="C00000"/>
                </a:solidFill>
              </a:rPr>
              <a:t>emergence of the papacy as a persecutory power</a:t>
            </a:r>
          </a:p>
        </p:txBody>
      </p:sp>
      <p:sp>
        <p:nvSpPr>
          <p:cNvPr id="3" name="Content Placeholder 2">
            <a:extLst>
              <a:ext uri="{FF2B5EF4-FFF2-40B4-BE49-F238E27FC236}">
                <a16:creationId xmlns:a16="http://schemas.microsoft.com/office/drawing/2014/main" id="{B248889E-9075-2E4D-A32F-880407EE8496}"/>
              </a:ext>
            </a:extLst>
          </p:cNvPr>
          <p:cNvSpPr>
            <a:spLocks noGrp="1"/>
          </p:cNvSpPr>
          <p:nvPr>
            <p:ph idx="1"/>
          </p:nvPr>
        </p:nvSpPr>
        <p:spPr>
          <a:xfrm>
            <a:off x="2592925" y="2639438"/>
            <a:ext cx="8915400" cy="3777622"/>
          </a:xfrm>
        </p:spPr>
        <p:txBody>
          <a:bodyPr>
            <a:normAutofit/>
          </a:bodyPr>
          <a:lstStyle/>
          <a:p>
            <a:r>
              <a:rPr lang="en-US" sz="3200" dirty="0"/>
              <a:t>And of the </a:t>
            </a:r>
            <a:r>
              <a:rPr lang="en-US" sz="3200" b="1" dirty="0">
                <a:solidFill>
                  <a:srgbClr val="C00000"/>
                </a:solidFill>
              </a:rPr>
              <a:t>ten horns that [were] in his head</a:t>
            </a:r>
            <a:r>
              <a:rPr lang="en-US" sz="3200" dirty="0"/>
              <a:t>, and [of] </a:t>
            </a:r>
            <a:r>
              <a:rPr lang="en-US" sz="3200" b="1" dirty="0"/>
              <a:t>the other which came up, and before whom </a:t>
            </a:r>
            <a:r>
              <a:rPr lang="en-US" sz="3200" b="1" dirty="0">
                <a:solidFill>
                  <a:srgbClr val="C00000"/>
                </a:solidFill>
              </a:rPr>
              <a:t>three fell</a:t>
            </a:r>
            <a:r>
              <a:rPr lang="en-US" sz="3200" b="1" dirty="0"/>
              <a:t>; even [of] that </a:t>
            </a:r>
            <a:r>
              <a:rPr lang="en-US" sz="3200" b="1" dirty="0">
                <a:solidFill>
                  <a:srgbClr val="C00000"/>
                </a:solidFill>
              </a:rPr>
              <a:t>horn</a:t>
            </a:r>
            <a:r>
              <a:rPr lang="en-US" sz="3200" b="1" dirty="0"/>
              <a:t> that had eyes, and a mouth that spake very great things, whose look [was] more stout than his fellows</a:t>
            </a:r>
            <a:r>
              <a:rPr lang="en-US" sz="3200" dirty="0"/>
              <a:t>. (Dan 7:20) </a:t>
            </a:r>
          </a:p>
        </p:txBody>
      </p:sp>
    </p:spTree>
    <p:extLst>
      <p:ext uri="{BB962C8B-B14F-4D97-AF65-F5344CB8AC3E}">
        <p14:creationId xmlns:p14="http://schemas.microsoft.com/office/powerpoint/2010/main" val="1888517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C6F37B-82D7-FC42-9E89-B478A27ADCCE}"/>
              </a:ext>
            </a:extLst>
          </p:cNvPr>
          <p:cNvPicPr>
            <a:picLocks noGrp="1" noChangeAspect="1"/>
          </p:cNvPicPr>
          <p:nvPr>
            <p:ph idx="1"/>
          </p:nvPr>
        </p:nvPicPr>
        <p:blipFill>
          <a:blip r:embed="rId2"/>
          <a:stretch>
            <a:fillRect/>
          </a:stretch>
        </p:blipFill>
        <p:spPr>
          <a:xfrm>
            <a:off x="1978279" y="0"/>
            <a:ext cx="8623818" cy="6844299"/>
          </a:xfrm>
          <a:prstGeom prst="rect">
            <a:avLst/>
          </a:prstGeom>
        </p:spPr>
      </p:pic>
    </p:spTree>
    <p:extLst>
      <p:ext uri="{BB962C8B-B14F-4D97-AF65-F5344CB8AC3E}">
        <p14:creationId xmlns:p14="http://schemas.microsoft.com/office/powerpoint/2010/main" val="16903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6CC6-7D54-C144-B8C5-5D83A3301BA0}"/>
              </a:ext>
            </a:extLst>
          </p:cNvPr>
          <p:cNvSpPr>
            <a:spLocks noGrp="1"/>
          </p:cNvSpPr>
          <p:nvPr>
            <p:ph type="title"/>
          </p:nvPr>
        </p:nvSpPr>
        <p:spPr>
          <a:xfrm>
            <a:off x="2035698" y="624110"/>
            <a:ext cx="8911687" cy="1280890"/>
          </a:xfrm>
        </p:spPr>
        <p:txBody>
          <a:bodyPr/>
          <a:lstStyle/>
          <a:p>
            <a:pPr algn="ctr"/>
            <a:r>
              <a:rPr lang="en-US" dirty="0">
                <a:solidFill>
                  <a:srgbClr val="C00000"/>
                </a:solidFill>
              </a:rPr>
              <a:t>1. History will be repeated</a:t>
            </a:r>
          </a:p>
        </p:txBody>
      </p:sp>
      <p:sp>
        <p:nvSpPr>
          <p:cNvPr id="3" name="Content Placeholder 2">
            <a:extLst>
              <a:ext uri="{FF2B5EF4-FFF2-40B4-BE49-F238E27FC236}">
                <a16:creationId xmlns:a16="http://schemas.microsoft.com/office/drawing/2014/main" id="{2EB74DB3-2821-DA4C-A465-BC59DC09CAA0}"/>
              </a:ext>
            </a:extLst>
          </p:cNvPr>
          <p:cNvSpPr>
            <a:spLocks noGrp="1"/>
          </p:cNvSpPr>
          <p:nvPr>
            <p:ph idx="1"/>
          </p:nvPr>
        </p:nvSpPr>
        <p:spPr>
          <a:xfrm>
            <a:off x="1798983" y="1905000"/>
            <a:ext cx="9705629" cy="4471481"/>
          </a:xfrm>
        </p:spPr>
        <p:txBody>
          <a:bodyPr>
            <a:noAutofit/>
          </a:bodyPr>
          <a:lstStyle/>
          <a:p>
            <a:r>
              <a:rPr lang="en-US" sz="3200" b="1" u="sng" dirty="0">
                <a:solidFill>
                  <a:schemeClr val="tx1"/>
                </a:solidFill>
              </a:rPr>
              <a:t>Study Revelation in connection with Daniel</a:t>
            </a:r>
            <a:r>
              <a:rPr lang="en-US" sz="3200" u="sng" dirty="0"/>
              <a:t>, for </a:t>
            </a:r>
            <a:r>
              <a:rPr lang="en-US" sz="3200" b="1" u="sng" dirty="0">
                <a:solidFill>
                  <a:srgbClr val="C00000"/>
                </a:solidFill>
              </a:rPr>
              <a:t>history will be repeated</a:t>
            </a:r>
            <a:r>
              <a:rPr lang="en-US" sz="3200" dirty="0"/>
              <a:t>. …We, with all our religious advantages, ought to know far more today than we do know.  {Mar 30.5}  </a:t>
            </a:r>
          </a:p>
        </p:txBody>
      </p:sp>
    </p:spTree>
    <p:extLst>
      <p:ext uri="{BB962C8B-B14F-4D97-AF65-F5344CB8AC3E}">
        <p14:creationId xmlns:p14="http://schemas.microsoft.com/office/powerpoint/2010/main" val="45485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16DAC7-241E-C24D-B469-37093F5B13D5}"/>
              </a:ext>
            </a:extLst>
          </p:cNvPr>
          <p:cNvPicPr>
            <a:picLocks noGrp="1" noChangeAspect="1"/>
          </p:cNvPicPr>
          <p:nvPr>
            <p:ph idx="1"/>
          </p:nvPr>
        </p:nvPicPr>
        <p:blipFill>
          <a:blip r:embed="rId2"/>
          <a:stretch>
            <a:fillRect/>
          </a:stretch>
        </p:blipFill>
        <p:spPr>
          <a:xfrm>
            <a:off x="1683280" y="0"/>
            <a:ext cx="9144000" cy="6858000"/>
          </a:xfrm>
          <a:prstGeom prst="rect">
            <a:avLst/>
          </a:prstGeom>
        </p:spPr>
      </p:pic>
    </p:spTree>
    <p:extLst>
      <p:ext uri="{BB962C8B-B14F-4D97-AF65-F5344CB8AC3E}">
        <p14:creationId xmlns:p14="http://schemas.microsoft.com/office/powerpoint/2010/main" val="1252639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197424" y="215297"/>
            <a:ext cx="11104775" cy="1280890"/>
          </a:xfrm>
        </p:spPr>
        <p:txBody>
          <a:bodyPr>
            <a:normAutofit/>
          </a:bodyPr>
          <a:lstStyle/>
          <a:p>
            <a:pPr algn="ctr"/>
            <a:r>
              <a:rPr lang="en-US" i="1" dirty="0">
                <a:solidFill>
                  <a:srgbClr val="C00000"/>
                </a:solidFill>
              </a:rPr>
              <a:t>The papacy engineered the eradication of three nations standing in its way of dominion</a:t>
            </a:r>
            <a:endParaRPr lang="en-US" dirty="0"/>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760704" y="1757007"/>
            <a:ext cx="9978213" cy="4535786"/>
          </a:xfrm>
        </p:spPr>
        <p:txBody>
          <a:bodyPr>
            <a:noAutofit/>
          </a:bodyPr>
          <a:lstStyle/>
          <a:p>
            <a:r>
              <a:rPr lang="en-US" sz="2800" dirty="0"/>
              <a:t>The papal hierarchy instigated </a:t>
            </a:r>
            <a:r>
              <a:rPr lang="en-US" sz="2800" b="1" dirty="0"/>
              <a:t>eradication of the </a:t>
            </a:r>
            <a:r>
              <a:rPr lang="en-US" sz="2800" b="1" dirty="0">
                <a:solidFill>
                  <a:srgbClr val="C00000"/>
                </a:solidFill>
              </a:rPr>
              <a:t>three “Arian”</a:t>
            </a:r>
            <a:r>
              <a:rPr lang="en-US" sz="2800" b="1" dirty="0"/>
              <a:t> </a:t>
            </a:r>
            <a:r>
              <a:rPr lang="en-US" sz="2800" b="1" dirty="0">
                <a:solidFill>
                  <a:srgbClr val="C00000"/>
                </a:solidFill>
              </a:rPr>
              <a:t>nations espousing </a:t>
            </a:r>
            <a:r>
              <a:rPr lang="en-US" sz="2800" b="1" u="sng" dirty="0">
                <a:solidFill>
                  <a:srgbClr val="C00000"/>
                </a:solidFill>
              </a:rPr>
              <a:t>religious liberty</a:t>
            </a:r>
            <a:r>
              <a:rPr lang="en-US" sz="2800" b="1" dirty="0">
                <a:solidFill>
                  <a:srgbClr val="C00000"/>
                </a:solidFill>
              </a:rPr>
              <a:t> </a:t>
            </a:r>
            <a:r>
              <a:rPr lang="en-US" sz="2800" b="1" dirty="0">
                <a:solidFill>
                  <a:srgbClr val="002AFF"/>
                </a:solidFill>
              </a:rPr>
              <a:t>(Kings of the South)</a:t>
            </a:r>
            <a:r>
              <a:rPr lang="en-US" sz="2800" dirty="0"/>
              <a:t>. Through military conquest by </a:t>
            </a:r>
            <a:r>
              <a:rPr lang="en-US" sz="2800" b="1" dirty="0">
                <a:solidFill>
                  <a:schemeClr val="tx1"/>
                </a:solidFill>
              </a:rPr>
              <a:t>Catholic</a:t>
            </a:r>
            <a:r>
              <a:rPr lang="en-US" sz="2800" b="1" dirty="0">
                <a:solidFill>
                  <a:srgbClr val="C00000"/>
                </a:solidFill>
              </a:rPr>
              <a:t> Frankish King Clovis </a:t>
            </a:r>
            <a:r>
              <a:rPr lang="en-US" sz="2800" dirty="0">
                <a:solidFill>
                  <a:schemeClr val="tx1"/>
                </a:solidFill>
              </a:rPr>
              <a:t>and</a:t>
            </a:r>
            <a:r>
              <a:rPr lang="en-US" sz="2800" b="1" dirty="0">
                <a:solidFill>
                  <a:srgbClr val="C00000"/>
                </a:solidFill>
              </a:rPr>
              <a:t> </a:t>
            </a:r>
            <a:r>
              <a:rPr lang="en-US" sz="2800" b="1" dirty="0">
                <a:solidFill>
                  <a:schemeClr val="tx1"/>
                </a:solidFill>
              </a:rPr>
              <a:t>Catholic</a:t>
            </a:r>
            <a:r>
              <a:rPr lang="en-US" sz="2800" b="1" dirty="0">
                <a:solidFill>
                  <a:srgbClr val="C00000"/>
                </a:solidFill>
              </a:rPr>
              <a:t> Roman Emperor Justinian I </a:t>
            </a:r>
            <a:r>
              <a:rPr lang="en-US" sz="2800" b="1" dirty="0">
                <a:solidFill>
                  <a:srgbClr val="002AFF"/>
                </a:solidFill>
              </a:rPr>
              <a:t>(Kings of the North</a:t>
            </a:r>
            <a:r>
              <a:rPr lang="en-US" sz="2800" b="1" dirty="0">
                <a:solidFill>
                  <a:srgbClr val="0026FF"/>
                </a:solidFill>
              </a:rPr>
              <a:t>)</a:t>
            </a:r>
            <a:r>
              <a:rPr lang="en-US" sz="2800" b="1" dirty="0"/>
              <a:t> </a:t>
            </a:r>
            <a:r>
              <a:rPr lang="en-US" sz="2800" dirty="0"/>
              <a:t>(508-538 AD), the papacy ushered in </a:t>
            </a:r>
            <a:r>
              <a:rPr lang="en-US" sz="2800" b="1" u="sng" dirty="0">
                <a:solidFill>
                  <a:srgbClr val="C00000"/>
                </a:solidFill>
              </a:rPr>
              <a:t>religious bigotry</a:t>
            </a:r>
            <a:r>
              <a:rPr lang="en-US" sz="2800" b="1" dirty="0">
                <a:solidFill>
                  <a:srgbClr val="C00000"/>
                </a:solidFill>
              </a:rPr>
              <a:t> </a:t>
            </a:r>
            <a:r>
              <a:rPr lang="en-US" sz="2800" dirty="0"/>
              <a:t>as the </a:t>
            </a:r>
            <a:r>
              <a:rPr lang="en-US" sz="2800" b="1" dirty="0"/>
              <a:t>law of the land</a:t>
            </a:r>
            <a:r>
              <a:rPr lang="en-US" sz="2800" dirty="0"/>
              <a:t>.</a:t>
            </a:r>
          </a:p>
          <a:p>
            <a:r>
              <a:rPr lang="en-US" sz="2800" dirty="0"/>
              <a:t>The north and south kings, as </a:t>
            </a:r>
            <a:r>
              <a:rPr lang="en-US" sz="2800" b="1" dirty="0">
                <a:solidFill>
                  <a:srgbClr val="C00000"/>
                </a:solidFill>
              </a:rPr>
              <a:t>agents of Satan</a:t>
            </a:r>
            <a:r>
              <a:rPr lang="en-US" sz="2800" dirty="0"/>
              <a:t>, </a:t>
            </a:r>
            <a:r>
              <a:rPr lang="en-US" sz="2800" b="1" dirty="0"/>
              <a:t>spoke lies </a:t>
            </a:r>
            <a:r>
              <a:rPr lang="en-US" sz="2800" dirty="0"/>
              <a:t>to one another as they negotiated peace, but intended war. (Dan 11:27)</a:t>
            </a:r>
          </a:p>
        </p:txBody>
      </p:sp>
    </p:spTree>
    <p:extLst>
      <p:ext uri="{BB962C8B-B14F-4D97-AF65-F5344CB8AC3E}">
        <p14:creationId xmlns:p14="http://schemas.microsoft.com/office/powerpoint/2010/main" val="413193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A3B6-F783-C646-95AA-096715AF0436}"/>
              </a:ext>
            </a:extLst>
          </p:cNvPr>
          <p:cNvSpPr>
            <a:spLocks noGrp="1"/>
          </p:cNvSpPr>
          <p:nvPr>
            <p:ph type="title"/>
          </p:nvPr>
        </p:nvSpPr>
        <p:spPr>
          <a:xfrm>
            <a:off x="1083366" y="149058"/>
            <a:ext cx="11108634" cy="1745729"/>
          </a:xfrm>
        </p:spPr>
        <p:txBody>
          <a:bodyPr>
            <a:noAutofit/>
          </a:bodyPr>
          <a:lstStyle/>
          <a:p>
            <a:pPr algn="ctr"/>
            <a:r>
              <a:rPr lang="en-US" dirty="0">
                <a:solidFill>
                  <a:srgbClr val="C00000"/>
                </a:solidFill>
              </a:rPr>
              <a:t>Papal agents </a:t>
            </a:r>
            <a:r>
              <a:rPr lang="en-US" dirty="0">
                <a:solidFill>
                  <a:srgbClr val="0026FF"/>
                </a:solidFill>
              </a:rPr>
              <a:t>(K</a:t>
            </a:r>
            <a:r>
              <a:rPr lang="en-US" dirty="0">
                <a:solidFill>
                  <a:srgbClr val="002AFF"/>
                </a:solidFill>
              </a:rPr>
              <a:t>ings of the North)</a:t>
            </a:r>
            <a:r>
              <a:rPr lang="en-US" dirty="0">
                <a:solidFill>
                  <a:srgbClr val="C00000"/>
                </a:solidFill>
              </a:rPr>
              <a:t> uprooted three nations espousing religious liberty </a:t>
            </a:r>
            <a:br>
              <a:rPr lang="en-US" dirty="0">
                <a:solidFill>
                  <a:srgbClr val="C00000"/>
                </a:solidFill>
              </a:rPr>
            </a:br>
            <a:r>
              <a:rPr lang="en-US" dirty="0">
                <a:solidFill>
                  <a:srgbClr val="0026FF"/>
                </a:solidFill>
              </a:rPr>
              <a:t>(Kings of the South) </a:t>
            </a:r>
          </a:p>
        </p:txBody>
      </p:sp>
      <p:sp>
        <p:nvSpPr>
          <p:cNvPr id="3" name="Content Placeholder 2">
            <a:extLst>
              <a:ext uri="{FF2B5EF4-FFF2-40B4-BE49-F238E27FC236}">
                <a16:creationId xmlns:a16="http://schemas.microsoft.com/office/drawing/2014/main" id="{7EFAEE9C-F547-EC40-B865-1C31EF354F83}"/>
              </a:ext>
            </a:extLst>
          </p:cNvPr>
          <p:cNvSpPr>
            <a:spLocks noGrp="1"/>
          </p:cNvSpPr>
          <p:nvPr>
            <p:ph idx="1"/>
          </p:nvPr>
        </p:nvSpPr>
        <p:spPr>
          <a:xfrm>
            <a:off x="1622653" y="2294959"/>
            <a:ext cx="10251299" cy="4383932"/>
          </a:xfrm>
        </p:spPr>
        <p:txBody>
          <a:bodyPr>
            <a:noAutofit/>
          </a:bodyPr>
          <a:lstStyle/>
          <a:p>
            <a:r>
              <a:rPr lang="en-US" sz="2800" b="1" dirty="0">
                <a:solidFill>
                  <a:srgbClr val="C00000"/>
                </a:solidFill>
              </a:rPr>
              <a:t>508</a:t>
            </a:r>
            <a:r>
              <a:rPr lang="en-US" sz="2800" dirty="0"/>
              <a:t> – Catholic Frankish King </a:t>
            </a:r>
            <a:r>
              <a:rPr lang="en-US" sz="2800" b="1" dirty="0">
                <a:solidFill>
                  <a:srgbClr val="002AFF"/>
                </a:solidFill>
              </a:rPr>
              <a:t>Clovis</a:t>
            </a:r>
            <a:r>
              <a:rPr lang="en-US" sz="2800" dirty="0">
                <a:solidFill>
                  <a:srgbClr val="C00000"/>
                </a:solidFill>
              </a:rPr>
              <a:t> conquered Alaric II and the </a:t>
            </a:r>
            <a:r>
              <a:rPr lang="en-US" sz="2800" b="1" dirty="0">
                <a:solidFill>
                  <a:srgbClr val="C00000"/>
                </a:solidFill>
              </a:rPr>
              <a:t>Visigoths</a:t>
            </a:r>
            <a:r>
              <a:rPr lang="en-US" sz="2800" dirty="0"/>
              <a:t> at the Battle of Vouillé. (Dan 11:25-28)</a:t>
            </a:r>
          </a:p>
          <a:p>
            <a:r>
              <a:rPr lang="en-US" sz="2800" b="1" dirty="0">
                <a:solidFill>
                  <a:srgbClr val="C00000"/>
                </a:solidFill>
              </a:rPr>
              <a:t>533-4</a:t>
            </a:r>
            <a:r>
              <a:rPr lang="en-US" sz="2800" dirty="0"/>
              <a:t> – General </a:t>
            </a:r>
            <a:r>
              <a:rPr lang="en-US" sz="2800" b="1" dirty="0">
                <a:solidFill>
                  <a:srgbClr val="002AFF"/>
                </a:solidFill>
              </a:rPr>
              <a:t>Belisarius</a:t>
            </a:r>
            <a:r>
              <a:rPr lang="en-US" sz="2800" dirty="0">
                <a:solidFill>
                  <a:schemeClr val="tx1"/>
                </a:solidFill>
              </a:rPr>
              <a:t>,</a:t>
            </a:r>
            <a:r>
              <a:rPr lang="en-US" sz="2800" dirty="0">
                <a:solidFill>
                  <a:srgbClr val="C00000"/>
                </a:solidFill>
              </a:rPr>
              <a:t> </a:t>
            </a:r>
            <a:r>
              <a:rPr lang="en-US" sz="2800" dirty="0">
                <a:solidFill>
                  <a:schemeClr val="tx1"/>
                </a:solidFill>
              </a:rPr>
              <a:t>under Catholic Roman Emperor Justinian I, </a:t>
            </a:r>
            <a:r>
              <a:rPr lang="en-US" sz="2800" dirty="0">
                <a:solidFill>
                  <a:srgbClr val="C00000"/>
                </a:solidFill>
              </a:rPr>
              <a:t>conquered the </a:t>
            </a:r>
            <a:r>
              <a:rPr lang="en-US" sz="2800" b="1" dirty="0">
                <a:solidFill>
                  <a:srgbClr val="C00000"/>
                </a:solidFill>
              </a:rPr>
              <a:t>Vandals</a:t>
            </a:r>
            <a:r>
              <a:rPr lang="en-US" sz="2800" dirty="0"/>
              <a:t> outside of Carthage. (Dan 11:30)</a:t>
            </a:r>
          </a:p>
          <a:p>
            <a:r>
              <a:rPr lang="en-US" sz="2800" b="1" dirty="0">
                <a:solidFill>
                  <a:srgbClr val="C00000"/>
                </a:solidFill>
              </a:rPr>
              <a:t>537-8</a:t>
            </a:r>
            <a:r>
              <a:rPr lang="en-US" sz="2800" dirty="0"/>
              <a:t> – General </a:t>
            </a:r>
            <a:r>
              <a:rPr lang="en-US" sz="2800" b="1" dirty="0">
                <a:solidFill>
                  <a:srgbClr val="002AFF"/>
                </a:solidFill>
              </a:rPr>
              <a:t>Belisarius</a:t>
            </a:r>
            <a:r>
              <a:rPr lang="en-US" sz="2800" dirty="0"/>
              <a:t>, again under Catholic Roman Emperor Justinian I, </a:t>
            </a:r>
            <a:r>
              <a:rPr lang="en-US" sz="2800" dirty="0">
                <a:solidFill>
                  <a:srgbClr val="C00000"/>
                </a:solidFill>
              </a:rPr>
              <a:t>conquered the </a:t>
            </a:r>
            <a:r>
              <a:rPr lang="en-US" sz="2800" b="1" dirty="0">
                <a:solidFill>
                  <a:srgbClr val="C00000"/>
                </a:solidFill>
              </a:rPr>
              <a:t>Ostrogoths</a:t>
            </a:r>
            <a:r>
              <a:rPr lang="en-US" sz="2800" dirty="0"/>
              <a:t> in their siege of Rome. (Dan 11:30)</a:t>
            </a:r>
          </a:p>
          <a:p>
            <a:endParaRPr lang="en-US" sz="2800" dirty="0"/>
          </a:p>
        </p:txBody>
      </p:sp>
    </p:spTree>
    <p:extLst>
      <p:ext uri="{BB962C8B-B14F-4D97-AF65-F5344CB8AC3E}">
        <p14:creationId xmlns:p14="http://schemas.microsoft.com/office/powerpoint/2010/main" val="418366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DD4C-17AA-9A45-8C86-840E86BE5B38}"/>
              </a:ext>
            </a:extLst>
          </p:cNvPr>
          <p:cNvSpPr>
            <a:spLocks noGrp="1"/>
          </p:cNvSpPr>
          <p:nvPr>
            <p:ph type="title"/>
          </p:nvPr>
        </p:nvSpPr>
        <p:spPr>
          <a:xfrm>
            <a:off x="2319548" y="539269"/>
            <a:ext cx="8911687" cy="1280890"/>
          </a:xfrm>
        </p:spPr>
        <p:txBody>
          <a:bodyPr/>
          <a:lstStyle/>
          <a:p>
            <a:r>
              <a:rPr lang="en-US" dirty="0">
                <a:solidFill>
                  <a:srgbClr val="C00000"/>
                </a:solidFill>
              </a:rPr>
              <a:t>With resistance uprooted, the way was paved for Satan’s next attack on Christ</a:t>
            </a:r>
          </a:p>
        </p:txBody>
      </p:sp>
    </p:spTree>
    <p:extLst>
      <p:ext uri="{BB962C8B-B14F-4D97-AF65-F5344CB8AC3E}">
        <p14:creationId xmlns:p14="http://schemas.microsoft.com/office/powerpoint/2010/main" val="25340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615166" y="313024"/>
            <a:ext cx="10210361" cy="1789153"/>
          </a:xfrm>
        </p:spPr>
        <p:txBody>
          <a:bodyPr>
            <a:noAutofit/>
          </a:bodyPr>
          <a:lstStyle/>
          <a:p>
            <a:pPr algn="ctr"/>
            <a:r>
              <a:rPr lang="en-US" dirty="0">
                <a:solidFill>
                  <a:srgbClr val="C00000"/>
                </a:solidFill>
              </a:rPr>
              <a:t>Satan’s 7-headed 10-horned monstrous attack on Christ’s Holy Place Ministry</a:t>
            </a:r>
            <a:br>
              <a:rPr lang="en-US" dirty="0">
                <a:solidFill>
                  <a:srgbClr val="C00000"/>
                </a:solidFill>
              </a:rPr>
            </a:br>
            <a:r>
              <a:rPr lang="en-US" dirty="0">
                <a:solidFill>
                  <a:srgbClr val="C00000"/>
                </a:solidFill>
              </a:rPr>
              <a:t>(Dan 11:31; Rev 13:1)</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465385" y="2279511"/>
            <a:ext cx="10360142" cy="4578489"/>
          </a:xfrm>
        </p:spPr>
        <p:txBody>
          <a:bodyPr>
            <a:noAutofit/>
          </a:bodyPr>
          <a:lstStyle/>
          <a:p>
            <a:r>
              <a:rPr lang="en-US" sz="3200" b="1" dirty="0"/>
              <a:t>Satan unified the combined apostate church and Roman Catholic papal hierarchy (</a:t>
            </a:r>
            <a:r>
              <a:rPr lang="en-US" sz="3200" b="1" u="sng" dirty="0"/>
              <a:t>Church</a:t>
            </a:r>
            <a:r>
              <a:rPr lang="en-US" sz="3200" b="1" dirty="0"/>
              <a:t>) with a Catholicized Roman Empire (</a:t>
            </a:r>
            <a:r>
              <a:rPr lang="en-US" sz="3200" b="1" u="sng" dirty="0"/>
              <a:t>State</a:t>
            </a:r>
            <a:r>
              <a:rPr lang="en-US" sz="3200" b="1" dirty="0"/>
              <a:t>) </a:t>
            </a:r>
            <a:r>
              <a:rPr lang="en-US" sz="3200" dirty="0"/>
              <a:t>into the </a:t>
            </a:r>
            <a:r>
              <a:rPr lang="en-US" sz="3200" b="1" dirty="0">
                <a:solidFill>
                  <a:srgbClr val="C00000"/>
                </a:solidFill>
              </a:rPr>
              <a:t>Seven-Headed Ten-Horned Sea Beast (or Leopard-like Beast) </a:t>
            </a:r>
            <a:r>
              <a:rPr lang="en-US" sz="3200" dirty="0"/>
              <a:t>to obliterate man’s attention from </a:t>
            </a:r>
            <a:r>
              <a:rPr lang="en-US" sz="3200" b="1" dirty="0">
                <a:solidFill>
                  <a:srgbClr val="FF0000"/>
                </a:solidFill>
              </a:rPr>
              <a:t>Christ’s ”Daily” Holy Place Ministry </a:t>
            </a:r>
            <a:r>
              <a:rPr lang="en-US" sz="3200" dirty="0">
                <a:solidFill>
                  <a:schemeClr val="tx1"/>
                </a:solidFill>
              </a:rPr>
              <a:t>in the “sanctuary of strength,” </a:t>
            </a:r>
            <a:r>
              <a:rPr lang="en-US" sz="3200" dirty="0"/>
              <a:t>and create Roman Law to destroy </a:t>
            </a:r>
            <a:r>
              <a:rPr lang="en-US" sz="3200" b="1" dirty="0">
                <a:solidFill>
                  <a:srgbClr val="C00000"/>
                </a:solidFill>
              </a:rPr>
              <a:t>God’s People</a:t>
            </a:r>
            <a:r>
              <a:rPr lang="en-US" sz="3200" dirty="0"/>
              <a:t>, who were </a:t>
            </a:r>
            <a:r>
              <a:rPr lang="en-US" sz="3200" b="1" dirty="0">
                <a:solidFill>
                  <a:srgbClr val="C00000"/>
                </a:solidFill>
              </a:rPr>
              <a:t>proclaiming </a:t>
            </a:r>
            <a:r>
              <a:rPr lang="en-US" sz="3200" dirty="0"/>
              <a:t> </a:t>
            </a:r>
            <a:r>
              <a:rPr lang="en-US" sz="3200" b="1" dirty="0">
                <a:solidFill>
                  <a:srgbClr val="C00000"/>
                </a:solidFill>
              </a:rPr>
              <a:t>Christ’s as our Intercessor</a:t>
            </a:r>
            <a:r>
              <a:rPr lang="en-US" sz="3200" dirty="0"/>
              <a:t>.</a:t>
            </a:r>
          </a:p>
        </p:txBody>
      </p:sp>
    </p:spTree>
    <p:extLst>
      <p:ext uri="{BB962C8B-B14F-4D97-AF65-F5344CB8AC3E}">
        <p14:creationId xmlns:p14="http://schemas.microsoft.com/office/powerpoint/2010/main" val="1838932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233977" y="216490"/>
            <a:ext cx="10958023" cy="1280890"/>
          </a:xfrm>
        </p:spPr>
        <p:txBody>
          <a:bodyPr>
            <a:noAutofit/>
          </a:bodyPr>
          <a:lstStyle/>
          <a:p>
            <a:pPr algn="ctr"/>
            <a:r>
              <a:rPr lang="en-US" dirty="0">
                <a:solidFill>
                  <a:srgbClr val="C00000"/>
                </a:solidFill>
              </a:rPr>
              <a:t>Religio-political corruption leads to 1260 years of persecution and national ruin</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2023355" y="1888800"/>
            <a:ext cx="9802172" cy="4578489"/>
          </a:xfrm>
        </p:spPr>
        <p:txBody>
          <a:bodyPr>
            <a:noAutofit/>
          </a:bodyPr>
          <a:lstStyle/>
          <a:p>
            <a:r>
              <a:rPr lang="en-US" sz="3200" dirty="0"/>
              <a:t>By 538 AD, the </a:t>
            </a:r>
            <a:r>
              <a:rPr lang="en-US" sz="3200" b="1" dirty="0"/>
              <a:t>Justinian Law Code </a:t>
            </a:r>
            <a:r>
              <a:rPr lang="en-US" sz="3200" dirty="0"/>
              <a:t>established the </a:t>
            </a:r>
            <a:r>
              <a:rPr lang="en-US" sz="3200" b="1" dirty="0">
                <a:solidFill>
                  <a:srgbClr val="C00000"/>
                </a:solidFill>
              </a:rPr>
              <a:t>papacy as head of all churches and corrector of heretics, with church law made civilly binding</a:t>
            </a:r>
            <a:r>
              <a:rPr lang="en-US" sz="3200" dirty="0">
                <a:solidFill>
                  <a:srgbClr val="C00000"/>
                </a:solidFill>
              </a:rPr>
              <a:t>.</a:t>
            </a:r>
          </a:p>
          <a:p>
            <a:r>
              <a:rPr lang="en-US" sz="3200" b="1" dirty="0">
                <a:solidFill>
                  <a:srgbClr val="002060"/>
                </a:solidFill>
              </a:rPr>
              <a:t>National apostasy </a:t>
            </a:r>
            <a:r>
              <a:rPr lang="en-US" sz="3200" dirty="0">
                <a:solidFill>
                  <a:srgbClr val="002060"/>
                </a:solidFill>
              </a:rPr>
              <a:t>led to </a:t>
            </a:r>
            <a:r>
              <a:rPr lang="en-US" sz="3200" b="1" dirty="0">
                <a:solidFill>
                  <a:srgbClr val="C00000"/>
                </a:solidFill>
              </a:rPr>
              <a:t>national ruin</a:t>
            </a:r>
            <a:r>
              <a:rPr lang="en-US" sz="3200" dirty="0">
                <a:solidFill>
                  <a:srgbClr val="C00000"/>
                </a:solidFill>
              </a:rPr>
              <a:t>.</a:t>
            </a:r>
          </a:p>
        </p:txBody>
      </p:sp>
    </p:spTree>
    <p:extLst>
      <p:ext uri="{BB962C8B-B14F-4D97-AF65-F5344CB8AC3E}">
        <p14:creationId xmlns:p14="http://schemas.microsoft.com/office/powerpoint/2010/main" val="300895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49E8-5550-C741-B5DF-DF695223560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96605CA-0C59-B442-8100-CFA3CFB706C7}"/>
              </a:ext>
            </a:extLst>
          </p:cNvPr>
          <p:cNvPicPr>
            <a:picLocks noGrp="1" noChangeAspect="1"/>
          </p:cNvPicPr>
          <p:nvPr>
            <p:ph idx="1"/>
          </p:nvPr>
        </p:nvPicPr>
        <p:blipFill>
          <a:blip r:embed="rId2"/>
          <a:stretch>
            <a:fillRect/>
          </a:stretch>
        </p:blipFill>
        <p:spPr>
          <a:xfrm>
            <a:off x="-1131405" y="0"/>
            <a:ext cx="13373100" cy="6858000"/>
          </a:xfrm>
          <a:prstGeom prst="rect">
            <a:avLst/>
          </a:prstGeom>
        </p:spPr>
      </p:pic>
      <p:sp>
        <p:nvSpPr>
          <p:cNvPr id="3" name="Rectangle 2">
            <a:extLst>
              <a:ext uri="{FF2B5EF4-FFF2-40B4-BE49-F238E27FC236}">
                <a16:creationId xmlns:a16="http://schemas.microsoft.com/office/drawing/2014/main" id="{E35B0A9C-4014-424A-94F9-9AFBF967E83A}"/>
              </a:ext>
            </a:extLst>
          </p:cNvPr>
          <p:cNvSpPr/>
          <p:nvPr/>
        </p:nvSpPr>
        <p:spPr>
          <a:xfrm>
            <a:off x="-158807" y="218339"/>
            <a:ext cx="5766377" cy="1384995"/>
          </a:xfrm>
          <a:prstGeom prst="rect">
            <a:avLst/>
          </a:prstGeom>
        </p:spPr>
        <p:txBody>
          <a:bodyPr wrap="square">
            <a:spAutoFit/>
          </a:bodyPr>
          <a:lstStyle/>
          <a:p>
            <a:pPr algn="ctr"/>
            <a:r>
              <a:rPr lang="en-US" sz="2800" b="1" dirty="0">
                <a:solidFill>
                  <a:schemeClr val="bg1"/>
                </a:solidFill>
              </a:rPr>
              <a:t>Seven-Headed Ten-Horned </a:t>
            </a:r>
            <a:br>
              <a:rPr lang="en-US" sz="2800" b="1" dirty="0">
                <a:solidFill>
                  <a:schemeClr val="bg1"/>
                </a:solidFill>
              </a:rPr>
            </a:br>
            <a:r>
              <a:rPr lang="en-US" sz="2800" b="1" dirty="0">
                <a:solidFill>
                  <a:schemeClr val="bg1"/>
                </a:solidFill>
              </a:rPr>
              <a:t>Sea Beast or Leopard-Like Beast</a:t>
            </a:r>
          </a:p>
          <a:p>
            <a:pPr algn="ctr"/>
            <a:r>
              <a:rPr lang="en-US" sz="2800" b="1" dirty="0">
                <a:solidFill>
                  <a:schemeClr val="bg1"/>
                </a:solidFill>
              </a:rPr>
              <a:t>Rev 13:1</a:t>
            </a:r>
            <a:endParaRPr lang="en-US" sz="2800" dirty="0">
              <a:solidFill>
                <a:schemeClr val="bg1"/>
              </a:solidFill>
            </a:endParaRPr>
          </a:p>
        </p:txBody>
      </p:sp>
    </p:spTree>
    <p:extLst>
      <p:ext uri="{BB962C8B-B14F-4D97-AF65-F5344CB8AC3E}">
        <p14:creationId xmlns:p14="http://schemas.microsoft.com/office/powerpoint/2010/main" val="1114642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43C6-EEBC-B246-A71A-04A63D023C30}"/>
              </a:ext>
            </a:extLst>
          </p:cNvPr>
          <p:cNvSpPr>
            <a:spLocks noGrp="1"/>
          </p:cNvSpPr>
          <p:nvPr>
            <p:ph type="title"/>
          </p:nvPr>
        </p:nvSpPr>
        <p:spPr>
          <a:xfrm>
            <a:off x="1423447" y="341305"/>
            <a:ext cx="10768553" cy="1280890"/>
          </a:xfrm>
        </p:spPr>
        <p:txBody>
          <a:bodyPr>
            <a:normAutofit/>
          </a:bodyPr>
          <a:lstStyle/>
          <a:p>
            <a:pPr algn="ctr"/>
            <a:r>
              <a:rPr lang="en-US" dirty="0">
                <a:solidFill>
                  <a:srgbClr val="C00000"/>
                </a:solidFill>
              </a:rPr>
              <a:t>Satan’s 7-headed 10-horned monstrous attack on Christ’s Holy Place Ministry</a:t>
            </a:r>
          </a:p>
        </p:txBody>
      </p:sp>
      <p:sp>
        <p:nvSpPr>
          <p:cNvPr id="3" name="Content Placeholder 2">
            <a:extLst>
              <a:ext uri="{FF2B5EF4-FFF2-40B4-BE49-F238E27FC236}">
                <a16:creationId xmlns:a16="http://schemas.microsoft.com/office/drawing/2014/main" id="{727FF467-68C3-4748-9112-BBE2DEE8F71F}"/>
              </a:ext>
            </a:extLst>
          </p:cNvPr>
          <p:cNvSpPr>
            <a:spLocks noGrp="1"/>
          </p:cNvSpPr>
          <p:nvPr>
            <p:ph idx="1"/>
          </p:nvPr>
        </p:nvSpPr>
        <p:spPr>
          <a:xfrm>
            <a:off x="1291473" y="2086464"/>
            <a:ext cx="10778748" cy="4521725"/>
          </a:xfrm>
        </p:spPr>
        <p:txBody>
          <a:bodyPr>
            <a:normAutofit/>
          </a:bodyPr>
          <a:lstStyle/>
          <a:p>
            <a:r>
              <a:rPr lang="en-US" sz="3200" dirty="0"/>
              <a:t>This was the </a:t>
            </a:r>
            <a:r>
              <a:rPr lang="en-US" sz="3200" b="1" dirty="0">
                <a:solidFill>
                  <a:srgbClr val="C00000"/>
                </a:solidFill>
              </a:rPr>
              <a:t>culmination</a:t>
            </a:r>
            <a:r>
              <a:rPr lang="en-US" sz="3200" dirty="0"/>
              <a:t> of the second conflict between the kings of the north and south.</a:t>
            </a:r>
          </a:p>
          <a:p>
            <a:r>
              <a:rPr lang="en-US" sz="3200" dirty="0"/>
              <a:t>This </a:t>
            </a:r>
            <a:r>
              <a:rPr lang="en-US" sz="3200" b="1" dirty="0">
                <a:solidFill>
                  <a:srgbClr val="C00000"/>
                </a:solidFill>
              </a:rPr>
              <a:t>history will be repeated </a:t>
            </a:r>
            <a:r>
              <a:rPr lang="en-US" sz="3200" dirty="0"/>
              <a:t>to the end of time.</a:t>
            </a:r>
          </a:p>
        </p:txBody>
      </p:sp>
    </p:spTree>
    <p:extLst>
      <p:ext uri="{BB962C8B-B14F-4D97-AF65-F5344CB8AC3E}">
        <p14:creationId xmlns:p14="http://schemas.microsoft.com/office/powerpoint/2010/main" val="2846931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9D0A-5313-0546-AED1-7243DFBBB20F}"/>
              </a:ext>
            </a:extLst>
          </p:cNvPr>
          <p:cNvSpPr>
            <a:spLocks noGrp="1"/>
          </p:cNvSpPr>
          <p:nvPr>
            <p:ph type="title"/>
          </p:nvPr>
        </p:nvSpPr>
        <p:spPr>
          <a:xfrm>
            <a:off x="1809947" y="416722"/>
            <a:ext cx="9722946" cy="1280890"/>
          </a:xfrm>
        </p:spPr>
        <p:txBody>
          <a:bodyPr>
            <a:normAutofit/>
          </a:bodyPr>
          <a:lstStyle/>
          <a:p>
            <a:pPr algn="ctr"/>
            <a:r>
              <a:rPr lang="en-US" u="sng" dirty="0">
                <a:solidFill>
                  <a:srgbClr val="C00000"/>
                </a:solidFill>
              </a:rPr>
              <a:t>3</a:t>
            </a:r>
            <a:r>
              <a:rPr lang="en-US" u="sng" baseline="30000" dirty="0">
                <a:solidFill>
                  <a:srgbClr val="C00000"/>
                </a:solidFill>
              </a:rPr>
              <a:t>rd</a:t>
            </a:r>
            <a:r>
              <a:rPr lang="en-US" u="sng" dirty="0">
                <a:solidFill>
                  <a:srgbClr val="C00000"/>
                </a:solidFill>
              </a:rPr>
              <a:t> of 3 key verses</a:t>
            </a:r>
            <a:r>
              <a:rPr lang="en-US" dirty="0">
                <a:solidFill>
                  <a:srgbClr val="C00000"/>
                </a:solidFill>
              </a:rPr>
              <a:t> </a:t>
            </a:r>
            <a:r>
              <a:rPr lang="en-US" dirty="0">
                <a:solidFill>
                  <a:schemeClr val="tx1"/>
                </a:solidFill>
              </a:rPr>
              <a:t>in Daniel 11-12 </a:t>
            </a:r>
            <a:r>
              <a:rPr lang="en-US" dirty="0">
                <a:solidFill>
                  <a:srgbClr val="C00000"/>
                </a:solidFill>
              </a:rPr>
              <a:t>showing Satan’s third attempt to destroy Christ</a:t>
            </a:r>
          </a:p>
        </p:txBody>
      </p:sp>
      <p:sp>
        <p:nvSpPr>
          <p:cNvPr id="3" name="Content Placeholder 2">
            <a:extLst>
              <a:ext uri="{FF2B5EF4-FFF2-40B4-BE49-F238E27FC236}">
                <a16:creationId xmlns:a16="http://schemas.microsoft.com/office/drawing/2014/main" id="{39522647-B12B-6B49-83BF-5DA494483A79}"/>
              </a:ext>
            </a:extLst>
          </p:cNvPr>
          <p:cNvSpPr>
            <a:spLocks noGrp="1"/>
          </p:cNvSpPr>
          <p:nvPr>
            <p:ph idx="1"/>
          </p:nvPr>
        </p:nvSpPr>
        <p:spPr>
          <a:xfrm>
            <a:off x="1564850" y="1615125"/>
            <a:ext cx="10213140" cy="5077905"/>
          </a:xfrm>
        </p:spPr>
        <p:txBody>
          <a:bodyPr>
            <a:noAutofit/>
          </a:bodyPr>
          <a:lstStyle/>
          <a:p>
            <a:r>
              <a:rPr lang="en-US" sz="3200" b="1" dirty="0"/>
              <a:t>Dan 11:41</a:t>
            </a:r>
            <a:r>
              <a:rPr lang="en-US" sz="3200" dirty="0"/>
              <a:t>	He shall </a:t>
            </a:r>
            <a:r>
              <a:rPr lang="en-US" sz="3200" b="1" dirty="0">
                <a:solidFill>
                  <a:srgbClr val="C00000"/>
                </a:solidFill>
              </a:rPr>
              <a:t>enter also into the glorious land</a:t>
            </a:r>
            <a:r>
              <a:rPr lang="en-US" sz="3200" dirty="0"/>
              <a:t>, and many [countries] shall be overthrown: but these shall escape out of his hand, [even] Edom, and Moab, and the chief of the children of Ammon.</a:t>
            </a:r>
          </a:p>
          <a:p>
            <a:r>
              <a:rPr lang="en-US" sz="3200" dirty="0"/>
              <a:t>The </a:t>
            </a:r>
            <a:r>
              <a:rPr lang="en-US" sz="3200" b="1" dirty="0"/>
              <a:t>glorious land </a:t>
            </a:r>
            <a:r>
              <a:rPr lang="en-US" sz="3200" dirty="0"/>
              <a:t>is where </a:t>
            </a:r>
            <a:r>
              <a:rPr lang="en-US" sz="3200" b="1" dirty="0"/>
              <a:t>God’s chosen are congregated</a:t>
            </a:r>
            <a:r>
              <a:rPr lang="en-US" sz="3200" dirty="0"/>
              <a:t>, as the Advent movement in America, at a time when </a:t>
            </a:r>
            <a:r>
              <a:rPr lang="en-US" sz="3200" b="1" dirty="0">
                <a:solidFill>
                  <a:srgbClr val="C00000"/>
                </a:solidFill>
              </a:rPr>
              <a:t>Jesus</a:t>
            </a:r>
            <a:r>
              <a:rPr lang="en-US" sz="3200" dirty="0"/>
              <a:t> is in His </a:t>
            </a:r>
            <a:r>
              <a:rPr lang="en-US" sz="3200" b="1" dirty="0">
                <a:solidFill>
                  <a:srgbClr val="C00000"/>
                </a:solidFill>
              </a:rPr>
              <a:t>Most Holy Place Ministry </a:t>
            </a:r>
            <a:r>
              <a:rPr lang="en-US" sz="3200" dirty="0"/>
              <a:t>as our </a:t>
            </a:r>
            <a:r>
              <a:rPr lang="en-US" sz="3200" b="1" dirty="0">
                <a:solidFill>
                  <a:srgbClr val="C00000"/>
                </a:solidFill>
              </a:rPr>
              <a:t>High Priest</a:t>
            </a:r>
            <a:r>
              <a:rPr lang="en-US" sz="3200" dirty="0">
                <a:solidFill>
                  <a:srgbClr val="C00000"/>
                </a:solidFill>
              </a:rPr>
              <a:t> </a:t>
            </a:r>
            <a:r>
              <a:rPr lang="en-US" sz="3200" dirty="0"/>
              <a:t>doing the work of </a:t>
            </a:r>
            <a:r>
              <a:rPr lang="en-US" sz="3200" b="1" dirty="0"/>
              <a:t>Atonement and cleansing of the Sanctuary. </a:t>
            </a:r>
          </a:p>
        </p:txBody>
      </p:sp>
    </p:spTree>
    <p:extLst>
      <p:ext uri="{BB962C8B-B14F-4D97-AF65-F5344CB8AC3E}">
        <p14:creationId xmlns:p14="http://schemas.microsoft.com/office/powerpoint/2010/main" val="12838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A05C-9FA6-4646-8B10-38FE2B1CC632}"/>
              </a:ext>
            </a:extLst>
          </p:cNvPr>
          <p:cNvSpPr>
            <a:spLocks noGrp="1"/>
          </p:cNvSpPr>
          <p:nvPr>
            <p:ph type="title"/>
          </p:nvPr>
        </p:nvSpPr>
        <p:spPr>
          <a:xfrm>
            <a:off x="1668545" y="284744"/>
            <a:ext cx="10523455" cy="2317053"/>
          </a:xfrm>
        </p:spPr>
        <p:txBody>
          <a:bodyPr>
            <a:noAutofit/>
          </a:bodyPr>
          <a:lstStyle/>
          <a:p>
            <a:pPr algn="ctr"/>
            <a:r>
              <a:rPr lang="en-US" dirty="0">
                <a:solidFill>
                  <a:srgbClr val="C00000"/>
                </a:solidFill>
              </a:rPr>
              <a:t>Satan’s attack on Christ’s Most Holy Place Ministry will come as the papacy is </a:t>
            </a:r>
            <a:br>
              <a:rPr lang="en-US" dirty="0">
                <a:solidFill>
                  <a:srgbClr val="C00000"/>
                </a:solidFill>
              </a:rPr>
            </a:br>
            <a:r>
              <a:rPr lang="en-US" dirty="0">
                <a:solidFill>
                  <a:srgbClr val="C00000"/>
                </a:solidFill>
              </a:rPr>
              <a:t>re-established as a persecutory power</a:t>
            </a:r>
          </a:p>
        </p:txBody>
      </p:sp>
      <p:sp>
        <p:nvSpPr>
          <p:cNvPr id="3" name="Content Placeholder 2">
            <a:extLst>
              <a:ext uri="{FF2B5EF4-FFF2-40B4-BE49-F238E27FC236}">
                <a16:creationId xmlns:a16="http://schemas.microsoft.com/office/drawing/2014/main" id="{90FB23F7-1233-3240-AE87-38698A11A3D3}"/>
              </a:ext>
            </a:extLst>
          </p:cNvPr>
          <p:cNvSpPr>
            <a:spLocks noGrp="1"/>
          </p:cNvSpPr>
          <p:nvPr>
            <p:ph idx="1"/>
          </p:nvPr>
        </p:nvSpPr>
        <p:spPr>
          <a:xfrm>
            <a:off x="2106890" y="2388124"/>
            <a:ext cx="9646764" cy="3777622"/>
          </a:xfrm>
        </p:spPr>
        <p:txBody>
          <a:bodyPr>
            <a:normAutofit/>
          </a:bodyPr>
          <a:lstStyle/>
          <a:p>
            <a:r>
              <a:rPr lang="en-US" sz="3200" b="1" dirty="0">
                <a:solidFill>
                  <a:srgbClr val="C00000"/>
                </a:solidFill>
              </a:rPr>
              <a:t>Dan 11:36-40 </a:t>
            </a:r>
            <a:r>
              <a:rPr lang="en-US" sz="3200" dirty="0"/>
              <a:t>details the events leading to </a:t>
            </a:r>
            <a:r>
              <a:rPr lang="en-US" sz="3200" b="1" dirty="0"/>
              <a:t>Satan’s </a:t>
            </a:r>
            <a:r>
              <a:rPr lang="en-US" sz="3200" b="1" dirty="0">
                <a:solidFill>
                  <a:srgbClr val="C00000"/>
                </a:solidFill>
              </a:rPr>
              <a:t>third</a:t>
            </a:r>
            <a:r>
              <a:rPr lang="en-US" sz="3200" b="1" dirty="0"/>
              <a:t> unified church-state attack </a:t>
            </a:r>
            <a:r>
              <a:rPr lang="en-US" sz="3200" dirty="0"/>
              <a:t>on Christ and His people</a:t>
            </a:r>
          </a:p>
        </p:txBody>
      </p:sp>
    </p:spTree>
    <p:extLst>
      <p:ext uri="{BB962C8B-B14F-4D97-AF65-F5344CB8AC3E}">
        <p14:creationId xmlns:p14="http://schemas.microsoft.com/office/powerpoint/2010/main" val="25148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E843-FC96-754F-AD44-8CB015DF3956}"/>
              </a:ext>
            </a:extLst>
          </p:cNvPr>
          <p:cNvSpPr>
            <a:spLocks noGrp="1"/>
          </p:cNvSpPr>
          <p:nvPr>
            <p:ph type="title"/>
          </p:nvPr>
        </p:nvSpPr>
        <p:spPr>
          <a:xfrm>
            <a:off x="1569308" y="624110"/>
            <a:ext cx="10622692" cy="1280890"/>
          </a:xfrm>
        </p:spPr>
        <p:txBody>
          <a:bodyPr>
            <a:noAutofit/>
          </a:bodyPr>
          <a:lstStyle/>
          <a:p>
            <a:pPr algn="ctr"/>
            <a:r>
              <a:rPr lang="en-US" dirty="0">
                <a:solidFill>
                  <a:srgbClr val="C00000"/>
                </a:solidFill>
              </a:rPr>
              <a:t>2. Revelation must be studied as the complement to Daniel</a:t>
            </a:r>
          </a:p>
        </p:txBody>
      </p:sp>
      <p:sp>
        <p:nvSpPr>
          <p:cNvPr id="3" name="Content Placeholder 2">
            <a:extLst>
              <a:ext uri="{FF2B5EF4-FFF2-40B4-BE49-F238E27FC236}">
                <a16:creationId xmlns:a16="http://schemas.microsoft.com/office/drawing/2014/main" id="{96787BBC-3B98-1142-9975-6270965E2B11}"/>
              </a:ext>
            </a:extLst>
          </p:cNvPr>
          <p:cNvSpPr>
            <a:spLocks noGrp="1"/>
          </p:cNvSpPr>
          <p:nvPr>
            <p:ph idx="1"/>
          </p:nvPr>
        </p:nvSpPr>
        <p:spPr>
          <a:xfrm>
            <a:off x="1963322" y="2133600"/>
            <a:ext cx="9834664" cy="4335294"/>
          </a:xfrm>
        </p:spPr>
        <p:txBody>
          <a:bodyPr>
            <a:noAutofit/>
          </a:bodyPr>
          <a:lstStyle/>
          <a:p>
            <a:r>
              <a:rPr lang="en-US" sz="3200" dirty="0"/>
              <a:t>In the </a:t>
            </a:r>
            <a:r>
              <a:rPr lang="en-US" sz="3200" b="1" dirty="0"/>
              <a:t>Revelation</a:t>
            </a:r>
            <a:r>
              <a:rPr lang="en-US" sz="3200" dirty="0"/>
              <a:t> all the books of the Bible meet and end. Here is the </a:t>
            </a:r>
            <a:r>
              <a:rPr lang="en-US" sz="3200" b="1" dirty="0">
                <a:solidFill>
                  <a:srgbClr val="C00000"/>
                </a:solidFill>
              </a:rPr>
              <a:t>complement</a:t>
            </a:r>
            <a:r>
              <a:rPr lang="en-US" sz="3200" b="1" dirty="0"/>
              <a:t> </a:t>
            </a:r>
            <a:r>
              <a:rPr lang="en-US" sz="3200" dirty="0"/>
              <a:t>of the book </a:t>
            </a:r>
            <a:r>
              <a:rPr lang="en-US" sz="3200" b="1" dirty="0"/>
              <a:t>of Daniel</a:t>
            </a:r>
            <a:r>
              <a:rPr lang="en-US" sz="3200" dirty="0"/>
              <a:t>. {AA 585.1}</a:t>
            </a:r>
          </a:p>
        </p:txBody>
      </p:sp>
    </p:spTree>
    <p:extLst>
      <p:ext uri="{BB962C8B-B14F-4D97-AF65-F5344CB8AC3E}">
        <p14:creationId xmlns:p14="http://schemas.microsoft.com/office/powerpoint/2010/main" val="3945236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6844-D1AE-4C41-94A1-4488F8550BCF}"/>
              </a:ext>
            </a:extLst>
          </p:cNvPr>
          <p:cNvSpPr>
            <a:spLocks noGrp="1"/>
          </p:cNvSpPr>
          <p:nvPr>
            <p:ph type="title"/>
          </p:nvPr>
        </p:nvSpPr>
        <p:spPr>
          <a:xfrm>
            <a:off x="1990025" y="654256"/>
            <a:ext cx="8911687" cy="1280890"/>
          </a:xfrm>
        </p:spPr>
        <p:txBody>
          <a:bodyPr/>
          <a:lstStyle/>
          <a:p>
            <a:pPr algn="ctr"/>
            <a:r>
              <a:rPr lang="en-US" dirty="0">
                <a:solidFill>
                  <a:srgbClr val="C00000"/>
                </a:solidFill>
              </a:rPr>
              <a:t>How did the papacy fall?</a:t>
            </a:r>
          </a:p>
        </p:txBody>
      </p:sp>
    </p:spTree>
    <p:extLst>
      <p:ext uri="{BB962C8B-B14F-4D97-AF65-F5344CB8AC3E}">
        <p14:creationId xmlns:p14="http://schemas.microsoft.com/office/powerpoint/2010/main" val="344520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2AD6-EE60-9F42-8A5E-831AEE4E50DC}"/>
              </a:ext>
            </a:extLst>
          </p:cNvPr>
          <p:cNvSpPr>
            <a:spLocks noGrp="1"/>
          </p:cNvSpPr>
          <p:nvPr>
            <p:ph type="title"/>
          </p:nvPr>
        </p:nvSpPr>
        <p:spPr>
          <a:xfrm>
            <a:off x="1135465" y="493481"/>
            <a:ext cx="10842170" cy="1280890"/>
          </a:xfrm>
        </p:spPr>
        <p:txBody>
          <a:bodyPr>
            <a:noAutofit/>
          </a:bodyPr>
          <a:lstStyle/>
          <a:p>
            <a:pPr algn="ctr"/>
            <a:r>
              <a:rPr lang="en-US" dirty="0">
                <a:solidFill>
                  <a:srgbClr val="C00000"/>
                </a:solidFill>
              </a:rPr>
              <a:t>The final </a:t>
            </a:r>
            <a:r>
              <a:rPr lang="en-US" dirty="0">
                <a:solidFill>
                  <a:srgbClr val="002AFF"/>
                </a:solidFill>
              </a:rPr>
              <a:t>King of the North </a:t>
            </a:r>
            <a:r>
              <a:rPr lang="en-US" dirty="0">
                <a:solidFill>
                  <a:srgbClr val="C00000"/>
                </a:solidFill>
              </a:rPr>
              <a:t>will destroy all opposition – embodied in the </a:t>
            </a:r>
            <a:r>
              <a:rPr lang="en-US" dirty="0">
                <a:solidFill>
                  <a:srgbClr val="0026FF"/>
                </a:solidFill>
              </a:rPr>
              <a:t>King of the South</a:t>
            </a:r>
          </a:p>
        </p:txBody>
      </p:sp>
      <p:sp>
        <p:nvSpPr>
          <p:cNvPr id="3" name="Content Placeholder 2">
            <a:extLst>
              <a:ext uri="{FF2B5EF4-FFF2-40B4-BE49-F238E27FC236}">
                <a16:creationId xmlns:a16="http://schemas.microsoft.com/office/drawing/2014/main" id="{6F0EBC96-966B-0B4F-9DCF-7F827120C5B1}"/>
              </a:ext>
            </a:extLst>
          </p:cNvPr>
          <p:cNvSpPr>
            <a:spLocks noGrp="1"/>
          </p:cNvSpPr>
          <p:nvPr>
            <p:ph idx="1"/>
          </p:nvPr>
        </p:nvSpPr>
        <p:spPr>
          <a:xfrm>
            <a:off x="562709" y="2133600"/>
            <a:ext cx="11540392" cy="4419600"/>
          </a:xfrm>
        </p:spPr>
        <p:txBody>
          <a:bodyPr>
            <a:noAutofit/>
          </a:bodyPr>
          <a:lstStyle/>
          <a:p>
            <a:r>
              <a:rPr lang="en-US" sz="3200" dirty="0">
                <a:solidFill>
                  <a:srgbClr val="0026FF"/>
                </a:solidFill>
              </a:rPr>
              <a:t>“And </a:t>
            </a:r>
            <a:r>
              <a:rPr lang="en-US" sz="3200" b="1" dirty="0">
                <a:solidFill>
                  <a:srgbClr val="0026FF"/>
                </a:solidFill>
              </a:rPr>
              <a:t>the king shall do according to his will</a:t>
            </a:r>
            <a:r>
              <a:rPr lang="en-US" sz="3200" dirty="0">
                <a:solidFill>
                  <a:srgbClr val="0026FF"/>
                </a:solidFill>
              </a:rPr>
              <a:t>” </a:t>
            </a:r>
            <a:r>
              <a:rPr lang="en-US" sz="3200" dirty="0">
                <a:solidFill>
                  <a:schemeClr val="tx1"/>
                </a:solidFill>
              </a:rPr>
              <a:t>(Dan 11:36)</a:t>
            </a:r>
          </a:p>
          <a:p>
            <a:pPr lvl="1"/>
            <a:r>
              <a:rPr lang="en-US" sz="3200" dirty="0"/>
              <a:t>This came </a:t>
            </a:r>
            <a:r>
              <a:rPr lang="en-US" sz="3200" b="1" dirty="0">
                <a:solidFill>
                  <a:srgbClr val="C00000"/>
                </a:solidFill>
              </a:rPr>
              <a:t>after</a:t>
            </a:r>
            <a:r>
              <a:rPr lang="en-US" sz="3200" dirty="0"/>
              <a:t> the Reformation of 1517 (Dan 11:34).</a:t>
            </a:r>
          </a:p>
          <a:p>
            <a:pPr lvl="1"/>
            <a:r>
              <a:rPr lang="en-US" sz="3200" dirty="0"/>
              <a:t>In 1534, Satan raised his own agent, </a:t>
            </a:r>
            <a:r>
              <a:rPr lang="en-US" sz="3200" b="1" dirty="0"/>
              <a:t>Ignatius Loyola</a:t>
            </a:r>
            <a:r>
              <a:rPr lang="en-US" sz="3200" dirty="0"/>
              <a:t>, to counter the Reformation. </a:t>
            </a:r>
            <a:endParaRPr lang="en-US" sz="3200" dirty="0">
              <a:highlight>
                <a:srgbClr val="00FF00"/>
              </a:highlight>
            </a:endParaRPr>
          </a:p>
          <a:p>
            <a:pPr lvl="1"/>
            <a:r>
              <a:rPr lang="en-US" sz="3200" dirty="0"/>
              <a:t>The Jesuit General (“black pope”) combined forces with the “white pope” to </a:t>
            </a:r>
            <a:r>
              <a:rPr lang="en-US" sz="3200" b="1" dirty="0">
                <a:solidFill>
                  <a:srgbClr val="C00000"/>
                </a:solidFill>
              </a:rPr>
              <a:t>eradicate</a:t>
            </a:r>
            <a:r>
              <a:rPr lang="en-US" sz="3200" dirty="0"/>
              <a:t> all opposition, particularly in the form of </a:t>
            </a:r>
            <a:r>
              <a:rPr lang="en-US" sz="3200" b="1" dirty="0">
                <a:solidFill>
                  <a:srgbClr val="C00000"/>
                </a:solidFill>
              </a:rPr>
              <a:t>Protestantism</a:t>
            </a:r>
            <a:r>
              <a:rPr lang="en-US" sz="3200" dirty="0"/>
              <a:t>.</a:t>
            </a:r>
          </a:p>
          <a:p>
            <a:r>
              <a:rPr lang="en-US" sz="2600" dirty="0">
                <a:solidFill>
                  <a:srgbClr val="0026FF"/>
                </a:solidFill>
              </a:rPr>
              <a:t>Until</a:t>
            </a:r>
            <a:r>
              <a:rPr lang="en-US" sz="2600" dirty="0">
                <a:solidFill>
                  <a:srgbClr val="C00000"/>
                </a:solidFill>
              </a:rPr>
              <a:t> </a:t>
            </a:r>
            <a:r>
              <a:rPr lang="en-US" sz="2600" dirty="0">
                <a:solidFill>
                  <a:srgbClr val="0026FF"/>
                </a:solidFill>
              </a:rPr>
              <a:t>“</a:t>
            </a:r>
            <a:r>
              <a:rPr lang="en-US" sz="2600" b="1" dirty="0">
                <a:solidFill>
                  <a:srgbClr val="0026FF"/>
                </a:solidFill>
              </a:rPr>
              <a:t>he shall come to his end</a:t>
            </a:r>
            <a:r>
              <a:rPr lang="en-US" sz="2600" dirty="0">
                <a:solidFill>
                  <a:srgbClr val="0026FF"/>
                </a:solidFill>
              </a:rPr>
              <a:t>, and none shall help him” </a:t>
            </a:r>
            <a:r>
              <a:rPr lang="en-US" sz="2600" dirty="0"/>
              <a:t>(Dan 11:45)</a:t>
            </a:r>
          </a:p>
        </p:txBody>
      </p:sp>
    </p:spTree>
    <p:extLst>
      <p:ext uri="{BB962C8B-B14F-4D97-AF65-F5344CB8AC3E}">
        <p14:creationId xmlns:p14="http://schemas.microsoft.com/office/powerpoint/2010/main" val="1906887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2221136" y="614062"/>
            <a:ext cx="8911687" cy="1280890"/>
          </a:xfrm>
        </p:spPr>
        <p:txBody>
          <a:bodyPr>
            <a:normAutofit/>
          </a:bodyPr>
          <a:lstStyle/>
          <a:p>
            <a:pPr algn="ctr"/>
            <a:r>
              <a:rPr lang="en-US" i="1" dirty="0">
                <a:solidFill>
                  <a:srgbClr val="C00000"/>
                </a:solidFill>
              </a:rPr>
              <a:t>Continuing </a:t>
            </a:r>
            <a:r>
              <a:rPr lang="en-US" dirty="0">
                <a:solidFill>
                  <a:srgbClr val="C00000"/>
                </a:solidFill>
              </a:rPr>
              <a:t>religio-political corruption</a:t>
            </a:r>
            <a:br>
              <a:rPr lang="en-US" dirty="0"/>
            </a:br>
            <a:endParaRPr lang="en-US" dirty="0">
              <a:solidFill>
                <a:srgbClr val="C00000"/>
              </a:solidFill>
            </a:endParaRP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904351" y="1589523"/>
            <a:ext cx="11049000" cy="5022292"/>
          </a:xfrm>
        </p:spPr>
        <p:txBody>
          <a:bodyPr>
            <a:noAutofit/>
          </a:bodyPr>
          <a:lstStyle/>
          <a:p>
            <a:r>
              <a:rPr lang="en-US" sz="2800" b="1" dirty="0"/>
              <a:t>F</a:t>
            </a:r>
            <a:r>
              <a:rPr lang="en-US" sz="3000" b="1" dirty="0"/>
              <a:t>rom the Counter-Reformation to the papal “deadly wound” </a:t>
            </a:r>
            <a:r>
              <a:rPr lang="en-US" sz="3000" dirty="0"/>
              <a:t>(1540-1798)(Dan 11:36-40a).</a:t>
            </a:r>
          </a:p>
          <a:p>
            <a:pPr lvl="1"/>
            <a:r>
              <a:rPr lang="en-US" sz="3000" dirty="0"/>
              <a:t>Commenced with </a:t>
            </a:r>
            <a:r>
              <a:rPr lang="en-US" sz="3000" b="1" dirty="0"/>
              <a:t>Pope Paul III </a:t>
            </a:r>
            <a:r>
              <a:rPr lang="en-US" sz="3000" dirty="0"/>
              <a:t>christening the Society of Jesus on September 27, 1540 with the papal bull entitled </a:t>
            </a:r>
            <a:r>
              <a:rPr lang="en-US" sz="3000" dirty="0">
                <a:solidFill>
                  <a:srgbClr val="C00000"/>
                </a:solidFill>
              </a:rPr>
              <a:t>“</a:t>
            </a:r>
            <a:r>
              <a:rPr lang="en-US" sz="3000" b="1" dirty="0">
                <a:solidFill>
                  <a:srgbClr val="C00000"/>
                </a:solidFill>
              </a:rPr>
              <a:t>On the Supremacy, or Rulership, of the Church Militant</a:t>
            </a:r>
            <a:r>
              <a:rPr lang="en-US" sz="3000" dirty="0">
                <a:solidFill>
                  <a:srgbClr val="C00000"/>
                </a:solidFill>
              </a:rPr>
              <a:t>.”</a:t>
            </a:r>
          </a:p>
          <a:p>
            <a:pPr lvl="1"/>
            <a:r>
              <a:rPr lang="en-US" sz="3000" dirty="0">
                <a:solidFill>
                  <a:schemeClr val="tx1"/>
                </a:solidFill>
              </a:rPr>
              <a:t>Codified Satan’s character: </a:t>
            </a:r>
            <a:r>
              <a:rPr lang="en-US" sz="3000" dirty="0">
                <a:solidFill>
                  <a:srgbClr val="C00000"/>
                </a:solidFill>
              </a:rPr>
              <a:t>“</a:t>
            </a:r>
            <a:r>
              <a:rPr lang="en-US" sz="3000" b="1" dirty="0">
                <a:solidFill>
                  <a:srgbClr val="C00000"/>
                </a:solidFill>
              </a:rPr>
              <a:t>The end justifies the means</a:t>
            </a:r>
            <a:r>
              <a:rPr lang="en-US" sz="3000" dirty="0">
                <a:solidFill>
                  <a:srgbClr val="C00000"/>
                </a:solidFill>
              </a:rPr>
              <a:t>.”</a:t>
            </a:r>
          </a:p>
          <a:p>
            <a:pPr lvl="1"/>
            <a:r>
              <a:rPr lang="en-US" sz="3000" dirty="0"/>
              <a:t>Followed by the </a:t>
            </a:r>
            <a:r>
              <a:rPr lang="en-US" sz="3000" b="1" dirty="0">
                <a:solidFill>
                  <a:srgbClr val="C00000"/>
                </a:solidFill>
              </a:rPr>
              <a:t>Council of Trent </a:t>
            </a:r>
            <a:r>
              <a:rPr lang="en-US" sz="3000" dirty="0"/>
              <a:t>(1545-1563) and the </a:t>
            </a:r>
            <a:r>
              <a:rPr lang="en-US" sz="3000" b="1" dirty="0">
                <a:solidFill>
                  <a:srgbClr val="C00000"/>
                </a:solidFill>
              </a:rPr>
              <a:t>Counter-Reformation</a:t>
            </a:r>
            <a:r>
              <a:rPr lang="en-US" sz="3000" dirty="0">
                <a:solidFill>
                  <a:srgbClr val="C00000"/>
                </a:solidFill>
              </a:rPr>
              <a:t>.</a:t>
            </a:r>
          </a:p>
        </p:txBody>
      </p:sp>
    </p:spTree>
    <p:extLst>
      <p:ext uri="{BB962C8B-B14F-4D97-AF65-F5344CB8AC3E}">
        <p14:creationId xmlns:p14="http://schemas.microsoft.com/office/powerpoint/2010/main" val="885259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9F8E-55FB-8348-B028-0BB6DC2717E0}"/>
              </a:ext>
            </a:extLst>
          </p:cNvPr>
          <p:cNvSpPr>
            <a:spLocks noGrp="1"/>
          </p:cNvSpPr>
          <p:nvPr>
            <p:ph type="title"/>
          </p:nvPr>
        </p:nvSpPr>
        <p:spPr>
          <a:xfrm>
            <a:off x="3035984" y="381370"/>
            <a:ext cx="8911687" cy="1280890"/>
          </a:xfrm>
        </p:spPr>
        <p:txBody>
          <a:bodyPr/>
          <a:lstStyle/>
          <a:p>
            <a:r>
              <a:rPr lang="en-US" dirty="0">
                <a:solidFill>
                  <a:srgbClr val="C00000"/>
                </a:solidFill>
              </a:rPr>
              <a:t>Council of Trent turning point</a:t>
            </a:r>
          </a:p>
        </p:txBody>
      </p:sp>
      <p:sp>
        <p:nvSpPr>
          <p:cNvPr id="3" name="Content Placeholder 2">
            <a:extLst>
              <a:ext uri="{FF2B5EF4-FFF2-40B4-BE49-F238E27FC236}">
                <a16:creationId xmlns:a16="http://schemas.microsoft.com/office/drawing/2014/main" id="{ADCB3C40-099D-0443-AE27-4EF906A2287C}"/>
              </a:ext>
            </a:extLst>
          </p:cNvPr>
          <p:cNvSpPr>
            <a:spLocks noGrp="1"/>
          </p:cNvSpPr>
          <p:nvPr>
            <p:ph idx="1"/>
          </p:nvPr>
        </p:nvSpPr>
        <p:spPr>
          <a:xfrm>
            <a:off x="1508288" y="1417163"/>
            <a:ext cx="10360058" cy="4738539"/>
          </a:xfrm>
        </p:spPr>
        <p:txBody>
          <a:bodyPr>
            <a:noAutofit/>
          </a:bodyPr>
          <a:lstStyle/>
          <a:p>
            <a:r>
              <a:rPr lang="en-US" sz="2800" b="1" dirty="0"/>
              <a:t>January 18, 1562</a:t>
            </a:r>
            <a:r>
              <a:rPr lang="en-US" sz="2800" dirty="0"/>
              <a:t>, </a:t>
            </a:r>
            <a:r>
              <a:rPr lang="en-US" sz="2800" b="1" dirty="0"/>
              <a:t>the </a:t>
            </a:r>
            <a:r>
              <a:rPr lang="en-US" sz="2800" b="1" dirty="0">
                <a:solidFill>
                  <a:srgbClr val="C00000"/>
                </a:solidFill>
              </a:rPr>
              <a:t>archbishop of Rheggio</a:t>
            </a:r>
            <a:r>
              <a:rPr lang="en-US" sz="2800" dirty="0">
                <a:solidFill>
                  <a:srgbClr val="C00000"/>
                </a:solidFill>
              </a:rPr>
              <a:t> </a:t>
            </a:r>
            <a:r>
              <a:rPr lang="en-US" sz="2800" dirty="0"/>
              <a:t>broke the deadlock to combat Protestantism.</a:t>
            </a:r>
          </a:p>
          <a:p>
            <a:r>
              <a:rPr lang="en-US" sz="2800" dirty="0"/>
              <a:t>“</a:t>
            </a:r>
            <a:r>
              <a:rPr lang="en-US" sz="2800" b="1" dirty="0">
                <a:solidFill>
                  <a:srgbClr val="C00000"/>
                </a:solidFill>
              </a:rPr>
              <a:t>Protestants never could defend Sunday sacredness</a:t>
            </a:r>
            <a:r>
              <a:rPr lang="en-US" sz="2800" dirty="0"/>
              <a:t>. If they continued to offer as their authority ‘the Bible and the Bible only,’ it was clear that they had </a:t>
            </a:r>
            <a:r>
              <a:rPr lang="en-US" sz="2800" b="1" dirty="0"/>
              <a:t>no Bible command for the first day of the week</a:t>
            </a:r>
            <a:r>
              <a:rPr lang="en-US" sz="2800" dirty="0"/>
              <a:t>. It is then evident that </a:t>
            </a:r>
            <a:r>
              <a:rPr lang="en-US" sz="2800" b="1" dirty="0">
                <a:solidFill>
                  <a:schemeClr val="tx1"/>
                </a:solidFill>
              </a:rPr>
              <a:t>the church has power to change the commandments, </a:t>
            </a:r>
            <a:r>
              <a:rPr lang="en-US" sz="2800" b="1" dirty="0">
                <a:solidFill>
                  <a:srgbClr val="C00000"/>
                </a:solidFill>
              </a:rPr>
              <a:t>because by its power alone </a:t>
            </a:r>
            <a:r>
              <a:rPr lang="en-US" sz="2800" b="1" dirty="0">
                <a:solidFill>
                  <a:schemeClr val="tx1"/>
                </a:solidFill>
              </a:rPr>
              <a:t>and not by the preaching of Jesus </a:t>
            </a:r>
            <a:r>
              <a:rPr lang="en-US" sz="2800" b="1" dirty="0">
                <a:solidFill>
                  <a:srgbClr val="C00000"/>
                </a:solidFill>
              </a:rPr>
              <a:t>it had transferred the Sabbath from Saturday to Sunday</a:t>
            </a:r>
            <a:r>
              <a:rPr lang="en-US" sz="2800" dirty="0"/>
              <a:t>. None could continue to fight the acceptance of tradition when the only authority for Sunday sacredness in the church was tradition.” </a:t>
            </a:r>
          </a:p>
        </p:txBody>
      </p:sp>
    </p:spTree>
    <p:extLst>
      <p:ext uri="{BB962C8B-B14F-4D97-AF65-F5344CB8AC3E}">
        <p14:creationId xmlns:p14="http://schemas.microsoft.com/office/powerpoint/2010/main" val="2451742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E351-3E6A-E043-A6A5-814B33B6A63F}"/>
              </a:ext>
            </a:extLst>
          </p:cNvPr>
          <p:cNvSpPr>
            <a:spLocks noGrp="1"/>
          </p:cNvSpPr>
          <p:nvPr>
            <p:ph type="title"/>
          </p:nvPr>
        </p:nvSpPr>
        <p:spPr>
          <a:xfrm>
            <a:off x="2154506" y="522510"/>
            <a:ext cx="8911687" cy="1280890"/>
          </a:xfrm>
        </p:spPr>
        <p:txBody>
          <a:bodyPr/>
          <a:lstStyle/>
          <a:p>
            <a:pPr algn="ctr"/>
            <a:r>
              <a:rPr lang="en-US" dirty="0">
                <a:solidFill>
                  <a:srgbClr val="C00000"/>
                </a:solidFill>
              </a:rPr>
              <a:t>Atheistic France </a:t>
            </a:r>
            <a:r>
              <a:rPr lang="en-US" dirty="0"/>
              <a:t>– a reaction to Rome</a:t>
            </a:r>
          </a:p>
        </p:txBody>
      </p:sp>
      <p:sp>
        <p:nvSpPr>
          <p:cNvPr id="3" name="Content Placeholder 2">
            <a:extLst>
              <a:ext uri="{FF2B5EF4-FFF2-40B4-BE49-F238E27FC236}">
                <a16:creationId xmlns:a16="http://schemas.microsoft.com/office/drawing/2014/main" id="{A1513733-D716-4A47-9DC4-8B999E45E0E7}"/>
              </a:ext>
            </a:extLst>
          </p:cNvPr>
          <p:cNvSpPr>
            <a:spLocks noGrp="1"/>
          </p:cNvSpPr>
          <p:nvPr>
            <p:ph idx="1"/>
          </p:nvPr>
        </p:nvSpPr>
        <p:spPr>
          <a:xfrm>
            <a:off x="1346200" y="1803400"/>
            <a:ext cx="10528300" cy="4368800"/>
          </a:xfrm>
        </p:spPr>
        <p:txBody>
          <a:bodyPr>
            <a:noAutofit/>
          </a:bodyPr>
          <a:lstStyle/>
          <a:p>
            <a:r>
              <a:rPr lang="en-US" sz="2800" dirty="0"/>
              <a:t>It was </a:t>
            </a:r>
            <a:r>
              <a:rPr lang="en-US" sz="2800" b="1" u="sng" dirty="0">
                <a:solidFill>
                  <a:srgbClr val="C00000"/>
                </a:solidFill>
              </a:rPr>
              <a:t>popery</a:t>
            </a:r>
            <a:r>
              <a:rPr lang="en-US" sz="2800" b="1" dirty="0">
                <a:solidFill>
                  <a:srgbClr val="C00000"/>
                </a:solidFill>
              </a:rPr>
              <a:t> that had begun the work which </a:t>
            </a:r>
            <a:r>
              <a:rPr lang="en-US" sz="2800" b="1" u="sng" dirty="0">
                <a:solidFill>
                  <a:srgbClr val="C00000"/>
                </a:solidFill>
              </a:rPr>
              <a:t>atheism</a:t>
            </a:r>
            <a:r>
              <a:rPr lang="en-US" sz="2800" b="1" dirty="0">
                <a:solidFill>
                  <a:srgbClr val="C00000"/>
                </a:solidFill>
              </a:rPr>
              <a:t> was completing</a:t>
            </a:r>
            <a:r>
              <a:rPr lang="en-US" sz="2800" dirty="0"/>
              <a:t>. The </a:t>
            </a:r>
            <a:r>
              <a:rPr lang="en-US" sz="2800" b="1" dirty="0"/>
              <a:t>policy of Rome had wrought out those conditions, social, political, and religious</a:t>
            </a:r>
            <a:r>
              <a:rPr lang="en-US" sz="2800" dirty="0"/>
              <a:t>, that were hurrying France on to </a:t>
            </a:r>
            <a:r>
              <a:rPr lang="en-US" sz="2800" b="1" dirty="0"/>
              <a:t>ruin</a:t>
            </a:r>
            <a:r>
              <a:rPr lang="en-US" sz="2800" dirty="0"/>
              <a:t>. ...</a:t>
            </a:r>
            <a:r>
              <a:rPr lang="en-US" sz="2800" b="1" dirty="0"/>
              <a:t>Popery had poisoned the minds of kings against the Reformation</a:t>
            </a:r>
            <a:r>
              <a:rPr lang="en-US" sz="2800" dirty="0"/>
              <a:t>, as an enemy to the crown, an element of discord that would be </a:t>
            </a:r>
            <a:r>
              <a:rPr lang="en-US" sz="2800" b="1" dirty="0"/>
              <a:t>fatal to the peace and harmony</a:t>
            </a:r>
            <a:r>
              <a:rPr lang="en-US" sz="2800" dirty="0"/>
              <a:t> of the nation. It was the genius of Rome that by this means inspired the </a:t>
            </a:r>
            <a:r>
              <a:rPr lang="en-US" sz="2800" b="1" dirty="0"/>
              <a:t>direst cruelty and the most galling oppression</a:t>
            </a:r>
            <a:r>
              <a:rPr lang="en-US" sz="2800" dirty="0"/>
              <a:t> which proceeded from the throne. { GC 276.4} </a:t>
            </a:r>
          </a:p>
        </p:txBody>
      </p:sp>
    </p:spTree>
    <p:extLst>
      <p:ext uri="{BB962C8B-B14F-4D97-AF65-F5344CB8AC3E}">
        <p14:creationId xmlns:p14="http://schemas.microsoft.com/office/powerpoint/2010/main" val="1045920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634247" y="604654"/>
            <a:ext cx="10084375" cy="1847144"/>
          </a:xfrm>
        </p:spPr>
        <p:txBody>
          <a:bodyPr>
            <a:noAutofit/>
          </a:bodyPr>
          <a:lstStyle/>
          <a:p>
            <a:pPr algn="ctr"/>
            <a:r>
              <a:rPr lang="en-US" dirty="0">
                <a:solidFill>
                  <a:srgbClr val="002AFF"/>
                </a:solidFill>
              </a:rPr>
              <a:t>The final conflict between the Kings of the North and South, all agents of Satan</a:t>
            </a:r>
            <a:br>
              <a:rPr lang="en-US" dirty="0"/>
            </a:br>
            <a:r>
              <a:rPr lang="en-US" dirty="0">
                <a:solidFill>
                  <a:srgbClr val="C00000"/>
                </a:solidFill>
              </a:rPr>
              <a:t>(Daniel 11:40a)</a:t>
            </a:r>
            <a:endParaRPr lang="en-US" dirty="0"/>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195402" y="2624367"/>
            <a:ext cx="10962063" cy="4497960"/>
          </a:xfrm>
        </p:spPr>
        <p:txBody>
          <a:bodyPr>
            <a:noAutofit/>
          </a:bodyPr>
          <a:lstStyle/>
          <a:p>
            <a:r>
              <a:rPr lang="en-US" sz="3200" dirty="0"/>
              <a:t>Culminated with the Napoleonic Wars and the </a:t>
            </a:r>
            <a:r>
              <a:rPr lang="en-US" sz="3200" b="1" dirty="0"/>
              <a:t>capture</a:t>
            </a:r>
            <a:r>
              <a:rPr lang="en-US" sz="3200" dirty="0"/>
              <a:t> of </a:t>
            </a:r>
            <a:r>
              <a:rPr lang="en-US" sz="3200" b="1" dirty="0">
                <a:solidFill>
                  <a:srgbClr val="C00000"/>
                </a:solidFill>
              </a:rPr>
              <a:t>Pope Pius VI </a:t>
            </a:r>
            <a:r>
              <a:rPr lang="en-US" sz="3200" b="1" dirty="0">
                <a:solidFill>
                  <a:srgbClr val="002AFF"/>
                </a:solidFill>
              </a:rPr>
              <a:t>(King of the North) </a:t>
            </a:r>
            <a:r>
              <a:rPr lang="en-US" sz="3200" dirty="0"/>
              <a:t>by </a:t>
            </a:r>
            <a:r>
              <a:rPr lang="en-US" sz="3200" b="1" dirty="0">
                <a:solidFill>
                  <a:srgbClr val="C00000"/>
                </a:solidFill>
              </a:rPr>
              <a:t>atheistic France </a:t>
            </a:r>
            <a:r>
              <a:rPr lang="en-US" sz="3200" b="1" dirty="0">
                <a:solidFill>
                  <a:srgbClr val="002AFF"/>
                </a:solidFill>
              </a:rPr>
              <a:t>(King of the South) </a:t>
            </a:r>
            <a:r>
              <a:rPr lang="en-US" sz="3200" dirty="0"/>
              <a:t>in February, 1798, and the </a:t>
            </a:r>
            <a:r>
              <a:rPr lang="en-US" sz="3200" b="1" dirty="0"/>
              <a:t>legal change of Rome to a Republic</a:t>
            </a:r>
            <a:r>
              <a:rPr lang="en-US" sz="3200" dirty="0"/>
              <a:t>, thereby ending 1260 years of papal persecution.</a:t>
            </a:r>
          </a:p>
          <a:p>
            <a:r>
              <a:rPr lang="en-US" sz="3200" dirty="0"/>
              <a:t>Dan 11:40a	And </a:t>
            </a:r>
            <a:r>
              <a:rPr lang="en-US" sz="3200" b="1" dirty="0"/>
              <a:t>at the time </a:t>
            </a:r>
            <a:r>
              <a:rPr lang="en-US" sz="3200" dirty="0"/>
              <a:t>of the end shall the </a:t>
            </a:r>
            <a:r>
              <a:rPr lang="en-US" sz="3200" b="1" dirty="0">
                <a:solidFill>
                  <a:srgbClr val="0026FF"/>
                </a:solidFill>
              </a:rPr>
              <a:t>king of the south</a:t>
            </a:r>
            <a:r>
              <a:rPr lang="en-US" sz="3200" b="1" dirty="0"/>
              <a:t> push at </a:t>
            </a:r>
            <a:r>
              <a:rPr lang="en-US" sz="3200" b="1" dirty="0">
                <a:solidFill>
                  <a:srgbClr val="0026FF"/>
                </a:solidFill>
              </a:rPr>
              <a:t>him</a:t>
            </a:r>
            <a:r>
              <a:rPr lang="en-US" sz="3200" b="1" dirty="0"/>
              <a:t>:</a:t>
            </a:r>
          </a:p>
        </p:txBody>
      </p:sp>
    </p:spTree>
    <p:extLst>
      <p:ext uri="{BB962C8B-B14F-4D97-AF65-F5344CB8AC3E}">
        <p14:creationId xmlns:p14="http://schemas.microsoft.com/office/powerpoint/2010/main" val="1335098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075174" y="233508"/>
            <a:ext cx="11196321" cy="1826404"/>
          </a:xfrm>
        </p:spPr>
        <p:txBody>
          <a:bodyPr>
            <a:noAutofit/>
          </a:bodyPr>
          <a:lstStyle/>
          <a:p>
            <a:pPr algn="ctr"/>
            <a:r>
              <a:rPr lang="en-US" i="1" dirty="0">
                <a:solidFill>
                  <a:srgbClr val="C00000"/>
                </a:solidFill>
              </a:rPr>
              <a:t>The </a:t>
            </a:r>
            <a:r>
              <a:rPr lang="en-US" i="1" dirty="0">
                <a:solidFill>
                  <a:srgbClr val="0026FF"/>
                </a:solidFill>
              </a:rPr>
              <a:t>kingly conflict </a:t>
            </a:r>
            <a:r>
              <a:rPr lang="en-US" i="1" dirty="0">
                <a:solidFill>
                  <a:srgbClr val="C00000"/>
                </a:solidFill>
              </a:rPr>
              <a:t>must continue </a:t>
            </a:r>
            <a:r>
              <a:rPr lang="en-US" i="1" u="sng" dirty="0">
                <a:solidFill>
                  <a:srgbClr val="C00000"/>
                </a:solidFill>
              </a:rPr>
              <a:t>after</a:t>
            </a:r>
            <a:r>
              <a:rPr lang="en-US" i="1" dirty="0">
                <a:solidFill>
                  <a:srgbClr val="C00000"/>
                </a:solidFill>
              </a:rPr>
              <a:t> </a:t>
            </a:r>
            <a:br>
              <a:rPr lang="en-US" i="1" dirty="0">
                <a:solidFill>
                  <a:srgbClr val="C00000"/>
                </a:solidFill>
              </a:rPr>
            </a:br>
            <a:r>
              <a:rPr lang="en-US" i="1" dirty="0">
                <a:solidFill>
                  <a:srgbClr val="C00000"/>
                </a:solidFill>
              </a:rPr>
              <a:t>the time of the end and set up Satan’s final attack on Christ</a:t>
            </a:r>
            <a:endParaRPr lang="en-US" dirty="0">
              <a:solidFill>
                <a:srgbClr val="C00000"/>
              </a:solidFill>
            </a:endParaRP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342418" y="2610255"/>
            <a:ext cx="10366982" cy="4247745"/>
          </a:xfrm>
        </p:spPr>
        <p:txBody>
          <a:bodyPr>
            <a:noAutofit/>
          </a:bodyPr>
          <a:lstStyle/>
          <a:p>
            <a:r>
              <a:rPr lang="en-US" sz="3200" dirty="0"/>
              <a:t>1.  The </a:t>
            </a:r>
            <a:r>
              <a:rPr lang="en-US" sz="3200" b="1" dirty="0">
                <a:solidFill>
                  <a:srgbClr val="C00000"/>
                </a:solidFill>
              </a:rPr>
              <a:t>first phase </a:t>
            </a:r>
            <a:r>
              <a:rPr lang="en-US" sz="3200" dirty="0"/>
              <a:t>occurred at the </a:t>
            </a:r>
            <a:r>
              <a:rPr lang="en-US" sz="3200" b="1" dirty="0"/>
              <a:t>time of the end </a:t>
            </a:r>
            <a:r>
              <a:rPr lang="en-US" sz="3200" dirty="0"/>
              <a:t>(around 1798) </a:t>
            </a:r>
            <a:r>
              <a:rPr lang="en-US" sz="3200" b="1" dirty="0">
                <a:solidFill>
                  <a:srgbClr val="C00000"/>
                </a:solidFill>
              </a:rPr>
              <a:t>Dan 11:</a:t>
            </a:r>
            <a:r>
              <a:rPr lang="en-US" sz="3200" b="1" u="sng" dirty="0">
                <a:solidFill>
                  <a:srgbClr val="C00000"/>
                </a:solidFill>
              </a:rPr>
              <a:t>40a</a:t>
            </a:r>
            <a:endParaRPr lang="en-US" sz="3200" dirty="0"/>
          </a:p>
          <a:p>
            <a:r>
              <a:rPr lang="en-US" sz="3200" dirty="0"/>
              <a:t>2.  The </a:t>
            </a:r>
            <a:r>
              <a:rPr lang="en-US" sz="3200" b="1" dirty="0">
                <a:solidFill>
                  <a:srgbClr val="C00000"/>
                </a:solidFill>
              </a:rPr>
              <a:t>second phase </a:t>
            </a:r>
            <a:r>
              <a:rPr lang="en-US" sz="3200" dirty="0"/>
              <a:t>will occur at the </a:t>
            </a:r>
            <a:r>
              <a:rPr lang="en-US" sz="3200" b="1" dirty="0"/>
              <a:t>end of time </a:t>
            </a:r>
            <a:r>
              <a:rPr lang="en-US" sz="3200" dirty="0"/>
              <a:t>(around the enactment of a National Sunday Law in America), and will be fought over </a:t>
            </a:r>
            <a:r>
              <a:rPr lang="en-US" sz="3200" b="1" dirty="0">
                <a:solidFill>
                  <a:srgbClr val="C00000"/>
                </a:solidFill>
              </a:rPr>
              <a:t>two successive fronts</a:t>
            </a:r>
            <a:r>
              <a:rPr lang="en-US" sz="3200" b="1" dirty="0"/>
              <a:t> </a:t>
            </a:r>
            <a:r>
              <a:rPr lang="en-US" sz="3200" dirty="0"/>
              <a:t>(first in </a:t>
            </a:r>
            <a:r>
              <a:rPr lang="en-US" sz="3200" b="1" dirty="0"/>
              <a:t>America</a:t>
            </a:r>
            <a:r>
              <a:rPr lang="en-US" sz="3200" dirty="0"/>
              <a:t>, then </a:t>
            </a:r>
            <a:r>
              <a:rPr lang="en-US" sz="3200" b="1" dirty="0"/>
              <a:t>globally</a:t>
            </a:r>
            <a:r>
              <a:rPr lang="en-US" sz="3200" dirty="0"/>
              <a:t>). </a:t>
            </a:r>
            <a:r>
              <a:rPr lang="en-US" sz="3200" b="1" dirty="0">
                <a:solidFill>
                  <a:srgbClr val="C00000"/>
                </a:solidFill>
              </a:rPr>
              <a:t>Dan 11:</a:t>
            </a:r>
            <a:r>
              <a:rPr lang="en-US" sz="3200" b="1" u="sng" dirty="0">
                <a:solidFill>
                  <a:srgbClr val="C00000"/>
                </a:solidFill>
              </a:rPr>
              <a:t>40b-42</a:t>
            </a:r>
            <a:endParaRPr lang="en-US" sz="3200" dirty="0"/>
          </a:p>
        </p:txBody>
      </p:sp>
    </p:spTree>
    <p:extLst>
      <p:ext uri="{BB962C8B-B14F-4D97-AF65-F5344CB8AC3E}">
        <p14:creationId xmlns:p14="http://schemas.microsoft.com/office/powerpoint/2010/main" val="3413381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E87F-48FA-2A49-BE22-4419A313F826}"/>
              </a:ext>
            </a:extLst>
          </p:cNvPr>
          <p:cNvSpPr>
            <a:spLocks noGrp="1"/>
          </p:cNvSpPr>
          <p:nvPr>
            <p:ph type="title"/>
          </p:nvPr>
        </p:nvSpPr>
        <p:spPr>
          <a:xfrm>
            <a:off x="1175658" y="191138"/>
            <a:ext cx="11016342" cy="1386453"/>
          </a:xfrm>
        </p:spPr>
        <p:txBody>
          <a:bodyPr>
            <a:noAutofit/>
          </a:bodyPr>
          <a:lstStyle/>
          <a:p>
            <a:pPr algn="ctr"/>
            <a:r>
              <a:rPr lang="en-US" dirty="0">
                <a:solidFill>
                  <a:srgbClr val="C00000"/>
                </a:solidFill>
              </a:rPr>
              <a:t>The two kings mature into their final forms serving Satan’s last unified church-state monster </a:t>
            </a:r>
          </a:p>
        </p:txBody>
      </p:sp>
      <p:sp>
        <p:nvSpPr>
          <p:cNvPr id="3" name="Content Placeholder 2">
            <a:extLst>
              <a:ext uri="{FF2B5EF4-FFF2-40B4-BE49-F238E27FC236}">
                <a16:creationId xmlns:a16="http://schemas.microsoft.com/office/drawing/2014/main" id="{E146159B-BA06-474C-8732-D22BD29EFE61}"/>
              </a:ext>
            </a:extLst>
          </p:cNvPr>
          <p:cNvSpPr>
            <a:spLocks noGrp="1"/>
          </p:cNvSpPr>
          <p:nvPr>
            <p:ph idx="1"/>
          </p:nvPr>
        </p:nvSpPr>
        <p:spPr>
          <a:xfrm>
            <a:off x="1497205" y="1912536"/>
            <a:ext cx="10539970" cy="3777622"/>
          </a:xfrm>
        </p:spPr>
        <p:txBody>
          <a:bodyPr>
            <a:normAutofit/>
          </a:bodyPr>
          <a:lstStyle/>
          <a:p>
            <a:r>
              <a:rPr lang="en-US" sz="3200" dirty="0"/>
              <a:t>Before the final union of church and state of the </a:t>
            </a:r>
            <a:r>
              <a:rPr lang="en-US" sz="3200" b="1" dirty="0">
                <a:solidFill>
                  <a:srgbClr val="C00000"/>
                </a:solidFill>
              </a:rPr>
              <a:t>Scarlet Colored Beast </a:t>
            </a:r>
            <a:r>
              <a:rPr lang="en-US" sz="3200" dirty="0"/>
              <a:t>of </a:t>
            </a:r>
            <a:r>
              <a:rPr lang="en-US" sz="3200" b="1" dirty="0"/>
              <a:t>Rev 17:3</a:t>
            </a:r>
            <a:r>
              <a:rPr lang="en-US" sz="3200" dirty="0"/>
              <a:t>, a conflict must be staged to bring </a:t>
            </a:r>
            <a:r>
              <a:rPr lang="en-US" sz="3200" b="1" dirty="0"/>
              <a:t>America and the world</a:t>
            </a:r>
            <a:r>
              <a:rPr lang="en-US" sz="3200" dirty="0"/>
              <a:t> into one mind </a:t>
            </a:r>
            <a:r>
              <a:rPr lang="en-US" sz="3200" b="1" dirty="0">
                <a:solidFill>
                  <a:srgbClr val="C00000"/>
                </a:solidFill>
              </a:rPr>
              <a:t>to come against Christ’s Most Holy Place Ministry, God’s Law, and His last day people</a:t>
            </a:r>
            <a:r>
              <a:rPr lang="en-US" sz="3200" dirty="0"/>
              <a:t>.</a:t>
            </a:r>
          </a:p>
        </p:txBody>
      </p:sp>
    </p:spTree>
    <p:extLst>
      <p:ext uri="{BB962C8B-B14F-4D97-AF65-F5344CB8AC3E}">
        <p14:creationId xmlns:p14="http://schemas.microsoft.com/office/powerpoint/2010/main" val="3903059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624519" y="624110"/>
            <a:ext cx="9880093" cy="1280890"/>
          </a:xfrm>
        </p:spPr>
        <p:txBody>
          <a:bodyPr>
            <a:normAutofit/>
          </a:bodyPr>
          <a:lstStyle/>
          <a:p>
            <a:pPr algn="ctr"/>
            <a:r>
              <a:rPr lang="en-US" i="1" dirty="0">
                <a:solidFill>
                  <a:srgbClr val="C00000"/>
                </a:solidFill>
              </a:rPr>
              <a:t>The identity of the </a:t>
            </a:r>
            <a:r>
              <a:rPr lang="en-US" dirty="0">
                <a:solidFill>
                  <a:srgbClr val="002AFF"/>
                </a:solidFill>
              </a:rPr>
              <a:t>King of the North</a:t>
            </a:r>
            <a:br>
              <a:rPr lang="en-US" dirty="0"/>
            </a:br>
            <a:r>
              <a:rPr lang="en-US" dirty="0">
                <a:solidFill>
                  <a:srgbClr val="C00000"/>
                </a:solidFill>
              </a:rPr>
              <a:t>(Daniel 11:40b-41)</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914402" y="2040927"/>
            <a:ext cx="11159203" cy="4248665"/>
          </a:xfrm>
        </p:spPr>
        <p:txBody>
          <a:bodyPr>
            <a:noAutofit/>
          </a:bodyPr>
          <a:lstStyle/>
          <a:p>
            <a:r>
              <a:rPr lang="en-US" sz="3200" dirty="0"/>
              <a:t>The </a:t>
            </a:r>
            <a:r>
              <a:rPr lang="en-US" sz="3200" b="1" dirty="0">
                <a:solidFill>
                  <a:srgbClr val="002AFF"/>
                </a:solidFill>
              </a:rPr>
              <a:t>King of the North </a:t>
            </a:r>
            <a:r>
              <a:rPr lang="en-US" sz="3200" dirty="0"/>
              <a:t>will be Satan’s combined forces of the </a:t>
            </a:r>
            <a:r>
              <a:rPr lang="en-US" sz="3200" b="1" dirty="0"/>
              <a:t>papacy,</a:t>
            </a:r>
            <a:r>
              <a:rPr lang="en-US" sz="3200" dirty="0"/>
              <a:t> as the </a:t>
            </a:r>
            <a:r>
              <a:rPr lang="en-US" sz="3200" b="1" dirty="0">
                <a:solidFill>
                  <a:srgbClr val="C00000"/>
                </a:solidFill>
              </a:rPr>
              <a:t>beast</a:t>
            </a:r>
            <a:r>
              <a:rPr lang="en-US" sz="3200" dirty="0"/>
              <a:t>, uniting with </a:t>
            </a:r>
            <a:r>
              <a:rPr lang="en-US" sz="3200" b="1" dirty="0"/>
              <a:t>Apostate Protestantism</a:t>
            </a:r>
            <a:r>
              <a:rPr lang="en-US" sz="3200" dirty="0"/>
              <a:t>, as the </a:t>
            </a:r>
            <a:r>
              <a:rPr lang="en-US" sz="3200" b="1" dirty="0">
                <a:solidFill>
                  <a:srgbClr val="C00000"/>
                </a:solidFill>
              </a:rPr>
              <a:t>false prophet</a:t>
            </a:r>
            <a:r>
              <a:rPr lang="en-US" sz="3200" dirty="0"/>
              <a:t>, or daughters of the papal “harlot,” first in America (Rev 17:5). </a:t>
            </a:r>
          </a:p>
          <a:p>
            <a:r>
              <a:rPr lang="en-US" sz="3200" dirty="0"/>
              <a:t>These represent </a:t>
            </a:r>
            <a:r>
              <a:rPr lang="en-US" sz="3200" b="1" dirty="0"/>
              <a:t>all</a:t>
            </a:r>
            <a:r>
              <a:rPr lang="en-US" sz="3200" dirty="0"/>
              <a:t> agencies that are </a:t>
            </a:r>
            <a:r>
              <a:rPr lang="en-US" sz="3200" b="1" u="sng" dirty="0">
                <a:solidFill>
                  <a:srgbClr val="C00000"/>
                </a:solidFill>
              </a:rPr>
              <a:t>professedly Christian</a:t>
            </a:r>
            <a:r>
              <a:rPr lang="en-US" sz="3200" b="1" dirty="0"/>
              <a:t>, ideologically conservative, and politically right-wing.  </a:t>
            </a:r>
          </a:p>
        </p:txBody>
      </p:sp>
    </p:spTree>
    <p:extLst>
      <p:ext uri="{BB962C8B-B14F-4D97-AF65-F5344CB8AC3E}">
        <p14:creationId xmlns:p14="http://schemas.microsoft.com/office/powerpoint/2010/main" val="5292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p:txBody>
          <a:bodyPr>
            <a:normAutofit/>
          </a:bodyPr>
          <a:lstStyle/>
          <a:p>
            <a:pPr algn="ctr"/>
            <a:r>
              <a:rPr lang="en-US" i="1" dirty="0">
                <a:solidFill>
                  <a:srgbClr val="C00000"/>
                </a:solidFill>
              </a:rPr>
              <a:t>Agenda of the </a:t>
            </a:r>
            <a:r>
              <a:rPr lang="en-US" dirty="0">
                <a:solidFill>
                  <a:srgbClr val="002AFF"/>
                </a:solidFill>
              </a:rPr>
              <a:t>King of the North</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742306" y="1906043"/>
            <a:ext cx="10138620" cy="3777622"/>
          </a:xfrm>
        </p:spPr>
        <p:txBody>
          <a:bodyPr>
            <a:noAutofit/>
          </a:bodyPr>
          <a:lstStyle/>
          <a:p>
            <a:r>
              <a:rPr lang="en-US" sz="3200" dirty="0"/>
              <a:t>The </a:t>
            </a:r>
            <a:r>
              <a:rPr lang="en-US" sz="3200" b="1" dirty="0">
                <a:solidFill>
                  <a:srgbClr val="002AFF"/>
                </a:solidFill>
              </a:rPr>
              <a:t>King of the North </a:t>
            </a:r>
            <a:r>
              <a:rPr lang="en-US" sz="3200" dirty="0"/>
              <a:t>will embrace </a:t>
            </a:r>
            <a:r>
              <a:rPr lang="en-US" sz="3200" b="1" dirty="0">
                <a:solidFill>
                  <a:srgbClr val="C00000"/>
                </a:solidFill>
              </a:rPr>
              <a:t>One World Religion</a:t>
            </a:r>
            <a:r>
              <a:rPr lang="en-US" sz="3200" dirty="0"/>
              <a:t>, intended to embody all that the world religions </a:t>
            </a:r>
            <a:r>
              <a:rPr lang="en-US" sz="3200" b="1" dirty="0"/>
              <a:t>hold in common</a:t>
            </a:r>
            <a:r>
              <a:rPr lang="en-US" sz="3200" dirty="0"/>
              <a:t>, with differing doctrines relegated into insignificance. </a:t>
            </a:r>
          </a:p>
        </p:txBody>
      </p:sp>
    </p:spTree>
    <p:extLst>
      <p:ext uri="{BB962C8B-B14F-4D97-AF65-F5344CB8AC3E}">
        <p14:creationId xmlns:p14="http://schemas.microsoft.com/office/powerpoint/2010/main" val="104452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E843-FC96-754F-AD44-8CB015DF3956}"/>
              </a:ext>
            </a:extLst>
          </p:cNvPr>
          <p:cNvSpPr>
            <a:spLocks noGrp="1"/>
          </p:cNvSpPr>
          <p:nvPr>
            <p:ph type="title"/>
          </p:nvPr>
        </p:nvSpPr>
        <p:spPr>
          <a:xfrm>
            <a:off x="1569308" y="624110"/>
            <a:ext cx="10622692" cy="1280890"/>
          </a:xfrm>
        </p:spPr>
        <p:txBody>
          <a:bodyPr>
            <a:noAutofit/>
          </a:bodyPr>
          <a:lstStyle/>
          <a:p>
            <a:pPr algn="ctr"/>
            <a:r>
              <a:rPr lang="en-US" dirty="0">
                <a:solidFill>
                  <a:srgbClr val="C00000"/>
                </a:solidFill>
              </a:rPr>
              <a:t>3.  The third angel’s message is foundational to understanding Daniel</a:t>
            </a:r>
          </a:p>
        </p:txBody>
      </p:sp>
      <p:sp>
        <p:nvSpPr>
          <p:cNvPr id="3" name="Content Placeholder 2">
            <a:extLst>
              <a:ext uri="{FF2B5EF4-FFF2-40B4-BE49-F238E27FC236}">
                <a16:creationId xmlns:a16="http://schemas.microsoft.com/office/drawing/2014/main" id="{96787BBC-3B98-1142-9975-6270965E2B11}"/>
              </a:ext>
            </a:extLst>
          </p:cNvPr>
          <p:cNvSpPr>
            <a:spLocks noGrp="1"/>
          </p:cNvSpPr>
          <p:nvPr>
            <p:ph idx="1"/>
          </p:nvPr>
        </p:nvSpPr>
        <p:spPr>
          <a:xfrm>
            <a:off x="1963322" y="2133600"/>
            <a:ext cx="9834664" cy="4335294"/>
          </a:xfrm>
        </p:spPr>
        <p:txBody>
          <a:bodyPr>
            <a:noAutofit/>
          </a:bodyPr>
          <a:lstStyle/>
          <a:p>
            <a:r>
              <a:rPr lang="en-US" sz="3200" dirty="0"/>
              <a:t>The more firmly we stand under the banner of the </a:t>
            </a:r>
            <a:r>
              <a:rPr lang="en-US" sz="3200" b="1" dirty="0">
                <a:solidFill>
                  <a:srgbClr val="C00000"/>
                </a:solidFill>
              </a:rPr>
              <a:t>third angel's message</a:t>
            </a:r>
            <a:r>
              <a:rPr lang="en-US" sz="3200" dirty="0"/>
              <a:t>, the more clearly shall we understand the prophecy of Daniel; for the</a:t>
            </a:r>
            <a:r>
              <a:rPr lang="en-US" sz="3200" b="1" dirty="0"/>
              <a:t> Revelation </a:t>
            </a:r>
            <a:r>
              <a:rPr lang="en-US" sz="3200" dirty="0"/>
              <a:t>is the </a:t>
            </a:r>
            <a:r>
              <a:rPr lang="en-US" sz="3200" b="1" dirty="0">
                <a:solidFill>
                  <a:srgbClr val="C00000"/>
                </a:solidFill>
              </a:rPr>
              <a:t>supplement</a:t>
            </a:r>
            <a:r>
              <a:rPr lang="en-US" sz="3200" b="1" dirty="0"/>
              <a:t> of Daniel</a:t>
            </a:r>
            <a:r>
              <a:rPr lang="en-US" sz="3200" dirty="0"/>
              <a:t>. {17MR 19.1}</a:t>
            </a:r>
          </a:p>
        </p:txBody>
      </p:sp>
    </p:spTree>
    <p:extLst>
      <p:ext uri="{BB962C8B-B14F-4D97-AF65-F5344CB8AC3E}">
        <p14:creationId xmlns:p14="http://schemas.microsoft.com/office/powerpoint/2010/main" val="3035413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2116-575C-B44D-AEFB-91CB0A287E66}"/>
              </a:ext>
            </a:extLst>
          </p:cNvPr>
          <p:cNvSpPr>
            <a:spLocks noGrp="1"/>
          </p:cNvSpPr>
          <p:nvPr>
            <p:ph type="title"/>
          </p:nvPr>
        </p:nvSpPr>
        <p:spPr>
          <a:xfrm>
            <a:off x="2055597" y="586403"/>
            <a:ext cx="8911687" cy="1280890"/>
          </a:xfrm>
        </p:spPr>
        <p:txBody>
          <a:bodyPr/>
          <a:lstStyle/>
          <a:p>
            <a:pPr algn="ctr"/>
            <a:r>
              <a:rPr lang="en-US" dirty="0">
                <a:solidFill>
                  <a:srgbClr val="C00000"/>
                </a:solidFill>
              </a:rPr>
              <a:t>Image of the Beast</a:t>
            </a:r>
          </a:p>
        </p:txBody>
      </p:sp>
      <p:sp>
        <p:nvSpPr>
          <p:cNvPr id="3" name="Content Placeholder 2">
            <a:extLst>
              <a:ext uri="{FF2B5EF4-FFF2-40B4-BE49-F238E27FC236}">
                <a16:creationId xmlns:a16="http://schemas.microsoft.com/office/drawing/2014/main" id="{60DEF3C4-0E2F-AB42-A073-B62E311DBA10}"/>
              </a:ext>
            </a:extLst>
          </p:cNvPr>
          <p:cNvSpPr>
            <a:spLocks noGrp="1"/>
          </p:cNvSpPr>
          <p:nvPr>
            <p:ph idx="1"/>
          </p:nvPr>
        </p:nvSpPr>
        <p:spPr>
          <a:xfrm>
            <a:off x="1875934" y="2086465"/>
            <a:ext cx="9628678" cy="4163505"/>
          </a:xfrm>
        </p:spPr>
        <p:txBody>
          <a:bodyPr>
            <a:noAutofit/>
          </a:bodyPr>
          <a:lstStyle/>
          <a:p>
            <a:r>
              <a:rPr lang="en-US" sz="3200" dirty="0"/>
              <a:t>When the churches of our land, </a:t>
            </a:r>
            <a:r>
              <a:rPr lang="en-US" sz="3200" b="1" dirty="0"/>
              <a:t>uniting upon such points of faith as are </a:t>
            </a:r>
            <a:r>
              <a:rPr lang="en-US" sz="3200" b="1" dirty="0">
                <a:solidFill>
                  <a:srgbClr val="C00000"/>
                </a:solidFill>
              </a:rPr>
              <a:t>held by them in common</a:t>
            </a:r>
            <a:r>
              <a:rPr lang="en-US" sz="3200" dirty="0"/>
              <a:t>, shall influence the State to </a:t>
            </a:r>
            <a:r>
              <a:rPr lang="en-US" sz="3200" b="1" dirty="0">
                <a:solidFill>
                  <a:srgbClr val="C00000"/>
                </a:solidFill>
              </a:rPr>
              <a:t>enforce their decrees and sustain their institutions</a:t>
            </a:r>
            <a:r>
              <a:rPr lang="en-US" sz="3200" dirty="0"/>
              <a:t>, then will </a:t>
            </a:r>
            <a:r>
              <a:rPr lang="en-US" sz="3200" b="1" dirty="0"/>
              <a:t>Protestant America have formed an </a:t>
            </a:r>
            <a:r>
              <a:rPr lang="en-US" sz="3200" b="1" dirty="0">
                <a:solidFill>
                  <a:srgbClr val="C00000"/>
                </a:solidFill>
              </a:rPr>
              <a:t>image</a:t>
            </a:r>
            <a:r>
              <a:rPr lang="en-US" sz="3200" b="1" dirty="0"/>
              <a:t> of the Roman hierarchy</a:t>
            </a:r>
            <a:r>
              <a:rPr lang="en-US" sz="3200" dirty="0"/>
              <a:t>. Then the </a:t>
            </a:r>
            <a:r>
              <a:rPr lang="en-US" sz="3200" b="1" dirty="0"/>
              <a:t>true church </a:t>
            </a:r>
            <a:r>
              <a:rPr lang="en-US" sz="3200" dirty="0"/>
              <a:t>will be assailed by </a:t>
            </a:r>
            <a:r>
              <a:rPr lang="en-US" sz="3200" b="1" dirty="0"/>
              <a:t>persecution</a:t>
            </a:r>
            <a:r>
              <a:rPr lang="en-US" sz="3200" dirty="0"/>
              <a:t>, as were God's ancient people. {4SP 277.2}</a:t>
            </a:r>
          </a:p>
        </p:txBody>
      </p:sp>
    </p:spTree>
    <p:extLst>
      <p:ext uri="{BB962C8B-B14F-4D97-AF65-F5344CB8AC3E}">
        <p14:creationId xmlns:p14="http://schemas.microsoft.com/office/powerpoint/2010/main" val="2597603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2592925" y="624110"/>
            <a:ext cx="8911687" cy="1280890"/>
          </a:xfrm>
        </p:spPr>
        <p:txBody>
          <a:bodyPr>
            <a:normAutofit/>
          </a:bodyPr>
          <a:lstStyle/>
          <a:p>
            <a:pPr algn="ctr"/>
            <a:r>
              <a:rPr lang="en-US" i="1" dirty="0">
                <a:solidFill>
                  <a:srgbClr val="C00000"/>
                </a:solidFill>
              </a:rPr>
              <a:t>The identity of the </a:t>
            </a:r>
            <a:r>
              <a:rPr lang="en-US" dirty="0">
                <a:solidFill>
                  <a:srgbClr val="002AFF"/>
                </a:solidFill>
              </a:rPr>
              <a:t>King of the South</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507525" y="2133600"/>
            <a:ext cx="10527956" cy="3777622"/>
          </a:xfrm>
        </p:spPr>
        <p:txBody>
          <a:bodyPr>
            <a:normAutofit/>
          </a:bodyPr>
          <a:lstStyle/>
          <a:p>
            <a:r>
              <a:rPr lang="en-US" sz="3200" dirty="0"/>
              <a:t>The </a:t>
            </a:r>
            <a:r>
              <a:rPr lang="en-US" sz="3200" b="1" dirty="0">
                <a:solidFill>
                  <a:srgbClr val="002AFF"/>
                </a:solidFill>
              </a:rPr>
              <a:t>King of the South </a:t>
            </a:r>
            <a:r>
              <a:rPr lang="en-US" sz="3200" dirty="0"/>
              <a:t>will be Satan’s force of </a:t>
            </a:r>
            <a:r>
              <a:rPr lang="en-US" sz="3200" b="1" dirty="0">
                <a:solidFill>
                  <a:srgbClr val="C00000"/>
                </a:solidFill>
              </a:rPr>
              <a:t>the dragon</a:t>
            </a:r>
            <a:r>
              <a:rPr lang="en-US" sz="3200" dirty="0"/>
              <a:t>, representing </a:t>
            </a:r>
            <a:r>
              <a:rPr lang="en-US" sz="3200" b="1" dirty="0"/>
              <a:t>all</a:t>
            </a:r>
            <a:r>
              <a:rPr lang="en-US" sz="3200" dirty="0"/>
              <a:t> </a:t>
            </a:r>
            <a:r>
              <a:rPr lang="en-US" sz="3200" b="1" u="sng" dirty="0">
                <a:solidFill>
                  <a:srgbClr val="C00000"/>
                </a:solidFill>
              </a:rPr>
              <a:t>professedly non-Christian</a:t>
            </a:r>
            <a:r>
              <a:rPr lang="en-US" sz="3200" b="1" dirty="0"/>
              <a:t>, “pagan,” civil, ideologically liberal, politically left-wing </a:t>
            </a:r>
            <a:r>
              <a:rPr lang="en-US" sz="3200" dirty="0"/>
              <a:t>agencies.</a:t>
            </a:r>
          </a:p>
        </p:txBody>
      </p:sp>
    </p:spTree>
    <p:extLst>
      <p:ext uri="{BB962C8B-B14F-4D97-AF65-F5344CB8AC3E}">
        <p14:creationId xmlns:p14="http://schemas.microsoft.com/office/powerpoint/2010/main" val="4239704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p:txBody>
          <a:bodyPr>
            <a:normAutofit/>
          </a:bodyPr>
          <a:lstStyle/>
          <a:p>
            <a:pPr algn="ctr"/>
            <a:r>
              <a:rPr lang="en-US" i="1" dirty="0">
                <a:solidFill>
                  <a:srgbClr val="C00000"/>
                </a:solidFill>
              </a:rPr>
              <a:t>The identity of the </a:t>
            </a:r>
            <a:r>
              <a:rPr lang="en-US" dirty="0">
                <a:solidFill>
                  <a:srgbClr val="002AFF"/>
                </a:solidFill>
              </a:rPr>
              <a:t>King of the South</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885361" y="1686127"/>
            <a:ext cx="10060205" cy="4899499"/>
          </a:xfrm>
        </p:spPr>
        <p:txBody>
          <a:bodyPr>
            <a:noAutofit/>
          </a:bodyPr>
          <a:lstStyle/>
          <a:p>
            <a:r>
              <a:rPr lang="en-US" sz="2800" dirty="0"/>
              <a:t>The </a:t>
            </a:r>
            <a:r>
              <a:rPr lang="en-US" sz="2800" b="1" dirty="0">
                <a:solidFill>
                  <a:srgbClr val="002AFF"/>
                </a:solidFill>
              </a:rPr>
              <a:t>King of the South </a:t>
            </a:r>
            <a:r>
              <a:rPr lang="en-US" sz="2800" dirty="0"/>
              <a:t>will be inclusive of </a:t>
            </a:r>
            <a:r>
              <a:rPr lang="en-US" sz="2800" b="1" dirty="0"/>
              <a:t>progressivism, collectivism, totalitarianism, authoritarianism, fascism, communism, socialism </a:t>
            </a:r>
            <a:r>
              <a:rPr lang="en-US" sz="2800" dirty="0"/>
              <a:t>(including social justice and social democracy), and </a:t>
            </a:r>
            <a:r>
              <a:rPr lang="en-US" sz="2800" b="1" dirty="0"/>
              <a:t>Nazism</a:t>
            </a:r>
            <a:r>
              <a:rPr lang="en-US" sz="2800" dirty="0"/>
              <a:t>.  </a:t>
            </a:r>
          </a:p>
          <a:p>
            <a:r>
              <a:rPr lang="en-US" sz="2800" dirty="0"/>
              <a:t>Its broader inclusion will envelop </a:t>
            </a:r>
            <a:r>
              <a:rPr lang="en-US" sz="2800" b="1" dirty="0"/>
              <a:t>spiritualism, occultism, and Mohammedanism (Islam) </a:t>
            </a:r>
            <a:r>
              <a:rPr lang="en-US" sz="2800" dirty="0"/>
              <a:t>in its religio-political form of seventh century Arab imperialism.  </a:t>
            </a:r>
          </a:p>
          <a:p>
            <a:r>
              <a:rPr lang="en-US" sz="2800" dirty="0"/>
              <a:t>Further embraced will be </a:t>
            </a:r>
            <a:r>
              <a:rPr lang="en-US" sz="2800" b="1" dirty="0"/>
              <a:t>atheism and scientism</a:t>
            </a:r>
            <a:r>
              <a:rPr lang="en-US" sz="2800" dirty="0"/>
              <a:t>, particularly with its more recent doctrine of evolution.</a:t>
            </a:r>
          </a:p>
        </p:txBody>
      </p:sp>
    </p:spTree>
    <p:extLst>
      <p:ext uri="{BB962C8B-B14F-4D97-AF65-F5344CB8AC3E}">
        <p14:creationId xmlns:p14="http://schemas.microsoft.com/office/powerpoint/2010/main" val="2865518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2366681" y="269050"/>
            <a:ext cx="8911687" cy="1280890"/>
          </a:xfrm>
        </p:spPr>
        <p:txBody>
          <a:bodyPr>
            <a:normAutofit/>
          </a:bodyPr>
          <a:lstStyle/>
          <a:p>
            <a:pPr algn="ctr"/>
            <a:r>
              <a:rPr lang="en-US" i="1" dirty="0">
                <a:solidFill>
                  <a:srgbClr val="C00000"/>
                </a:solidFill>
              </a:rPr>
              <a:t>The agenda of the </a:t>
            </a:r>
            <a:r>
              <a:rPr lang="en-US" dirty="0">
                <a:solidFill>
                  <a:srgbClr val="002AFF"/>
                </a:solidFill>
              </a:rPr>
              <a:t>King of the South</a:t>
            </a:r>
            <a:br>
              <a:rPr lang="en-US" dirty="0">
                <a:solidFill>
                  <a:srgbClr val="002AFF"/>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2217907" y="1549940"/>
            <a:ext cx="9458998" cy="5123233"/>
          </a:xfrm>
        </p:spPr>
        <p:txBody>
          <a:bodyPr>
            <a:noAutofit/>
          </a:bodyPr>
          <a:lstStyle/>
          <a:p>
            <a:r>
              <a:rPr lang="en-US" sz="2800" dirty="0"/>
              <a:t>The </a:t>
            </a:r>
            <a:r>
              <a:rPr lang="en-US" sz="2800" b="1" dirty="0">
                <a:solidFill>
                  <a:srgbClr val="002AFF"/>
                </a:solidFill>
              </a:rPr>
              <a:t>King of the South </a:t>
            </a:r>
            <a:r>
              <a:rPr lang="en-US" sz="2800" dirty="0"/>
              <a:t>will embrace </a:t>
            </a:r>
            <a:r>
              <a:rPr lang="en-US" sz="2800" b="1" dirty="0">
                <a:solidFill>
                  <a:srgbClr val="C00000"/>
                </a:solidFill>
              </a:rPr>
              <a:t>One World Government</a:t>
            </a:r>
            <a:r>
              <a:rPr lang="en-US" sz="2800" dirty="0"/>
              <a:t>.  </a:t>
            </a:r>
          </a:p>
          <a:p>
            <a:r>
              <a:rPr lang="en-US" sz="2800" dirty="0"/>
              <a:t>Having one nation stronger or wealthier than another will be regarded as tipping the balance away from the “</a:t>
            </a:r>
            <a:r>
              <a:rPr lang="en-US" sz="2800" b="1" dirty="0"/>
              <a:t>greater good.</a:t>
            </a:r>
            <a:r>
              <a:rPr lang="en-US" sz="2800" dirty="0"/>
              <a:t>”  </a:t>
            </a:r>
          </a:p>
          <a:p>
            <a:r>
              <a:rPr lang="en-US" sz="2800" b="1" dirty="0"/>
              <a:t>Equality</a:t>
            </a:r>
            <a:r>
              <a:rPr lang="en-US" sz="2800" dirty="0"/>
              <a:t> will be the drive behind the </a:t>
            </a:r>
            <a:r>
              <a:rPr lang="en-US" sz="2800" b="1" dirty="0">
                <a:solidFill>
                  <a:srgbClr val="C00000"/>
                </a:solidFill>
              </a:rPr>
              <a:t>redistribution of wealth</a:t>
            </a:r>
            <a:r>
              <a:rPr lang="en-US" sz="2800" dirty="0"/>
              <a:t>, and the development of </a:t>
            </a:r>
            <a:r>
              <a:rPr lang="en-US" sz="2800" b="1" dirty="0"/>
              <a:t>universal</a:t>
            </a:r>
            <a:r>
              <a:rPr lang="en-US" sz="2800" dirty="0"/>
              <a:t> government, law, social systems, economies, education, health care, public welfare, business, and all other systems of human interaction and culture.</a:t>
            </a:r>
          </a:p>
          <a:p>
            <a:pPr lvl="2"/>
            <a:endParaRPr lang="en-US" sz="2800" dirty="0"/>
          </a:p>
        </p:txBody>
      </p:sp>
    </p:spTree>
    <p:extLst>
      <p:ext uri="{BB962C8B-B14F-4D97-AF65-F5344CB8AC3E}">
        <p14:creationId xmlns:p14="http://schemas.microsoft.com/office/powerpoint/2010/main" val="1945647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829251" y="533675"/>
            <a:ext cx="8911687" cy="1280890"/>
          </a:xfrm>
        </p:spPr>
        <p:txBody>
          <a:bodyPr>
            <a:normAutofit/>
          </a:bodyPr>
          <a:lstStyle/>
          <a:p>
            <a:pPr algn="ctr"/>
            <a:r>
              <a:rPr lang="en-US" dirty="0">
                <a:solidFill>
                  <a:srgbClr val="C00000"/>
                </a:solidFill>
              </a:rPr>
              <a:t>The two kings clash in America creating a stupendous crisis</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763930" y="2029427"/>
            <a:ext cx="11202816" cy="4354749"/>
          </a:xfrm>
        </p:spPr>
        <p:txBody>
          <a:bodyPr>
            <a:normAutofit lnSpcReduction="10000"/>
          </a:bodyPr>
          <a:lstStyle/>
          <a:p>
            <a:r>
              <a:rPr lang="en-US" sz="3200" b="1" dirty="0"/>
              <a:t>Satan’s two kingly forces </a:t>
            </a:r>
            <a:r>
              <a:rPr lang="en-US" sz="3200" dirty="0"/>
              <a:t>will </a:t>
            </a:r>
            <a:r>
              <a:rPr lang="en-US" sz="3200" b="1" dirty="0"/>
              <a:t>clash</a:t>
            </a:r>
            <a:r>
              <a:rPr lang="en-US" sz="3200" dirty="0"/>
              <a:t> in order to create </a:t>
            </a:r>
            <a:r>
              <a:rPr lang="en-US" sz="3200" b="1" dirty="0">
                <a:solidFill>
                  <a:srgbClr val="C00000"/>
                </a:solidFill>
              </a:rPr>
              <a:t>social, political and financial chaos</a:t>
            </a:r>
            <a:r>
              <a:rPr lang="en-US" sz="3200" dirty="0">
                <a:solidFill>
                  <a:schemeClr val="tx1"/>
                </a:solidFill>
              </a:rPr>
              <a:t>, first in America.</a:t>
            </a:r>
          </a:p>
          <a:p>
            <a:r>
              <a:rPr lang="en-US" sz="3200" dirty="0"/>
              <a:t>It is Satan’s aim to induce a </a:t>
            </a:r>
            <a:r>
              <a:rPr lang="en-US" sz="3200" b="1" dirty="0">
                <a:solidFill>
                  <a:srgbClr val="C00000"/>
                </a:solidFill>
              </a:rPr>
              <a:t>biblically naïve populace </a:t>
            </a:r>
            <a:r>
              <a:rPr lang="en-US" sz="3200" dirty="0"/>
              <a:t>to </a:t>
            </a:r>
            <a:r>
              <a:rPr lang="en-US" sz="3200" b="1" dirty="0"/>
              <a:t>enact</a:t>
            </a:r>
            <a:r>
              <a:rPr lang="en-US" sz="3200" dirty="0"/>
              <a:t> </a:t>
            </a:r>
            <a:r>
              <a:rPr lang="en-US" sz="3200" b="1" dirty="0">
                <a:solidFill>
                  <a:schemeClr val="tx1"/>
                </a:solidFill>
              </a:rPr>
              <a:t>a </a:t>
            </a:r>
            <a:r>
              <a:rPr lang="en-US" sz="3200" b="1" dirty="0">
                <a:solidFill>
                  <a:srgbClr val="C00000"/>
                </a:solidFill>
              </a:rPr>
              <a:t>law</a:t>
            </a:r>
            <a:r>
              <a:rPr lang="en-US" sz="3200" b="1" dirty="0">
                <a:solidFill>
                  <a:schemeClr val="tx1"/>
                </a:solidFill>
              </a:rPr>
              <a:t> enforcing a false day of worship, Sunday</a:t>
            </a:r>
            <a:r>
              <a:rPr lang="en-US" sz="3200" dirty="0">
                <a:solidFill>
                  <a:schemeClr val="tx1"/>
                </a:solidFill>
              </a:rPr>
              <a:t>, </a:t>
            </a:r>
            <a:r>
              <a:rPr lang="en-US" sz="3200" dirty="0"/>
              <a:t>to have all conflicting parties come into one mind thinking that it will </a:t>
            </a:r>
            <a:r>
              <a:rPr lang="en-US" sz="3200" b="1" dirty="0"/>
              <a:t>end the turmoil.  </a:t>
            </a:r>
          </a:p>
          <a:p>
            <a:r>
              <a:rPr lang="en-US" sz="3200" dirty="0"/>
              <a:t>They are </a:t>
            </a:r>
            <a:r>
              <a:rPr lang="en-US" sz="3200" b="1" dirty="0"/>
              <a:t>drunk with the wine </a:t>
            </a:r>
            <a:r>
              <a:rPr lang="en-US" sz="3200" dirty="0"/>
              <a:t>of the illicit union of </a:t>
            </a:r>
            <a:r>
              <a:rPr lang="en-US" sz="3200" b="1" dirty="0">
                <a:solidFill>
                  <a:srgbClr val="C00000"/>
                </a:solidFill>
              </a:rPr>
              <a:t>Church and State</a:t>
            </a:r>
            <a:r>
              <a:rPr lang="en-US" sz="3200" dirty="0"/>
              <a:t>, believing that a </a:t>
            </a:r>
            <a:r>
              <a:rPr lang="en-US" sz="3200" b="1" dirty="0"/>
              <a:t>Sunday Law will save the nation and, ultimately, the world.</a:t>
            </a:r>
          </a:p>
        </p:txBody>
      </p:sp>
    </p:spTree>
    <p:extLst>
      <p:ext uri="{BB962C8B-B14F-4D97-AF65-F5344CB8AC3E}">
        <p14:creationId xmlns:p14="http://schemas.microsoft.com/office/powerpoint/2010/main" val="730984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2057401" y="624110"/>
            <a:ext cx="9447212" cy="1280890"/>
          </a:xfrm>
        </p:spPr>
        <p:txBody>
          <a:bodyPr>
            <a:normAutofit/>
          </a:bodyPr>
          <a:lstStyle/>
          <a:p>
            <a:pPr algn="ctr"/>
            <a:r>
              <a:rPr lang="en-US" dirty="0">
                <a:solidFill>
                  <a:srgbClr val="0321FF"/>
                </a:solidFill>
              </a:rPr>
              <a:t>King of the North </a:t>
            </a:r>
            <a:r>
              <a:rPr lang="en-US" dirty="0">
                <a:solidFill>
                  <a:srgbClr val="C00000"/>
                </a:solidFill>
              </a:rPr>
              <a:t>prevails</a:t>
            </a:r>
            <a:br>
              <a:rPr lang="en-US" dirty="0"/>
            </a:br>
            <a:r>
              <a:rPr lang="en-US" dirty="0">
                <a:solidFill>
                  <a:srgbClr val="C00000"/>
                </a:solidFill>
              </a:rPr>
              <a:t>(Daniel 11:40b-41) </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450428" y="2133599"/>
            <a:ext cx="10524315" cy="4654827"/>
          </a:xfrm>
        </p:spPr>
        <p:txBody>
          <a:bodyPr>
            <a:noAutofit/>
          </a:bodyPr>
          <a:lstStyle/>
          <a:p>
            <a:r>
              <a:rPr lang="en-US" sz="3200" dirty="0"/>
              <a:t>The </a:t>
            </a:r>
            <a:r>
              <a:rPr lang="en-US" sz="3200" b="1" dirty="0">
                <a:solidFill>
                  <a:srgbClr val="002AFF"/>
                </a:solidFill>
              </a:rPr>
              <a:t>King of the North </a:t>
            </a:r>
            <a:r>
              <a:rPr lang="en-US" sz="3200" b="1" dirty="0">
                <a:solidFill>
                  <a:srgbClr val="C00000"/>
                </a:solidFill>
              </a:rPr>
              <a:t>prevails with the passage of a </a:t>
            </a:r>
            <a:r>
              <a:rPr lang="en-US" sz="3200" b="1" dirty="0">
                <a:solidFill>
                  <a:srgbClr val="FF0000"/>
                </a:solidFill>
              </a:rPr>
              <a:t>National Sunday Law </a:t>
            </a:r>
          </a:p>
          <a:p>
            <a:pPr lvl="1"/>
            <a:r>
              <a:rPr lang="en-US" sz="3200" dirty="0"/>
              <a:t>The </a:t>
            </a:r>
            <a:r>
              <a:rPr lang="en-US" sz="3200" b="1" dirty="0">
                <a:solidFill>
                  <a:srgbClr val="0026FF"/>
                </a:solidFill>
              </a:rPr>
              <a:t>(North)</a:t>
            </a:r>
            <a:r>
              <a:rPr lang="en-US" sz="3200" dirty="0"/>
              <a:t> </a:t>
            </a:r>
            <a:r>
              <a:rPr lang="en-US" sz="3200" b="1" dirty="0">
                <a:solidFill>
                  <a:srgbClr val="C00000"/>
                </a:solidFill>
              </a:rPr>
              <a:t>beast and false prophet</a:t>
            </a:r>
            <a:r>
              <a:rPr lang="en-US" sz="3200" b="1" dirty="0"/>
              <a:t>, first in America</a:t>
            </a:r>
            <a:r>
              <a:rPr lang="en-US" sz="3200" dirty="0"/>
              <a:t>, will engage governmental support with</a:t>
            </a:r>
            <a:r>
              <a:rPr lang="en-US" sz="3200" b="1" dirty="0"/>
              <a:t> armaments (chariots), militia (horsemen), and supply lines (ships), to come quickly and powerfully (like a whirlwind) to overwhelm the </a:t>
            </a:r>
            <a:r>
              <a:rPr lang="en-US" sz="3200" b="1" dirty="0">
                <a:solidFill>
                  <a:srgbClr val="0026FF"/>
                </a:solidFill>
              </a:rPr>
              <a:t>(South) </a:t>
            </a:r>
            <a:r>
              <a:rPr lang="en-US" sz="3200" b="1" dirty="0">
                <a:solidFill>
                  <a:srgbClr val="C00000"/>
                </a:solidFill>
              </a:rPr>
              <a:t>dragon</a:t>
            </a:r>
            <a:r>
              <a:rPr lang="en-US" sz="3200" b="1" dirty="0"/>
              <a:t>.</a:t>
            </a:r>
          </a:p>
        </p:txBody>
      </p:sp>
    </p:spTree>
    <p:extLst>
      <p:ext uri="{BB962C8B-B14F-4D97-AF65-F5344CB8AC3E}">
        <p14:creationId xmlns:p14="http://schemas.microsoft.com/office/powerpoint/2010/main" val="98342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96A5-20F3-5A42-9916-43EC1873EE44}"/>
              </a:ext>
            </a:extLst>
          </p:cNvPr>
          <p:cNvSpPr>
            <a:spLocks noGrp="1"/>
          </p:cNvSpPr>
          <p:nvPr>
            <p:ph type="title"/>
          </p:nvPr>
        </p:nvSpPr>
        <p:spPr>
          <a:xfrm>
            <a:off x="1477108" y="272417"/>
            <a:ext cx="10417574" cy="1724994"/>
          </a:xfrm>
        </p:spPr>
        <p:txBody>
          <a:bodyPr>
            <a:noAutofit/>
          </a:bodyPr>
          <a:lstStyle/>
          <a:p>
            <a:pPr algn="ctr"/>
            <a:r>
              <a:rPr lang="en-US" dirty="0">
                <a:solidFill>
                  <a:srgbClr val="C00000"/>
                </a:solidFill>
              </a:rPr>
              <a:t>Satan’s 7-headed 10-horned monstrous </a:t>
            </a:r>
            <a:br>
              <a:rPr lang="en-US" dirty="0">
                <a:solidFill>
                  <a:srgbClr val="C00000"/>
                </a:solidFill>
              </a:rPr>
            </a:br>
            <a:r>
              <a:rPr lang="en-US" dirty="0">
                <a:solidFill>
                  <a:srgbClr val="C00000"/>
                </a:solidFill>
              </a:rPr>
              <a:t>attack on Christ’s Outer Court Ministry</a:t>
            </a:r>
            <a:br>
              <a:rPr lang="en-US" dirty="0"/>
            </a:br>
            <a:r>
              <a:rPr lang="en-US" dirty="0">
                <a:solidFill>
                  <a:srgbClr val="C00000"/>
                </a:solidFill>
              </a:rPr>
              <a:t>(Revelation 17:3)</a:t>
            </a:r>
          </a:p>
        </p:txBody>
      </p:sp>
      <p:sp>
        <p:nvSpPr>
          <p:cNvPr id="3" name="Content Placeholder 2">
            <a:extLst>
              <a:ext uri="{FF2B5EF4-FFF2-40B4-BE49-F238E27FC236}">
                <a16:creationId xmlns:a16="http://schemas.microsoft.com/office/drawing/2014/main" id="{19E95E23-DD43-0942-891C-91941D7BADD4}"/>
              </a:ext>
            </a:extLst>
          </p:cNvPr>
          <p:cNvSpPr>
            <a:spLocks noGrp="1"/>
          </p:cNvSpPr>
          <p:nvPr>
            <p:ph idx="1"/>
          </p:nvPr>
        </p:nvSpPr>
        <p:spPr>
          <a:xfrm>
            <a:off x="1477109" y="2138088"/>
            <a:ext cx="10487912" cy="4624453"/>
          </a:xfrm>
        </p:spPr>
        <p:txBody>
          <a:bodyPr>
            <a:noAutofit/>
          </a:bodyPr>
          <a:lstStyle/>
          <a:p>
            <a:r>
              <a:rPr lang="en-US" sz="3200" b="1" dirty="0"/>
              <a:t>Satan will unify apostate Protestantism </a:t>
            </a:r>
            <a:r>
              <a:rPr lang="en-US" sz="3200" b="1" dirty="0">
                <a:solidFill>
                  <a:srgbClr val="C00000"/>
                </a:solidFill>
              </a:rPr>
              <a:t>(the false prophet)</a:t>
            </a:r>
            <a:r>
              <a:rPr lang="en-US" sz="3200" b="1" dirty="0"/>
              <a:t> and the Roman Catholic papal hierarchy </a:t>
            </a:r>
            <a:r>
              <a:rPr lang="en-US" sz="3200" b="1" dirty="0">
                <a:solidFill>
                  <a:srgbClr val="C00000"/>
                </a:solidFill>
              </a:rPr>
              <a:t>(the beast) </a:t>
            </a:r>
            <a:r>
              <a:rPr lang="en-US" sz="3200" b="1" dirty="0"/>
              <a:t>(</a:t>
            </a:r>
            <a:r>
              <a:rPr lang="en-US" sz="3200" b="1" u="sng" dirty="0"/>
              <a:t>Church</a:t>
            </a:r>
            <a:r>
              <a:rPr lang="en-US" sz="3200" b="1" dirty="0"/>
              <a:t>) with the American Empire </a:t>
            </a:r>
            <a:r>
              <a:rPr lang="en-US" sz="3200" b="1" dirty="0">
                <a:solidFill>
                  <a:srgbClr val="C00000"/>
                </a:solidFill>
              </a:rPr>
              <a:t>(the dragon) </a:t>
            </a:r>
            <a:r>
              <a:rPr lang="en-US" sz="3200" b="1" dirty="0"/>
              <a:t>(</a:t>
            </a:r>
            <a:r>
              <a:rPr lang="en-US" sz="3200" b="1" u="sng" dirty="0"/>
              <a:t>State</a:t>
            </a:r>
            <a:r>
              <a:rPr lang="en-US" sz="3200" b="1" dirty="0"/>
              <a:t>) </a:t>
            </a:r>
            <a:r>
              <a:rPr lang="en-US" sz="3200" dirty="0"/>
              <a:t>into the </a:t>
            </a:r>
            <a:r>
              <a:rPr lang="en-US" sz="3200" b="1" dirty="0">
                <a:solidFill>
                  <a:srgbClr val="C00000"/>
                </a:solidFill>
              </a:rPr>
              <a:t>Seven-Headed Ten-Horned Scarlet Colored Beast </a:t>
            </a:r>
            <a:r>
              <a:rPr lang="en-US" sz="3200" dirty="0">
                <a:solidFill>
                  <a:schemeClr val="tx1"/>
                </a:solidFill>
              </a:rPr>
              <a:t>to legally distract man’s attention from </a:t>
            </a:r>
            <a:r>
              <a:rPr lang="en-US" sz="3200" b="1" dirty="0">
                <a:solidFill>
                  <a:srgbClr val="FF0000"/>
                </a:solidFill>
              </a:rPr>
              <a:t>Christ’s Most Holy Place Ministry and the Law of God</a:t>
            </a:r>
            <a:r>
              <a:rPr lang="en-US" sz="3200" dirty="0">
                <a:solidFill>
                  <a:schemeClr val="tx1"/>
                </a:solidFill>
              </a:rPr>
              <a:t>, and destroy </a:t>
            </a:r>
            <a:r>
              <a:rPr lang="en-US" sz="3200" b="1" dirty="0">
                <a:solidFill>
                  <a:schemeClr val="tx1"/>
                </a:solidFill>
              </a:rPr>
              <a:t>God’s People </a:t>
            </a:r>
            <a:r>
              <a:rPr lang="en-US" sz="3200" dirty="0">
                <a:solidFill>
                  <a:schemeClr val="tx1"/>
                </a:solidFill>
              </a:rPr>
              <a:t>who are </a:t>
            </a:r>
            <a:r>
              <a:rPr lang="en-US" sz="3200" b="1" dirty="0">
                <a:solidFill>
                  <a:srgbClr val="C00000"/>
                </a:solidFill>
              </a:rPr>
              <a:t>proclaiming</a:t>
            </a:r>
            <a:r>
              <a:rPr lang="en-US" sz="3200" dirty="0">
                <a:solidFill>
                  <a:srgbClr val="C00000"/>
                </a:solidFill>
              </a:rPr>
              <a:t> </a:t>
            </a:r>
            <a:r>
              <a:rPr lang="en-US" sz="3200" b="1" dirty="0">
                <a:solidFill>
                  <a:srgbClr val="C00000"/>
                </a:solidFill>
              </a:rPr>
              <a:t>Christ’s work of Atonement and His Second Coming.</a:t>
            </a:r>
            <a:r>
              <a:rPr lang="en-US" sz="3200" dirty="0">
                <a:solidFill>
                  <a:srgbClr val="C00000"/>
                </a:solidFill>
              </a:rPr>
              <a:t> </a:t>
            </a:r>
          </a:p>
        </p:txBody>
      </p:sp>
    </p:spTree>
    <p:extLst>
      <p:ext uri="{BB962C8B-B14F-4D97-AF65-F5344CB8AC3E}">
        <p14:creationId xmlns:p14="http://schemas.microsoft.com/office/powerpoint/2010/main" val="1197970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45B363-5FE2-9D44-A0DC-664950DFE50C}"/>
              </a:ext>
            </a:extLst>
          </p:cNvPr>
          <p:cNvPicPr>
            <a:picLocks noGrp="1" noChangeAspect="1"/>
          </p:cNvPicPr>
          <p:nvPr>
            <p:ph idx="1"/>
          </p:nvPr>
        </p:nvPicPr>
        <p:blipFill>
          <a:blip r:embed="rId2"/>
          <a:stretch>
            <a:fillRect/>
          </a:stretch>
        </p:blipFill>
        <p:spPr>
          <a:xfrm>
            <a:off x="2375127" y="0"/>
            <a:ext cx="7933037" cy="6898293"/>
          </a:xfrm>
          <a:prstGeom prst="rect">
            <a:avLst/>
          </a:prstGeom>
        </p:spPr>
      </p:pic>
      <p:sp>
        <p:nvSpPr>
          <p:cNvPr id="5" name="Rectangle 4">
            <a:extLst>
              <a:ext uri="{FF2B5EF4-FFF2-40B4-BE49-F238E27FC236}">
                <a16:creationId xmlns:a16="http://schemas.microsoft.com/office/drawing/2014/main" id="{367E68CE-1CA4-DD49-A19E-3362B1D141DE}"/>
              </a:ext>
            </a:extLst>
          </p:cNvPr>
          <p:cNvSpPr/>
          <p:nvPr/>
        </p:nvSpPr>
        <p:spPr>
          <a:xfrm>
            <a:off x="4902740" y="0"/>
            <a:ext cx="4987108" cy="1384995"/>
          </a:xfrm>
          <a:prstGeom prst="rect">
            <a:avLst/>
          </a:prstGeom>
        </p:spPr>
        <p:txBody>
          <a:bodyPr wrap="square">
            <a:spAutoFit/>
          </a:bodyPr>
          <a:lstStyle/>
          <a:p>
            <a:pPr algn="ctr"/>
            <a:r>
              <a:rPr lang="en-US" sz="2800" b="1" dirty="0">
                <a:solidFill>
                  <a:schemeClr val="bg1"/>
                </a:solidFill>
              </a:rPr>
              <a:t>Seven-Headed Ten-Horned</a:t>
            </a:r>
            <a:br>
              <a:rPr lang="en-US" sz="2800" b="1" dirty="0">
                <a:solidFill>
                  <a:schemeClr val="bg1"/>
                </a:solidFill>
              </a:rPr>
            </a:br>
            <a:r>
              <a:rPr lang="en-US" sz="2800" b="1" dirty="0">
                <a:solidFill>
                  <a:schemeClr val="bg1"/>
                </a:solidFill>
              </a:rPr>
              <a:t>Scarlet Colored Beast</a:t>
            </a:r>
          </a:p>
          <a:p>
            <a:pPr algn="ctr"/>
            <a:r>
              <a:rPr lang="en-US" sz="2800" b="1" dirty="0">
                <a:solidFill>
                  <a:schemeClr val="bg1"/>
                </a:solidFill>
              </a:rPr>
              <a:t>Rev 17:3</a:t>
            </a:r>
            <a:endParaRPr lang="en-US" sz="2800" dirty="0">
              <a:solidFill>
                <a:schemeClr val="bg1"/>
              </a:solidFill>
            </a:endParaRPr>
          </a:p>
        </p:txBody>
      </p:sp>
    </p:spTree>
    <p:extLst>
      <p:ext uri="{BB962C8B-B14F-4D97-AF65-F5344CB8AC3E}">
        <p14:creationId xmlns:p14="http://schemas.microsoft.com/office/powerpoint/2010/main" val="248676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2A75-36E8-5D4D-A092-21993137DF0C}"/>
              </a:ext>
            </a:extLst>
          </p:cNvPr>
          <p:cNvSpPr>
            <a:spLocks noGrp="1"/>
          </p:cNvSpPr>
          <p:nvPr>
            <p:ph type="title"/>
          </p:nvPr>
        </p:nvSpPr>
        <p:spPr>
          <a:xfrm>
            <a:off x="1631092" y="624110"/>
            <a:ext cx="10285289" cy="1280890"/>
          </a:xfrm>
        </p:spPr>
        <p:txBody>
          <a:bodyPr>
            <a:normAutofit/>
          </a:bodyPr>
          <a:lstStyle/>
          <a:p>
            <a:pPr algn="ctr"/>
            <a:r>
              <a:rPr lang="en-US" i="1" dirty="0">
                <a:solidFill>
                  <a:srgbClr val="C00000"/>
                </a:solidFill>
              </a:rPr>
              <a:t>The second phase</a:t>
            </a:r>
            <a:r>
              <a:rPr lang="en-US" dirty="0">
                <a:solidFill>
                  <a:srgbClr val="C00000"/>
                </a:solidFill>
              </a:rPr>
              <a:t> – </a:t>
            </a:r>
            <a:r>
              <a:rPr lang="en-US" dirty="0">
                <a:solidFill>
                  <a:schemeClr val="tx1"/>
                </a:solidFill>
              </a:rPr>
              <a:t>transition to the </a:t>
            </a:r>
            <a:br>
              <a:rPr lang="en-US" dirty="0">
                <a:solidFill>
                  <a:schemeClr val="tx1"/>
                </a:solidFill>
              </a:rPr>
            </a:br>
            <a:r>
              <a:rPr lang="en-US" dirty="0">
                <a:solidFill>
                  <a:schemeClr val="tx1"/>
                </a:solidFill>
              </a:rPr>
              <a:t>Universal Sunday Law</a:t>
            </a:r>
            <a:endParaRPr lang="en-US" i="1" dirty="0">
              <a:solidFill>
                <a:schemeClr val="tx1"/>
              </a:solidFill>
            </a:endParaRPr>
          </a:p>
        </p:txBody>
      </p:sp>
      <p:sp>
        <p:nvSpPr>
          <p:cNvPr id="3" name="Content Placeholder 2">
            <a:extLst>
              <a:ext uri="{FF2B5EF4-FFF2-40B4-BE49-F238E27FC236}">
                <a16:creationId xmlns:a16="http://schemas.microsoft.com/office/drawing/2014/main" id="{3AAF811E-EFB8-C14E-A05C-B03A43C14839}"/>
              </a:ext>
            </a:extLst>
          </p:cNvPr>
          <p:cNvSpPr>
            <a:spLocks noGrp="1"/>
          </p:cNvSpPr>
          <p:nvPr>
            <p:ph idx="1"/>
          </p:nvPr>
        </p:nvSpPr>
        <p:spPr>
          <a:xfrm>
            <a:off x="1400537" y="2133600"/>
            <a:ext cx="10515845" cy="3777622"/>
          </a:xfrm>
        </p:spPr>
        <p:txBody>
          <a:bodyPr>
            <a:noAutofit/>
          </a:bodyPr>
          <a:lstStyle/>
          <a:p>
            <a:r>
              <a:rPr lang="en-US" sz="3200" b="1" dirty="0">
                <a:solidFill>
                  <a:srgbClr val="C00000"/>
                </a:solidFill>
              </a:rPr>
              <a:t>America</a:t>
            </a:r>
            <a:r>
              <a:rPr lang="en-US" sz="3200" dirty="0"/>
              <a:t> will </a:t>
            </a:r>
            <a:r>
              <a:rPr lang="en-US" sz="3200" b="1" dirty="0"/>
              <a:t>abnegate its sovereignty </a:t>
            </a:r>
            <a:r>
              <a:rPr lang="en-US" sz="3200" dirty="0"/>
              <a:t>as Apostate Protestantism hands this country to the papacy and the power elite</a:t>
            </a:r>
            <a:r>
              <a:rPr lang="en-US" sz="3200" dirty="0">
                <a:solidFill>
                  <a:schemeClr val="tx1"/>
                </a:solidFill>
              </a:rPr>
              <a:t>(Dan 11:41; Rev 17:12)</a:t>
            </a:r>
            <a:r>
              <a:rPr lang="en-US" sz="3200" dirty="0"/>
              <a:t>.</a:t>
            </a:r>
          </a:p>
          <a:p>
            <a:r>
              <a:rPr lang="en-US" sz="3200" b="1" dirty="0">
                <a:solidFill>
                  <a:srgbClr val="C00000"/>
                </a:solidFill>
              </a:rPr>
              <a:t>National apostasy </a:t>
            </a:r>
            <a:r>
              <a:rPr lang="en-US" sz="3200" dirty="0"/>
              <a:t>speedily leads to </a:t>
            </a:r>
            <a:r>
              <a:rPr lang="en-US" sz="3200" b="1" dirty="0">
                <a:solidFill>
                  <a:srgbClr val="C00000"/>
                </a:solidFill>
              </a:rPr>
              <a:t>national ruin</a:t>
            </a:r>
            <a:r>
              <a:rPr lang="en-US" sz="3200" dirty="0"/>
              <a:t>.</a:t>
            </a:r>
          </a:p>
        </p:txBody>
      </p:sp>
    </p:spTree>
    <p:extLst>
      <p:ext uri="{BB962C8B-B14F-4D97-AF65-F5344CB8AC3E}">
        <p14:creationId xmlns:p14="http://schemas.microsoft.com/office/powerpoint/2010/main" val="3911052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2A75-36E8-5D4D-A092-21993137DF0C}"/>
              </a:ext>
            </a:extLst>
          </p:cNvPr>
          <p:cNvSpPr>
            <a:spLocks noGrp="1"/>
          </p:cNvSpPr>
          <p:nvPr>
            <p:ph type="title"/>
          </p:nvPr>
        </p:nvSpPr>
        <p:spPr>
          <a:xfrm>
            <a:off x="1631092" y="624110"/>
            <a:ext cx="10285289" cy="1280890"/>
          </a:xfrm>
        </p:spPr>
        <p:txBody>
          <a:bodyPr>
            <a:normAutofit/>
          </a:bodyPr>
          <a:lstStyle/>
          <a:p>
            <a:pPr algn="ctr"/>
            <a:r>
              <a:rPr lang="en-US" i="1" dirty="0">
                <a:solidFill>
                  <a:srgbClr val="C00000"/>
                </a:solidFill>
              </a:rPr>
              <a:t>The second phase</a:t>
            </a:r>
            <a:r>
              <a:rPr lang="en-US" dirty="0">
                <a:solidFill>
                  <a:srgbClr val="C00000"/>
                </a:solidFill>
              </a:rPr>
              <a:t> – </a:t>
            </a:r>
            <a:r>
              <a:rPr lang="en-US" dirty="0">
                <a:solidFill>
                  <a:schemeClr val="tx1"/>
                </a:solidFill>
              </a:rPr>
              <a:t>transition to the </a:t>
            </a:r>
            <a:br>
              <a:rPr lang="en-US" dirty="0">
                <a:solidFill>
                  <a:schemeClr val="tx1"/>
                </a:solidFill>
              </a:rPr>
            </a:br>
            <a:r>
              <a:rPr lang="en-US" dirty="0">
                <a:solidFill>
                  <a:schemeClr val="tx1"/>
                </a:solidFill>
              </a:rPr>
              <a:t>Universal Sunday Law</a:t>
            </a:r>
            <a:endParaRPr lang="en-US" i="1" dirty="0">
              <a:solidFill>
                <a:schemeClr val="tx1"/>
              </a:solidFill>
            </a:endParaRPr>
          </a:p>
        </p:txBody>
      </p:sp>
      <p:sp>
        <p:nvSpPr>
          <p:cNvPr id="3" name="Content Placeholder 2">
            <a:extLst>
              <a:ext uri="{FF2B5EF4-FFF2-40B4-BE49-F238E27FC236}">
                <a16:creationId xmlns:a16="http://schemas.microsoft.com/office/drawing/2014/main" id="{3AAF811E-EFB8-C14E-A05C-B03A43C14839}"/>
              </a:ext>
            </a:extLst>
          </p:cNvPr>
          <p:cNvSpPr>
            <a:spLocks noGrp="1"/>
          </p:cNvSpPr>
          <p:nvPr>
            <p:ph idx="1"/>
          </p:nvPr>
        </p:nvSpPr>
        <p:spPr>
          <a:xfrm>
            <a:off x="1400537" y="2133600"/>
            <a:ext cx="10515845" cy="3777622"/>
          </a:xfrm>
        </p:spPr>
        <p:txBody>
          <a:bodyPr>
            <a:noAutofit/>
          </a:bodyPr>
          <a:lstStyle/>
          <a:p>
            <a:r>
              <a:rPr lang="en-US" sz="3200" dirty="0"/>
              <a:t>All other countries will come into line with America, leading to a </a:t>
            </a:r>
            <a:r>
              <a:rPr lang="en-US" sz="3200" b="1" dirty="0">
                <a:solidFill>
                  <a:srgbClr val="FF0000"/>
                </a:solidFill>
              </a:rPr>
              <a:t>Universal Sunday Law </a:t>
            </a:r>
            <a:r>
              <a:rPr lang="en-US" sz="3200" dirty="0">
                <a:solidFill>
                  <a:schemeClr val="tx1"/>
                </a:solidFill>
              </a:rPr>
              <a:t>(Dan 11:42; Rev 17:13)</a:t>
            </a:r>
            <a:r>
              <a:rPr lang="en-US" sz="3200" dirty="0"/>
              <a:t>.</a:t>
            </a:r>
          </a:p>
          <a:p>
            <a:r>
              <a:rPr lang="en-US" sz="3200" b="1" dirty="0">
                <a:solidFill>
                  <a:srgbClr val="C00000"/>
                </a:solidFill>
              </a:rPr>
              <a:t>Universal apostasy </a:t>
            </a:r>
            <a:r>
              <a:rPr lang="en-US" sz="3200" dirty="0"/>
              <a:t>leads to </a:t>
            </a:r>
            <a:r>
              <a:rPr lang="en-US" sz="3200" b="1" dirty="0">
                <a:solidFill>
                  <a:srgbClr val="C00000"/>
                </a:solidFill>
              </a:rPr>
              <a:t>universal ruin</a:t>
            </a:r>
            <a:r>
              <a:rPr lang="en-US" sz="3200" dirty="0"/>
              <a:t>.</a:t>
            </a:r>
          </a:p>
          <a:p>
            <a:endParaRPr lang="en-US" sz="3200" dirty="0"/>
          </a:p>
        </p:txBody>
      </p:sp>
    </p:spTree>
    <p:extLst>
      <p:ext uri="{BB962C8B-B14F-4D97-AF65-F5344CB8AC3E}">
        <p14:creationId xmlns:p14="http://schemas.microsoft.com/office/powerpoint/2010/main" val="354961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7807-6E18-F146-83A0-75075C4DA742}"/>
              </a:ext>
            </a:extLst>
          </p:cNvPr>
          <p:cNvSpPr>
            <a:spLocks noGrp="1"/>
          </p:cNvSpPr>
          <p:nvPr>
            <p:ph type="title"/>
          </p:nvPr>
        </p:nvSpPr>
        <p:spPr>
          <a:xfrm>
            <a:off x="1275861" y="356599"/>
            <a:ext cx="10838317" cy="1280890"/>
          </a:xfrm>
        </p:spPr>
        <p:txBody>
          <a:bodyPr/>
          <a:lstStyle/>
          <a:p>
            <a:pPr algn="ctr"/>
            <a:r>
              <a:rPr lang="en-US" dirty="0">
                <a:solidFill>
                  <a:srgbClr val="C00000"/>
                </a:solidFill>
              </a:rPr>
              <a:t>4. Christ our Righteousness is the crowning contribution of prophecy</a:t>
            </a:r>
          </a:p>
        </p:txBody>
      </p:sp>
      <p:sp>
        <p:nvSpPr>
          <p:cNvPr id="3" name="Content Placeholder 2">
            <a:extLst>
              <a:ext uri="{FF2B5EF4-FFF2-40B4-BE49-F238E27FC236}">
                <a16:creationId xmlns:a16="http://schemas.microsoft.com/office/drawing/2014/main" id="{BCCC15F9-836C-9C4D-AF19-23DD11DBB1AB}"/>
              </a:ext>
            </a:extLst>
          </p:cNvPr>
          <p:cNvSpPr>
            <a:spLocks noGrp="1"/>
          </p:cNvSpPr>
          <p:nvPr>
            <p:ph idx="1"/>
          </p:nvPr>
        </p:nvSpPr>
        <p:spPr>
          <a:xfrm>
            <a:off x="1605063" y="1637489"/>
            <a:ext cx="10509115" cy="4948136"/>
          </a:xfrm>
        </p:spPr>
        <p:txBody>
          <a:bodyPr>
            <a:noAutofit/>
          </a:bodyPr>
          <a:lstStyle/>
          <a:p>
            <a:r>
              <a:rPr lang="en-US" sz="2800" dirty="0"/>
              <a:t>"</a:t>
            </a:r>
            <a:r>
              <a:rPr lang="en-US" sz="2800" b="1" dirty="0">
                <a:solidFill>
                  <a:schemeClr val="tx1"/>
                </a:solidFill>
              </a:rPr>
              <a:t>Let Daniel speak, let Revelation speak</a:t>
            </a:r>
            <a:r>
              <a:rPr lang="en-US" sz="2800" dirty="0"/>
              <a:t>, and tell what is truth. But whatever phase of the subject is presented, </a:t>
            </a:r>
            <a:r>
              <a:rPr lang="en-US" sz="2800" b="1" dirty="0">
                <a:solidFill>
                  <a:srgbClr val="C00000"/>
                </a:solidFill>
              </a:rPr>
              <a:t>uplift Jesus as the center of all hope</a:t>
            </a:r>
            <a:r>
              <a:rPr lang="en-US" sz="2800" dirty="0"/>
              <a:t>." "The </a:t>
            </a:r>
            <a:r>
              <a:rPr lang="en-US" sz="2800" b="1" dirty="0"/>
              <a:t>prophecies of Daniel and the Revelation should be carefully studied</a:t>
            </a:r>
            <a:r>
              <a:rPr lang="en-US" sz="2800" dirty="0"/>
              <a:t>, and in connection with them the words, 'Behold the Lamb of God, which taketh away the sin of the world.'" {1954 LEF, PFF4 1150.2} </a:t>
            </a:r>
          </a:p>
          <a:p>
            <a:r>
              <a:rPr lang="en-US" sz="2800" b="1" dirty="0">
                <a:solidFill>
                  <a:srgbClr val="C00000"/>
                </a:solidFill>
              </a:rPr>
              <a:t>Christ</a:t>
            </a:r>
            <a:r>
              <a:rPr lang="en-US" sz="2800" b="1" dirty="0"/>
              <a:t> our complete righteousness </a:t>
            </a:r>
            <a:r>
              <a:rPr lang="en-US" sz="2800" dirty="0"/>
              <a:t>…is to be the </a:t>
            </a:r>
            <a:r>
              <a:rPr lang="en-US" sz="2800" b="1" dirty="0">
                <a:solidFill>
                  <a:srgbClr val="C00000"/>
                </a:solidFill>
              </a:rPr>
              <a:t>crowning contribution of prophecy</a:t>
            </a:r>
            <a:r>
              <a:rPr lang="en-US" sz="2800" dirty="0"/>
              <a:t>. {1954 LEF, PFF4 1150.4}</a:t>
            </a:r>
          </a:p>
        </p:txBody>
      </p:sp>
    </p:spTree>
    <p:extLst>
      <p:ext uri="{BB962C8B-B14F-4D97-AF65-F5344CB8AC3E}">
        <p14:creationId xmlns:p14="http://schemas.microsoft.com/office/powerpoint/2010/main" val="1287665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43C6-EEBC-B246-A71A-04A63D023C30}"/>
              </a:ext>
            </a:extLst>
          </p:cNvPr>
          <p:cNvSpPr>
            <a:spLocks noGrp="1"/>
          </p:cNvSpPr>
          <p:nvPr>
            <p:ph type="title"/>
          </p:nvPr>
        </p:nvSpPr>
        <p:spPr>
          <a:xfrm>
            <a:off x="1423447" y="341305"/>
            <a:ext cx="10768553" cy="1280890"/>
          </a:xfrm>
        </p:spPr>
        <p:txBody>
          <a:bodyPr>
            <a:normAutofit/>
          </a:bodyPr>
          <a:lstStyle/>
          <a:p>
            <a:pPr algn="ctr"/>
            <a:r>
              <a:rPr lang="en-US" dirty="0">
                <a:solidFill>
                  <a:srgbClr val="C00000"/>
                </a:solidFill>
              </a:rPr>
              <a:t>Satan’s 7-headed 10-horned monstrous attack on Christ’s Most Holy Place Ministry</a:t>
            </a:r>
          </a:p>
        </p:txBody>
      </p:sp>
      <p:sp>
        <p:nvSpPr>
          <p:cNvPr id="3" name="Content Placeholder 2">
            <a:extLst>
              <a:ext uri="{FF2B5EF4-FFF2-40B4-BE49-F238E27FC236}">
                <a16:creationId xmlns:a16="http://schemas.microsoft.com/office/drawing/2014/main" id="{727FF467-68C3-4748-9112-BBE2DEE8F71F}"/>
              </a:ext>
            </a:extLst>
          </p:cNvPr>
          <p:cNvSpPr>
            <a:spLocks noGrp="1"/>
          </p:cNvSpPr>
          <p:nvPr>
            <p:ph idx="1"/>
          </p:nvPr>
        </p:nvSpPr>
        <p:spPr>
          <a:xfrm>
            <a:off x="1291473" y="2086464"/>
            <a:ext cx="10778748" cy="4521725"/>
          </a:xfrm>
        </p:spPr>
        <p:txBody>
          <a:bodyPr>
            <a:normAutofit/>
          </a:bodyPr>
          <a:lstStyle/>
          <a:p>
            <a:r>
              <a:rPr lang="en-US" sz="3200" dirty="0"/>
              <a:t>This will be the </a:t>
            </a:r>
            <a:r>
              <a:rPr lang="en-US" sz="3200" b="1" dirty="0">
                <a:solidFill>
                  <a:srgbClr val="C00000"/>
                </a:solidFill>
              </a:rPr>
              <a:t>culmination</a:t>
            </a:r>
            <a:r>
              <a:rPr lang="en-US" sz="3200" dirty="0"/>
              <a:t> of the third conflict between the kings of the north and south.</a:t>
            </a:r>
          </a:p>
          <a:p>
            <a:r>
              <a:rPr lang="en-US" sz="3200" dirty="0"/>
              <a:t>This </a:t>
            </a:r>
            <a:r>
              <a:rPr lang="en-US" sz="3200" b="1" dirty="0">
                <a:solidFill>
                  <a:srgbClr val="C00000"/>
                </a:solidFill>
              </a:rPr>
              <a:t>history will have been repeated </a:t>
            </a:r>
            <a:r>
              <a:rPr lang="en-US" sz="3200" dirty="0"/>
              <a:t>to the end of time.</a:t>
            </a:r>
          </a:p>
        </p:txBody>
      </p:sp>
    </p:spTree>
    <p:extLst>
      <p:ext uri="{BB962C8B-B14F-4D97-AF65-F5344CB8AC3E}">
        <p14:creationId xmlns:p14="http://schemas.microsoft.com/office/powerpoint/2010/main" val="826226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6DA3FC8D-8728-C24A-8F59-4790DCD16662}"/>
              </a:ext>
            </a:extLst>
          </p:cNvPr>
          <p:cNvSpPr/>
          <p:nvPr/>
        </p:nvSpPr>
        <p:spPr>
          <a:xfrm>
            <a:off x="3599991" y="5240965"/>
            <a:ext cx="2704047" cy="1226642"/>
          </a:xfrm>
          <a:prstGeom prst="frame">
            <a:avLst>
              <a:gd name="adj1" fmla="val 543"/>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5DA591BA-5ACA-DD40-9DFD-A6F3E021B2B9}"/>
              </a:ext>
            </a:extLst>
          </p:cNvPr>
          <p:cNvSpPr txBox="1"/>
          <p:nvPr/>
        </p:nvSpPr>
        <p:spPr>
          <a:xfrm>
            <a:off x="3620886" y="5326691"/>
            <a:ext cx="2706190" cy="954107"/>
          </a:xfrm>
          <a:prstGeom prst="rect">
            <a:avLst/>
          </a:prstGeom>
          <a:noFill/>
        </p:spPr>
        <p:txBody>
          <a:bodyPr wrap="none" rtlCol="0">
            <a:spAutoFit/>
          </a:bodyPr>
          <a:lstStyle/>
          <a:p>
            <a:pPr algn="ctr"/>
            <a:r>
              <a:rPr lang="en-US" sz="2800" b="1" dirty="0"/>
              <a:t>Grecia to</a:t>
            </a:r>
          </a:p>
          <a:p>
            <a:pPr algn="ctr"/>
            <a:r>
              <a:rPr lang="en-US" sz="2800" b="1" dirty="0"/>
              <a:t>Roman Empire</a:t>
            </a:r>
          </a:p>
        </p:txBody>
      </p:sp>
      <p:sp>
        <p:nvSpPr>
          <p:cNvPr id="12" name="TextBox 11">
            <a:extLst>
              <a:ext uri="{FF2B5EF4-FFF2-40B4-BE49-F238E27FC236}">
                <a16:creationId xmlns:a16="http://schemas.microsoft.com/office/drawing/2014/main" id="{91391EEA-6381-9D44-867D-EE78DBCF442D}"/>
              </a:ext>
            </a:extLst>
          </p:cNvPr>
          <p:cNvSpPr txBox="1"/>
          <p:nvPr/>
        </p:nvSpPr>
        <p:spPr>
          <a:xfrm>
            <a:off x="6450086" y="5326691"/>
            <a:ext cx="2727029" cy="954107"/>
          </a:xfrm>
          <a:prstGeom prst="rect">
            <a:avLst/>
          </a:prstGeom>
          <a:noFill/>
        </p:spPr>
        <p:txBody>
          <a:bodyPr wrap="none" rtlCol="0">
            <a:spAutoFit/>
          </a:bodyPr>
          <a:lstStyle/>
          <a:p>
            <a:pPr algn="ctr"/>
            <a:r>
              <a:rPr lang="en-US" sz="2800" b="1" dirty="0"/>
              <a:t>Roman Empire</a:t>
            </a:r>
          </a:p>
          <a:p>
            <a:pPr algn="ctr"/>
            <a:r>
              <a:rPr lang="en-US" sz="2800" b="1" dirty="0"/>
              <a:t>to Papal Rome</a:t>
            </a:r>
          </a:p>
        </p:txBody>
      </p:sp>
      <p:sp>
        <p:nvSpPr>
          <p:cNvPr id="13" name="TextBox 12">
            <a:extLst>
              <a:ext uri="{FF2B5EF4-FFF2-40B4-BE49-F238E27FC236}">
                <a16:creationId xmlns:a16="http://schemas.microsoft.com/office/drawing/2014/main" id="{C3FDD2C6-97E5-5D43-9F92-0B899D2F0E51}"/>
              </a:ext>
            </a:extLst>
          </p:cNvPr>
          <p:cNvSpPr txBox="1"/>
          <p:nvPr/>
        </p:nvSpPr>
        <p:spPr>
          <a:xfrm>
            <a:off x="9280799" y="5174850"/>
            <a:ext cx="2727029" cy="1384995"/>
          </a:xfrm>
          <a:prstGeom prst="rect">
            <a:avLst/>
          </a:prstGeom>
          <a:noFill/>
        </p:spPr>
        <p:txBody>
          <a:bodyPr wrap="none" rtlCol="0">
            <a:spAutoFit/>
          </a:bodyPr>
          <a:lstStyle/>
          <a:p>
            <a:pPr algn="ctr"/>
            <a:r>
              <a:rPr lang="en-US" sz="2800" b="1" dirty="0"/>
              <a:t>Papal Rome to</a:t>
            </a:r>
          </a:p>
          <a:p>
            <a:pPr algn="ctr"/>
            <a:r>
              <a:rPr lang="en-US" sz="2800" b="1" dirty="0"/>
              <a:t>Revived Papal</a:t>
            </a:r>
          </a:p>
          <a:p>
            <a:pPr algn="ctr"/>
            <a:r>
              <a:rPr lang="en-US" sz="2800" b="1" dirty="0"/>
              <a:t>Rome</a:t>
            </a:r>
          </a:p>
        </p:txBody>
      </p:sp>
      <p:sp>
        <p:nvSpPr>
          <p:cNvPr id="14" name="TextBox 13">
            <a:extLst>
              <a:ext uri="{FF2B5EF4-FFF2-40B4-BE49-F238E27FC236}">
                <a16:creationId xmlns:a16="http://schemas.microsoft.com/office/drawing/2014/main" id="{15DB1430-1CED-9846-8DBD-0CBF6FE2FC91}"/>
              </a:ext>
            </a:extLst>
          </p:cNvPr>
          <p:cNvSpPr txBox="1"/>
          <p:nvPr/>
        </p:nvSpPr>
        <p:spPr>
          <a:xfrm>
            <a:off x="1231683" y="5377232"/>
            <a:ext cx="2454518" cy="954107"/>
          </a:xfrm>
          <a:prstGeom prst="rect">
            <a:avLst/>
          </a:prstGeom>
          <a:noFill/>
        </p:spPr>
        <p:txBody>
          <a:bodyPr wrap="none" rtlCol="0">
            <a:spAutoFit/>
          </a:bodyPr>
          <a:lstStyle/>
          <a:p>
            <a:r>
              <a:rPr lang="en-US" sz="2800" b="1" dirty="0"/>
              <a:t>Three Eras of </a:t>
            </a:r>
          </a:p>
          <a:p>
            <a:r>
              <a:rPr lang="en-US" sz="2800" b="1" dirty="0"/>
              <a:t>Kings of N/S</a:t>
            </a:r>
          </a:p>
        </p:txBody>
      </p:sp>
      <p:sp>
        <p:nvSpPr>
          <p:cNvPr id="15" name="Frame 14">
            <a:extLst>
              <a:ext uri="{FF2B5EF4-FFF2-40B4-BE49-F238E27FC236}">
                <a16:creationId xmlns:a16="http://schemas.microsoft.com/office/drawing/2014/main" id="{09F20EDE-6F42-E646-94F6-2563C263A2F9}"/>
              </a:ext>
            </a:extLst>
          </p:cNvPr>
          <p:cNvSpPr/>
          <p:nvPr/>
        </p:nvSpPr>
        <p:spPr>
          <a:xfrm>
            <a:off x="3631988" y="3858074"/>
            <a:ext cx="2672050" cy="1253795"/>
          </a:xfrm>
          <a:prstGeom prst="frame">
            <a:avLst>
              <a:gd name="adj1" fmla="val 543"/>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6AAA4243-948B-AF48-9842-3E08718D25E4}"/>
              </a:ext>
            </a:extLst>
          </p:cNvPr>
          <p:cNvSpPr/>
          <p:nvPr/>
        </p:nvSpPr>
        <p:spPr>
          <a:xfrm>
            <a:off x="6433867" y="3858075"/>
            <a:ext cx="2704047" cy="1253795"/>
          </a:xfrm>
          <a:prstGeom prst="frame">
            <a:avLst>
              <a:gd name="adj1" fmla="val 543"/>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EC93C0E9-DC31-A64A-B741-2B102D0CE0FA}"/>
              </a:ext>
            </a:extLst>
          </p:cNvPr>
          <p:cNvSpPr/>
          <p:nvPr/>
        </p:nvSpPr>
        <p:spPr>
          <a:xfrm>
            <a:off x="9294633" y="3862728"/>
            <a:ext cx="2699367" cy="1249142"/>
          </a:xfrm>
          <a:prstGeom prst="frame">
            <a:avLst>
              <a:gd name="adj1" fmla="val 543"/>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168C70FC-E2DC-2943-9CC8-946529950C0C}"/>
              </a:ext>
            </a:extLst>
          </p:cNvPr>
          <p:cNvSpPr/>
          <p:nvPr/>
        </p:nvSpPr>
        <p:spPr>
          <a:xfrm>
            <a:off x="3635712" y="2400154"/>
            <a:ext cx="2668326" cy="1281293"/>
          </a:xfrm>
          <a:prstGeom prst="frame">
            <a:avLst>
              <a:gd name="adj1" fmla="val 543"/>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B8DDBEA0-11E8-0D45-B0CC-1BAAB9B58D32}"/>
              </a:ext>
            </a:extLst>
          </p:cNvPr>
          <p:cNvSpPr/>
          <p:nvPr/>
        </p:nvSpPr>
        <p:spPr>
          <a:xfrm>
            <a:off x="6455111" y="2440949"/>
            <a:ext cx="2682803" cy="1243169"/>
          </a:xfrm>
          <a:prstGeom prst="frame">
            <a:avLst>
              <a:gd name="adj1" fmla="val 543"/>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6BAB2410-16C3-E041-9C3A-80B1203D94C7}"/>
              </a:ext>
            </a:extLst>
          </p:cNvPr>
          <p:cNvSpPr/>
          <p:nvPr/>
        </p:nvSpPr>
        <p:spPr>
          <a:xfrm>
            <a:off x="9294251" y="2459992"/>
            <a:ext cx="2700130" cy="1240498"/>
          </a:xfrm>
          <a:prstGeom prst="frame">
            <a:avLst>
              <a:gd name="adj1" fmla="val 543"/>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5815B9E8-54F7-7F44-B235-D85EDD2D3392}"/>
              </a:ext>
            </a:extLst>
          </p:cNvPr>
          <p:cNvSpPr/>
          <p:nvPr/>
        </p:nvSpPr>
        <p:spPr>
          <a:xfrm>
            <a:off x="3626632" y="902036"/>
            <a:ext cx="2677406" cy="1371751"/>
          </a:xfrm>
          <a:prstGeom prst="frame">
            <a:avLst>
              <a:gd name="adj1" fmla="val 543"/>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A228828B-A6DF-B04C-B9DD-EC3FA45FF88F}"/>
              </a:ext>
            </a:extLst>
          </p:cNvPr>
          <p:cNvSpPr/>
          <p:nvPr/>
        </p:nvSpPr>
        <p:spPr>
          <a:xfrm>
            <a:off x="6465701" y="902974"/>
            <a:ext cx="2672213" cy="1363815"/>
          </a:xfrm>
          <a:prstGeom prst="frame">
            <a:avLst>
              <a:gd name="adj1" fmla="val 543"/>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9A1FB5EF-3144-5343-B2AA-6314C4D2D079}"/>
              </a:ext>
            </a:extLst>
          </p:cNvPr>
          <p:cNvSpPr/>
          <p:nvPr/>
        </p:nvSpPr>
        <p:spPr>
          <a:xfrm>
            <a:off x="9294251" y="926072"/>
            <a:ext cx="2700130" cy="1360115"/>
          </a:xfrm>
          <a:prstGeom prst="frame">
            <a:avLst>
              <a:gd name="adj1" fmla="val 543"/>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D696FAD7-FE19-5544-ADC9-D7AF3EF8A941}"/>
              </a:ext>
            </a:extLst>
          </p:cNvPr>
          <p:cNvSpPr txBox="1"/>
          <p:nvPr/>
        </p:nvSpPr>
        <p:spPr>
          <a:xfrm>
            <a:off x="3977434" y="4009367"/>
            <a:ext cx="1951176" cy="954107"/>
          </a:xfrm>
          <a:prstGeom prst="rect">
            <a:avLst/>
          </a:prstGeom>
          <a:noFill/>
        </p:spPr>
        <p:txBody>
          <a:bodyPr wrap="none" rtlCol="0">
            <a:spAutoFit/>
          </a:bodyPr>
          <a:lstStyle/>
          <a:p>
            <a:pPr algn="ctr"/>
            <a:r>
              <a:rPr lang="en-US" sz="2800" b="1" dirty="0"/>
              <a:t>Great Red</a:t>
            </a:r>
          </a:p>
          <a:p>
            <a:pPr algn="ctr"/>
            <a:r>
              <a:rPr lang="en-US" sz="2800" b="1" dirty="0"/>
              <a:t>Dragon</a:t>
            </a:r>
          </a:p>
        </p:txBody>
      </p:sp>
      <p:sp>
        <p:nvSpPr>
          <p:cNvPr id="26" name="TextBox 25">
            <a:extLst>
              <a:ext uri="{FF2B5EF4-FFF2-40B4-BE49-F238E27FC236}">
                <a16:creationId xmlns:a16="http://schemas.microsoft.com/office/drawing/2014/main" id="{514B60CC-237D-064D-9135-F8323CBB8B35}"/>
              </a:ext>
            </a:extLst>
          </p:cNvPr>
          <p:cNvSpPr txBox="1"/>
          <p:nvPr/>
        </p:nvSpPr>
        <p:spPr>
          <a:xfrm>
            <a:off x="6846369" y="4160828"/>
            <a:ext cx="1879041" cy="523220"/>
          </a:xfrm>
          <a:prstGeom prst="rect">
            <a:avLst/>
          </a:prstGeom>
          <a:noFill/>
        </p:spPr>
        <p:txBody>
          <a:bodyPr wrap="none" rtlCol="0">
            <a:spAutoFit/>
          </a:bodyPr>
          <a:lstStyle/>
          <a:p>
            <a:pPr algn="ctr"/>
            <a:r>
              <a:rPr lang="en-US" sz="2800" b="1" dirty="0"/>
              <a:t>Sea Beast</a:t>
            </a:r>
          </a:p>
        </p:txBody>
      </p:sp>
      <p:sp>
        <p:nvSpPr>
          <p:cNvPr id="27" name="TextBox 26">
            <a:extLst>
              <a:ext uri="{FF2B5EF4-FFF2-40B4-BE49-F238E27FC236}">
                <a16:creationId xmlns:a16="http://schemas.microsoft.com/office/drawing/2014/main" id="{1B564348-0A89-5B4A-8FA0-8A7CA737B8A8}"/>
              </a:ext>
            </a:extLst>
          </p:cNvPr>
          <p:cNvSpPr txBox="1"/>
          <p:nvPr/>
        </p:nvSpPr>
        <p:spPr>
          <a:xfrm>
            <a:off x="9848263" y="3803427"/>
            <a:ext cx="1592103" cy="1384995"/>
          </a:xfrm>
          <a:prstGeom prst="rect">
            <a:avLst/>
          </a:prstGeom>
          <a:noFill/>
        </p:spPr>
        <p:txBody>
          <a:bodyPr wrap="none" rtlCol="0">
            <a:spAutoFit/>
          </a:bodyPr>
          <a:lstStyle/>
          <a:p>
            <a:pPr algn="ctr"/>
            <a:r>
              <a:rPr lang="en-US" sz="2800" b="1" dirty="0"/>
              <a:t>Scarlet </a:t>
            </a:r>
          </a:p>
          <a:p>
            <a:pPr algn="ctr"/>
            <a:r>
              <a:rPr lang="en-US" sz="2800" b="1" dirty="0"/>
              <a:t>Colored</a:t>
            </a:r>
          </a:p>
          <a:p>
            <a:pPr algn="ctr"/>
            <a:r>
              <a:rPr lang="en-US" sz="2800" b="1" dirty="0"/>
              <a:t>Beast</a:t>
            </a:r>
          </a:p>
        </p:txBody>
      </p:sp>
      <p:sp>
        <p:nvSpPr>
          <p:cNvPr id="29" name="TextBox 28">
            <a:extLst>
              <a:ext uri="{FF2B5EF4-FFF2-40B4-BE49-F238E27FC236}">
                <a16:creationId xmlns:a16="http://schemas.microsoft.com/office/drawing/2014/main" id="{67CEDB2C-48FB-2F45-8838-7197EB8F4B8B}"/>
              </a:ext>
            </a:extLst>
          </p:cNvPr>
          <p:cNvSpPr txBox="1"/>
          <p:nvPr/>
        </p:nvSpPr>
        <p:spPr>
          <a:xfrm>
            <a:off x="635066" y="3778359"/>
            <a:ext cx="3090911" cy="1384995"/>
          </a:xfrm>
          <a:prstGeom prst="rect">
            <a:avLst/>
          </a:prstGeom>
          <a:noFill/>
        </p:spPr>
        <p:txBody>
          <a:bodyPr wrap="none" rtlCol="0">
            <a:spAutoFit/>
          </a:bodyPr>
          <a:lstStyle/>
          <a:p>
            <a:pPr algn="ctr"/>
            <a:r>
              <a:rPr lang="en-US" sz="2800" b="1" dirty="0"/>
              <a:t>Three 7-Headed </a:t>
            </a:r>
          </a:p>
          <a:p>
            <a:pPr algn="ctr"/>
            <a:r>
              <a:rPr lang="en-US" sz="2800" b="1" dirty="0"/>
              <a:t>10-Horned</a:t>
            </a:r>
          </a:p>
          <a:p>
            <a:pPr algn="ctr"/>
            <a:r>
              <a:rPr lang="en-US" sz="2800" b="1" dirty="0"/>
              <a:t>Creatures </a:t>
            </a:r>
          </a:p>
        </p:txBody>
      </p:sp>
      <p:sp>
        <p:nvSpPr>
          <p:cNvPr id="30" name="TextBox 29">
            <a:extLst>
              <a:ext uri="{FF2B5EF4-FFF2-40B4-BE49-F238E27FC236}">
                <a16:creationId xmlns:a16="http://schemas.microsoft.com/office/drawing/2014/main" id="{7674525D-B552-FB4F-8374-76A494A0E544}"/>
              </a:ext>
            </a:extLst>
          </p:cNvPr>
          <p:cNvSpPr txBox="1"/>
          <p:nvPr/>
        </p:nvSpPr>
        <p:spPr>
          <a:xfrm>
            <a:off x="3877162" y="2780652"/>
            <a:ext cx="2201244" cy="523220"/>
          </a:xfrm>
          <a:prstGeom prst="rect">
            <a:avLst/>
          </a:prstGeom>
          <a:noFill/>
        </p:spPr>
        <p:txBody>
          <a:bodyPr wrap="none" rtlCol="0">
            <a:spAutoFit/>
          </a:bodyPr>
          <a:lstStyle/>
          <a:p>
            <a:r>
              <a:rPr lang="en-US" sz="2800" b="1" dirty="0">
                <a:solidFill>
                  <a:srgbClr val="C00000"/>
                </a:solidFill>
              </a:rPr>
              <a:t>Outer Court</a:t>
            </a:r>
          </a:p>
        </p:txBody>
      </p:sp>
      <p:sp>
        <p:nvSpPr>
          <p:cNvPr id="31" name="TextBox 30">
            <a:extLst>
              <a:ext uri="{FF2B5EF4-FFF2-40B4-BE49-F238E27FC236}">
                <a16:creationId xmlns:a16="http://schemas.microsoft.com/office/drawing/2014/main" id="{D355D641-882A-1E49-911E-9C1F3DD3A49D}"/>
              </a:ext>
            </a:extLst>
          </p:cNvPr>
          <p:cNvSpPr txBox="1"/>
          <p:nvPr/>
        </p:nvSpPr>
        <p:spPr>
          <a:xfrm>
            <a:off x="6704617" y="2775179"/>
            <a:ext cx="2217966" cy="523220"/>
          </a:xfrm>
          <a:prstGeom prst="rect">
            <a:avLst/>
          </a:prstGeom>
          <a:noFill/>
        </p:spPr>
        <p:txBody>
          <a:bodyPr wrap="square" rtlCol="0">
            <a:spAutoFit/>
          </a:bodyPr>
          <a:lstStyle/>
          <a:p>
            <a:pPr algn="ctr"/>
            <a:r>
              <a:rPr lang="en-US" sz="2800" b="1" dirty="0">
                <a:solidFill>
                  <a:srgbClr val="C00000"/>
                </a:solidFill>
              </a:rPr>
              <a:t>Holy Place</a:t>
            </a:r>
          </a:p>
        </p:txBody>
      </p:sp>
      <p:sp>
        <p:nvSpPr>
          <p:cNvPr id="32" name="TextBox 31">
            <a:extLst>
              <a:ext uri="{FF2B5EF4-FFF2-40B4-BE49-F238E27FC236}">
                <a16:creationId xmlns:a16="http://schemas.microsoft.com/office/drawing/2014/main" id="{696DC537-A29D-5B42-97DF-48880E264303}"/>
              </a:ext>
            </a:extLst>
          </p:cNvPr>
          <p:cNvSpPr txBox="1"/>
          <p:nvPr/>
        </p:nvSpPr>
        <p:spPr>
          <a:xfrm>
            <a:off x="9657507" y="2592658"/>
            <a:ext cx="1973618" cy="954107"/>
          </a:xfrm>
          <a:prstGeom prst="rect">
            <a:avLst/>
          </a:prstGeom>
          <a:noFill/>
        </p:spPr>
        <p:txBody>
          <a:bodyPr wrap="none" rtlCol="0">
            <a:spAutoFit/>
          </a:bodyPr>
          <a:lstStyle/>
          <a:p>
            <a:pPr algn="ctr"/>
            <a:r>
              <a:rPr lang="en-US" sz="2800" b="1" dirty="0">
                <a:solidFill>
                  <a:srgbClr val="C00000"/>
                </a:solidFill>
              </a:rPr>
              <a:t>Most Holy </a:t>
            </a:r>
          </a:p>
          <a:p>
            <a:pPr algn="ctr"/>
            <a:r>
              <a:rPr lang="en-US" sz="2800" b="1" dirty="0">
                <a:solidFill>
                  <a:srgbClr val="C00000"/>
                </a:solidFill>
              </a:rPr>
              <a:t>Place</a:t>
            </a:r>
          </a:p>
        </p:txBody>
      </p:sp>
      <p:sp>
        <p:nvSpPr>
          <p:cNvPr id="33" name="TextBox 32">
            <a:extLst>
              <a:ext uri="{FF2B5EF4-FFF2-40B4-BE49-F238E27FC236}">
                <a16:creationId xmlns:a16="http://schemas.microsoft.com/office/drawing/2014/main" id="{F4866E81-1189-7347-87A2-E141C2AF6637}"/>
              </a:ext>
            </a:extLst>
          </p:cNvPr>
          <p:cNvSpPr txBox="1"/>
          <p:nvPr/>
        </p:nvSpPr>
        <p:spPr>
          <a:xfrm>
            <a:off x="517544" y="2764463"/>
            <a:ext cx="3118161" cy="523220"/>
          </a:xfrm>
          <a:prstGeom prst="rect">
            <a:avLst/>
          </a:prstGeom>
          <a:noFill/>
        </p:spPr>
        <p:txBody>
          <a:bodyPr wrap="none" rtlCol="0">
            <a:spAutoFit/>
          </a:bodyPr>
          <a:lstStyle/>
          <a:p>
            <a:r>
              <a:rPr lang="en-US" sz="2800" b="1" dirty="0">
                <a:solidFill>
                  <a:srgbClr val="C00000"/>
                </a:solidFill>
              </a:rPr>
              <a:t>Christ 3 Ministries</a:t>
            </a:r>
          </a:p>
        </p:txBody>
      </p:sp>
      <p:sp>
        <p:nvSpPr>
          <p:cNvPr id="34" name="TextBox 33">
            <a:extLst>
              <a:ext uri="{FF2B5EF4-FFF2-40B4-BE49-F238E27FC236}">
                <a16:creationId xmlns:a16="http://schemas.microsoft.com/office/drawing/2014/main" id="{C4D99861-77C0-E841-BA17-F5A9509D149A}"/>
              </a:ext>
            </a:extLst>
          </p:cNvPr>
          <p:cNvSpPr txBox="1"/>
          <p:nvPr/>
        </p:nvSpPr>
        <p:spPr>
          <a:xfrm>
            <a:off x="3997265" y="1086936"/>
            <a:ext cx="1909497" cy="954107"/>
          </a:xfrm>
          <a:prstGeom prst="rect">
            <a:avLst/>
          </a:prstGeom>
          <a:noFill/>
        </p:spPr>
        <p:txBody>
          <a:bodyPr wrap="none" rtlCol="0">
            <a:spAutoFit/>
          </a:bodyPr>
          <a:lstStyle/>
          <a:p>
            <a:pPr algn="ctr"/>
            <a:r>
              <a:rPr lang="en-US" sz="2800" b="1" dirty="0">
                <a:solidFill>
                  <a:srgbClr val="C00000"/>
                </a:solidFill>
              </a:rPr>
              <a:t>Christ our </a:t>
            </a:r>
          </a:p>
          <a:p>
            <a:pPr algn="ctr"/>
            <a:r>
              <a:rPr lang="en-US" sz="2800" b="1" dirty="0">
                <a:solidFill>
                  <a:srgbClr val="C00000"/>
                </a:solidFill>
              </a:rPr>
              <a:t>Sacrifice</a:t>
            </a:r>
          </a:p>
        </p:txBody>
      </p:sp>
      <p:sp>
        <p:nvSpPr>
          <p:cNvPr id="35" name="TextBox 34">
            <a:extLst>
              <a:ext uri="{FF2B5EF4-FFF2-40B4-BE49-F238E27FC236}">
                <a16:creationId xmlns:a16="http://schemas.microsoft.com/office/drawing/2014/main" id="{0CD7CAC8-8C1A-3041-81FA-671AD6BC55BD}"/>
              </a:ext>
            </a:extLst>
          </p:cNvPr>
          <p:cNvSpPr txBox="1"/>
          <p:nvPr/>
        </p:nvSpPr>
        <p:spPr>
          <a:xfrm>
            <a:off x="6777098" y="1076971"/>
            <a:ext cx="2073004" cy="954107"/>
          </a:xfrm>
          <a:prstGeom prst="rect">
            <a:avLst/>
          </a:prstGeom>
          <a:noFill/>
        </p:spPr>
        <p:txBody>
          <a:bodyPr wrap="none" rtlCol="0">
            <a:spAutoFit/>
          </a:bodyPr>
          <a:lstStyle/>
          <a:p>
            <a:pPr algn="ctr"/>
            <a:r>
              <a:rPr lang="en-US" sz="2800" b="1" dirty="0">
                <a:solidFill>
                  <a:srgbClr val="C00000"/>
                </a:solidFill>
              </a:rPr>
              <a:t>Christ our </a:t>
            </a:r>
          </a:p>
          <a:p>
            <a:pPr algn="ctr"/>
            <a:r>
              <a:rPr lang="en-US" sz="2800" b="1" dirty="0">
                <a:solidFill>
                  <a:srgbClr val="C00000"/>
                </a:solidFill>
              </a:rPr>
              <a:t>Intercessor</a:t>
            </a:r>
          </a:p>
        </p:txBody>
      </p:sp>
      <p:sp>
        <p:nvSpPr>
          <p:cNvPr id="36" name="TextBox 35">
            <a:extLst>
              <a:ext uri="{FF2B5EF4-FFF2-40B4-BE49-F238E27FC236}">
                <a16:creationId xmlns:a16="http://schemas.microsoft.com/office/drawing/2014/main" id="{3A140EAD-9938-844B-AF43-337AAC1AC3B6}"/>
              </a:ext>
            </a:extLst>
          </p:cNvPr>
          <p:cNvSpPr txBox="1"/>
          <p:nvPr/>
        </p:nvSpPr>
        <p:spPr>
          <a:xfrm>
            <a:off x="9583769" y="902036"/>
            <a:ext cx="2121093" cy="1384995"/>
          </a:xfrm>
          <a:prstGeom prst="rect">
            <a:avLst/>
          </a:prstGeom>
          <a:noFill/>
        </p:spPr>
        <p:txBody>
          <a:bodyPr wrap="none" rtlCol="0">
            <a:spAutoFit/>
          </a:bodyPr>
          <a:lstStyle/>
          <a:p>
            <a:pPr algn="ctr"/>
            <a:r>
              <a:rPr lang="en-US" sz="2800" b="1" dirty="0">
                <a:solidFill>
                  <a:srgbClr val="C00000"/>
                </a:solidFill>
              </a:rPr>
              <a:t>Christ our </a:t>
            </a:r>
          </a:p>
          <a:p>
            <a:pPr algn="ctr"/>
            <a:r>
              <a:rPr lang="en-US" sz="2800" b="1" dirty="0">
                <a:solidFill>
                  <a:srgbClr val="C00000"/>
                </a:solidFill>
              </a:rPr>
              <a:t>Atonement</a:t>
            </a:r>
          </a:p>
          <a:p>
            <a:pPr algn="ctr"/>
            <a:r>
              <a:rPr lang="en-US" sz="2800" b="1" dirty="0">
                <a:solidFill>
                  <a:srgbClr val="C00000"/>
                </a:solidFill>
              </a:rPr>
              <a:t>&amp; Deliverer</a:t>
            </a:r>
          </a:p>
        </p:txBody>
      </p:sp>
      <p:sp>
        <p:nvSpPr>
          <p:cNvPr id="37" name="TextBox 36">
            <a:extLst>
              <a:ext uri="{FF2B5EF4-FFF2-40B4-BE49-F238E27FC236}">
                <a16:creationId xmlns:a16="http://schemas.microsoft.com/office/drawing/2014/main" id="{DFBA6279-4926-2E4B-845A-957C4148D3D4}"/>
              </a:ext>
            </a:extLst>
          </p:cNvPr>
          <p:cNvSpPr txBox="1"/>
          <p:nvPr/>
        </p:nvSpPr>
        <p:spPr>
          <a:xfrm>
            <a:off x="1291795" y="1116676"/>
            <a:ext cx="2343910" cy="954107"/>
          </a:xfrm>
          <a:prstGeom prst="rect">
            <a:avLst/>
          </a:prstGeom>
          <a:noFill/>
        </p:spPr>
        <p:txBody>
          <a:bodyPr wrap="none" rtlCol="0">
            <a:spAutoFit/>
          </a:bodyPr>
          <a:lstStyle/>
          <a:p>
            <a:pPr algn="ctr"/>
            <a:r>
              <a:rPr lang="en-US" sz="2800" b="1" dirty="0">
                <a:solidFill>
                  <a:srgbClr val="C00000"/>
                </a:solidFill>
              </a:rPr>
              <a:t>Present Truth</a:t>
            </a:r>
          </a:p>
          <a:p>
            <a:pPr algn="ctr"/>
            <a:r>
              <a:rPr lang="en-US" sz="2800" b="1" dirty="0">
                <a:solidFill>
                  <a:srgbClr val="C00000"/>
                </a:solidFill>
              </a:rPr>
              <a:t>Proclaimed</a:t>
            </a:r>
          </a:p>
        </p:txBody>
      </p:sp>
      <p:sp>
        <p:nvSpPr>
          <p:cNvPr id="38" name="Frame 37">
            <a:extLst>
              <a:ext uri="{FF2B5EF4-FFF2-40B4-BE49-F238E27FC236}">
                <a16:creationId xmlns:a16="http://schemas.microsoft.com/office/drawing/2014/main" id="{3CAD049E-30D1-124C-90C0-C92DA2D7BC69}"/>
              </a:ext>
            </a:extLst>
          </p:cNvPr>
          <p:cNvSpPr/>
          <p:nvPr/>
        </p:nvSpPr>
        <p:spPr>
          <a:xfrm>
            <a:off x="6433867" y="5243724"/>
            <a:ext cx="2704047" cy="1226642"/>
          </a:xfrm>
          <a:prstGeom prst="frame">
            <a:avLst>
              <a:gd name="adj1" fmla="val 543"/>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a:extLst>
              <a:ext uri="{FF2B5EF4-FFF2-40B4-BE49-F238E27FC236}">
                <a16:creationId xmlns:a16="http://schemas.microsoft.com/office/drawing/2014/main" id="{E9A7ABCC-1CFC-FF48-8BB2-C042CDE7EC7D}"/>
              </a:ext>
            </a:extLst>
          </p:cNvPr>
          <p:cNvSpPr/>
          <p:nvPr/>
        </p:nvSpPr>
        <p:spPr>
          <a:xfrm>
            <a:off x="9293869" y="5246100"/>
            <a:ext cx="2704047" cy="1226642"/>
          </a:xfrm>
          <a:prstGeom prst="frame">
            <a:avLst>
              <a:gd name="adj1" fmla="val 543"/>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1420AC7C-8C22-FD4F-BA4D-E036161BCE7B}"/>
              </a:ext>
            </a:extLst>
          </p:cNvPr>
          <p:cNvSpPr txBox="1"/>
          <p:nvPr/>
        </p:nvSpPr>
        <p:spPr>
          <a:xfrm>
            <a:off x="4643246" y="117503"/>
            <a:ext cx="6340708" cy="646331"/>
          </a:xfrm>
          <a:prstGeom prst="rect">
            <a:avLst/>
          </a:prstGeom>
          <a:noFill/>
        </p:spPr>
        <p:txBody>
          <a:bodyPr wrap="square" rtlCol="0">
            <a:spAutoFit/>
          </a:bodyPr>
          <a:lstStyle/>
          <a:p>
            <a:pPr algn="ctr"/>
            <a:r>
              <a:rPr lang="en-US" sz="3600" b="1" dirty="0">
                <a:solidFill>
                  <a:srgbClr val="C00000"/>
                </a:solidFill>
              </a:rPr>
              <a:t>History is Repeated</a:t>
            </a:r>
          </a:p>
        </p:txBody>
      </p:sp>
    </p:spTree>
    <p:extLst>
      <p:ext uri="{BB962C8B-B14F-4D97-AF65-F5344CB8AC3E}">
        <p14:creationId xmlns:p14="http://schemas.microsoft.com/office/powerpoint/2010/main" val="380870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8CCC-31C5-FC49-95FC-6FF49054F08E}"/>
              </a:ext>
            </a:extLst>
          </p:cNvPr>
          <p:cNvSpPr>
            <a:spLocks noGrp="1"/>
          </p:cNvSpPr>
          <p:nvPr>
            <p:ph type="title"/>
          </p:nvPr>
        </p:nvSpPr>
        <p:spPr>
          <a:xfrm>
            <a:off x="1678075" y="382950"/>
            <a:ext cx="9826537" cy="1750650"/>
          </a:xfrm>
        </p:spPr>
        <p:txBody>
          <a:bodyPr>
            <a:noAutofit/>
          </a:bodyPr>
          <a:lstStyle/>
          <a:p>
            <a:pPr algn="ctr"/>
            <a:r>
              <a:rPr lang="en-US" dirty="0">
                <a:solidFill>
                  <a:srgbClr val="C00000"/>
                </a:solidFill>
              </a:rPr>
              <a:t>Ultimately Satan’s forces confederate to destroy God’s remnant</a:t>
            </a:r>
            <a:br>
              <a:rPr lang="en-US" dirty="0">
                <a:solidFill>
                  <a:srgbClr val="C00000"/>
                </a:solidFill>
              </a:rPr>
            </a:br>
            <a:r>
              <a:rPr lang="en-US" dirty="0">
                <a:solidFill>
                  <a:srgbClr val="C00000"/>
                </a:solidFill>
              </a:rPr>
              <a:t>(Rev 16:13-14) </a:t>
            </a:r>
          </a:p>
        </p:txBody>
      </p:sp>
      <p:sp>
        <p:nvSpPr>
          <p:cNvPr id="3" name="Content Placeholder 2">
            <a:extLst>
              <a:ext uri="{FF2B5EF4-FFF2-40B4-BE49-F238E27FC236}">
                <a16:creationId xmlns:a16="http://schemas.microsoft.com/office/drawing/2014/main" id="{DF08EEAA-4957-6C4D-9882-6D2B738E291D}"/>
              </a:ext>
            </a:extLst>
          </p:cNvPr>
          <p:cNvSpPr>
            <a:spLocks noGrp="1"/>
          </p:cNvSpPr>
          <p:nvPr>
            <p:ph idx="1"/>
          </p:nvPr>
        </p:nvSpPr>
        <p:spPr>
          <a:xfrm>
            <a:off x="1678075" y="2344615"/>
            <a:ext cx="10067698" cy="3777622"/>
          </a:xfrm>
        </p:spPr>
        <p:txBody>
          <a:bodyPr>
            <a:noAutofit/>
          </a:bodyPr>
          <a:lstStyle/>
          <a:p>
            <a:r>
              <a:rPr lang="en-US" sz="3200" dirty="0"/>
              <a:t>And I saw </a:t>
            </a:r>
            <a:r>
              <a:rPr lang="en-US" sz="3200" b="1" dirty="0"/>
              <a:t>three unclean spirits </a:t>
            </a:r>
            <a:r>
              <a:rPr lang="en-US" sz="3200" dirty="0"/>
              <a:t>like frogs [come] out of the mouth of the </a:t>
            </a:r>
            <a:r>
              <a:rPr lang="en-US" sz="3200" b="1" dirty="0">
                <a:solidFill>
                  <a:srgbClr val="C00000"/>
                </a:solidFill>
              </a:rPr>
              <a:t>dragon</a:t>
            </a:r>
            <a:r>
              <a:rPr lang="en-US" sz="3200" dirty="0"/>
              <a:t>, and out of the mouth of the </a:t>
            </a:r>
            <a:r>
              <a:rPr lang="en-US" sz="3200" b="1" dirty="0">
                <a:solidFill>
                  <a:srgbClr val="C00000"/>
                </a:solidFill>
              </a:rPr>
              <a:t>beast</a:t>
            </a:r>
            <a:r>
              <a:rPr lang="en-US" sz="3200" dirty="0"/>
              <a:t>, and out of the mouth of the </a:t>
            </a:r>
            <a:r>
              <a:rPr lang="en-US" sz="3200" b="1" dirty="0">
                <a:solidFill>
                  <a:srgbClr val="C00000"/>
                </a:solidFill>
              </a:rPr>
              <a:t>false prophet</a:t>
            </a:r>
            <a:r>
              <a:rPr lang="en-US" sz="3200" dirty="0"/>
              <a:t>.  </a:t>
            </a:r>
          </a:p>
          <a:p>
            <a:r>
              <a:rPr lang="en-US" sz="3200" dirty="0"/>
              <a:t>For they are the spirits of devils, working miracles, [which] </a:t>
            </a:r>
            <a:r>
              <a:rPr lang="en-US" sz="3200" b="1" dirty="0">
                <a:solidFill>
                  <a:srgbClr val="C00000"/>
                </a:solidFill>
              </a:rPr>
              <a:t>go forth unto the kings of the earth and of the whole world</a:t>
            </a:r>
            <a:r>
              <a:rPr lang="en-US" sz="3200" dirty="0"/>
              <a:t>, to </a:t>
            </a:r>
            <a:r>
              <a:rPr lang="en-US" sz="3200" b="1" dirty="0"/>
              <a:t>gather them to the battle </a:t>
            </a:r>
            <a:r>
              <a:rPr lang="en-US" sz="3200" dirty="0"/>
              <a:t>of that great day of God Almighty.</a:t>
            </a:r>
          </a:p>
        </p:txBody>
      </p:sp>
    </p:spTree>
    <p:extLst>
      <p:ext uri="{BB962C8B-B14F-4D97-AF65-F5344CB8AC3E}">
        <p14:creationId xmlns:p14="http://schemas.microsoft.com/office/powerpoint/2010/main" val="3882382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9AE1-9E62-A649-8884-7CC6DF24B7EA}"/>
              </a:ext>
            </a:extLst>
          </p:cNvPr>
          <p:cNvSpPr>
            <a:spLocks noGrp="1"/>
          </p:cNvSpPr>
          <p:nvPr>
            <p:ph type="title"/>
          </p:nvPr>
        </p:nvSpPr>
        <p:spPr/>
        <p:txBody>
          <a:bodyPr/>
          <a:lstStyle/>
          <a:p>
            <a:r>
              <a:rPr lang="en-US" dirty="0">
                <a:solidFill>
                  <a:srgbClr val="C00000"/>
                </a:solidFill>
              </a:rPr>
              <a:t>Yet they are overcome by the Lamb</a:t>
            </a:r>
          </a:p>
        </p:txBody>
      </p:sp>
      <p:sp>
        <p:nvSpPr>
          <p:cNvPr id="3" name="Content Placeholder 2">
            <a:extLst>
              <a:ext uri="{FF2B5EF4-FFF2-40B4-BE49-F238E27FC236}">
                <a16:creationId xmlns:a16="http://schemas.microsoft.com/office/drawing/2014/main" id="{6760F27F-A4F5-824C-9018-11A6A5743329}"/>
              </a:ext>
            </a:extLst>
          </p:cNvPr>
          <p:cNvSpPr>
            <a:spLocks noGrp="1"/>
          </p:cNvSpPr>
          <p:nvPr>
            <p:ph idx="1"/>
          </p:nvPr>
        </p:nvSpPr>
        <p:spPr>
          <a:xfrm>
            <a:off x="1607736" y="2133600"/>
            <a:ext cx="10219174" cy="3777622"/>
          </a:xfrm>
        </p:spPr>
        <p:txBody>
          <a:bodyPr/>
          <a:lstStyle/>
          <a:p>
            <a:r>
              <a:rPr lang="en-US" sz="3200" b="1" dirty="0"/>
              <a:t>Rev 17:14		</a:t>
            </a:r>
            <a:r>
              <a:rPr lang="en-US" sz="3200" dirty="0"/>
              <a:t>These shall make war with the Lamb, and </a:t>
            </a:r>
            <a:r>
              <a:rPr lang="en-US" sz="3200" b="1" dirty="0">
                <a:solidFill>
                  <a:srgbClr val="C00000"/>
                </a:solidFill>
              </a:rPr>
              <a:t>the Lamb shall overcome them</a:t>
            </a:r>
            <a:r>
              <a:rPr lang="en-US" sz="3200" dirty="0"/>
              <a:t>: for he is Lord of lords, and King of kings: </a:t>
            </a:r>
            <a:r>
              <a:rPr lang="en-US" sz="3200" b="1" dirty="0">
                <a:solidFill>
                  <a:srgbClr val="C00000"/>
                </a:solidFill>
              </a:rPr>
              <a:t>and they that are with him [are] called, and chosen, and faithful.</a:t>
            </a:r>
          </a:p>
        </p:txBody>
      </p:sp>
    </p:spTree>
    <p:extLst>
      <p:ext uri="{BB962C8B-B14F-4D97-AF65-F5344CB8AC3E}">
        <p14:creationId xmlns:p14="http://schemas.microsoft.com/office/powerpoint/2010/main" val="10505075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9D0A-5313-0546-AED1-7243DFBBB20F}"/>
              </a:ext>
            </a:extLst>
          </p:cNvPr>
          <p:cNvSpPr>
            <a:spLocks noGrp="1"/>
          </p:cNvSpPr>
          <p:nvPr>
            <p:ph type="title"/>
          </p:nvPr>
        </p:nvSpPr>
        <p:spPr>
          <a:xfrm>
            <a:off x="1809947" y="416722"/>
            <a:ext cx="9722946" cy="1280890"/>
          </a:xfrm>
        </p:spPr>
        <p:txBody>
          <a:bodyPr>
            <a:normAutofit/>
          </a:bodyPr>
          <a:lstStyle/>
          <a:p>
            <a:pPr algn="ctr"/>
            <a:r>
              <a:rPr lang="en-US" dirty="0">
                <a:solidFill>
                  <a:srgbClr val="C00000"/>
                </a:solidFill>
              </a:rPr>
              <a:t>Christ’s final ministry – Our Deliverer</a:t>
            </a:r>
          </a:p>
        </p:txBody>
      </p:sp>
      <p:sp>
        <p:nvSpPr>
          <p:cNvPr id="3" name="Content Placeholder 2">
            <a:extLst>
              <a:ext uri="{FF2B5EF4-FFF2-40B4-BE49-F238E27FC236}">
                <a16:creationId xmlns:a16="http://schemas.microsoft.com/office/drawing/2014/main" id="{39522647-B12B-6B49-83BF-5DA494483A79}"/>
              </a:ext>
            </a:extLst>
          </p:cNvPr>
          <p:cNvSpPr>
            <a:spLocks noGrp="1"/>
          </p:cNvSpPr>
          <p:nvPr>
            <p:ph idx="1"/>
          </p:nvPr>
        </p:nvSpPr>
        <p:spPr>
          <a:xfrm>
            <a:off x="1536569" y="1982771"/>
            <a:ext cx="10213140" cy="4738540"/>
          </a:xfrm>
        </p:spPr>
        <p:txBody>
          <a:bodyPr>
            <a:noAutofit/>
          </a:bodyPr>
          <a:lstStyle/>
          <a:p>
            <a:r>
              <a:rPr lang="en-US" sz="3200" b="1" dirty="0"/>
              <a:t>Dan 12:1	</a:t>
            </a:r>
            <a:r>
              <a:rPr lang="en-US" sz="3200" dirty="0"/>
              <a:t>And </a:t>
            </a:r>
            <a:r>
              <a:rPr lang="en-US" sz="3200" b="1" dirty="0"/>
              <a:t>at that time shall Michael stand up</a:t>
            </a:r>
            <a:r>
              <a:rPr lang="en-US" sz="3200" dirty="0"/>
              <a:t>, the great prince which standeth for the children of thy people: and there shall be a time of trouble, such as never was since there was a nation [even] to that same time: and </a:t>
            </a:r>
            <a:r>
              <a:rPr lang="en-US" sz="3200" b="1" dirty="0">
                <a:solidFill>
                  <a:srgbClr val="C00000"/>
                </a:solidFill>
              </a:rPr>
              <a:t>at that time thy people shall be delivered, </a:t>
            </a:r>
            <a:r>
              <a:rPr lang="en-US" sz="3200" dirty="0"/>
              <a:t>every one that shall be found written in the book.</a:t>
            </a:r>
          </a:p>
        </p:txBody>
      </p:sp>
    </p:spTree>
    <p:extLst>
      <p:ext uri="{BB962C8B-B14F-4D97-AF65-F5344CB8AC3E}">
        <p14:creationId xmlns:p14="http://schemas.microsoft.com/office/powerpoint/2010/main" val="33857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E741-AB48-DA42-95C0-A777E29D38B6}"/>
              </a:ext>
            </a:extLst>
          </p:cNvPr>
          <p:cNvSpPr>
            <a:spLocks noGrp="1"/>
          </p:cNvSpPr>
          <p:nvPr>
            <p:ph type="title"/>
          </p:nvPr>
        </p:nvSpPr>
        <p:spPr>
          <a:xfrm>
            <a:off x="1632857" y="624110"/>
            <a:ext cx="10424160" cy="1280890"/>
          </a:xfrm>
        </p:spPr>
        <p:txBody>
          <a:bodyPr/>
          <a:lstStyle/>
          <a:p>
            <a:pPr algn="ctr"/>
            <a:r>
              <a:rPr lang="en-US" dirty="0">
                <a:solidFill>
                  <a:schemeClr val="tx1"/>
                </a:solidFill>
              </a:rPr>
              <a:t>“Study </a:t>
            </a:r>
            <a:r>
              <a:rPr lang="en-US" dirty="0">
                <a:solidFill>
                  <a:srgbClr val="C00000"/>
                </a:solidFill>
              </a:rPr>
              <a:t>Revelation in connection with Daniel</a:t>
            </a:r>
            <a:r>
              <a:rPr lang="en-US" dirty="0"/>
              <a:t>, for </a:t>
            </a:r>
            <a:r>
              <a:rPr lang="en-US" dirty="0">
                <a:solidFill>
                  <a:srgbClr val="C00000"/>
                </a:solidFill>
              </a:rPr>
              <a:t>history will be repeated”</a:t>
            </a:r>
            <a:endParaRPr lang="en-US" dirty="0"/>
          </a:p>
        </p:txBody>
      </p:sp>
      <p:sp>
        <p:nvSpPr>
          <p:cNvPr id="3" name="Content Placeholder 2">
            <a:extLst>
              <a:ext uri="{FF2B5EF4-FFF2-40B4-BE49-F238E27FC236}">
                <a16:creationId xmlns:a16="http://schemas.microsoft.com/office/drawing/2014/main" id="{6724669C-C02D-6840-B2FE-C4A798E9F063}"/>
              </a:ext>
            </a:extLst>
          </p:cNvPr>
          <p:cNvSpPr>
            <a:spLocks noGrp="1"/>
          </p:cNvSpPr>
          <p:nvPr>
            <p:ph idx="1"/>
          </p:nvPr>
        </p:nvSpPr>
        <p:spPr>
          <a:xfrm>
            <a:off x="2299063" y="2133600"/>
            <a:ext cx="9205549" cy="3777622"/>
          </a:xfrm>
        </p:spPr>
        <p:txBody>
          <a:bodyPr>
            <a:normAutofit fontScale="92500" lnSpcReduction="10000"/>
          </a:bodyPr>
          <a:lstStyle/>
          <a:p>
            <a:r>
              <a:rPr lang="en-US" sz="3200" b="1" dirty="0">
                <a:solidFill>
                  <a:srgbClr val="C00000"/>
                </a:solidFill>
              </a:rPr>
              <a:t>Daniel</a:t>
            </a:r>
            <a:r>
              <a:rPr lang="en-US" sz="3200" dirty="0"/>
              <a:t> shows us the prophetic </a:t>
            </a:r>
            <a:r>
              <a:rPr lang="en-US" sz="3200" b="1" dirty="0"/>
              <a:t>template.</a:t>
            </a:r>
            <a:r>
              <a:rPr lang="en-US" sz="3200" dirty="0"/>
              <a:t> </a:t>
            </a:r>
          </a:p>
          <a:p>
            <a:r>
              <a:rPr lang="en-US" sz="3200" b="1" dirty="0">
                <a:solidFill>
                  <a:srgbClr val="C00000"/>
                </a:solidFill>
              </a:rPr>
              <a:t>Revelation</a:t>
            </a:r>
            <a:r>
              <a:rPr lang="en-US" sz="3200" dirty="0"/>
              <a:t> </a:t>
            </a:r>
            <a:r>
              <a:rPr lang="en-US" sz="3200" b="1" dirty="0"/>
              <a:t>supplements</a:t>
            </a:r>
            <a:r>
              <a:rPr lang="en-US" sz="3200" dirty="0"/>
              <a:t> with greater detail.</a:t>
            </a:r>
          </a:p>
          <a:p>
            <a:r>
              <a:rPr lang="en-US" sz="3200" b="1" dirty="0">
                <a:solidFill>
                  <a:schemeClr val="tx1"/>
                </a:solidFill>
              </a:rPr>
              <a:t>Together </a:t>
            </a:r>
            <a:r>
              <a:rPr lang="en-US" sz="3200" dirty="0"/>
              <a:t>they show us a </a:t>
            </a:r>
            <a:r>
              <a:rPr lang="en-US" sz="3200" b="1" dirty="0"/>
              <a:t>detailed pattern </a:t>
            </a:r>
            <a:r>
              <a:rPr lang="en-US" sz="3200" dirty="0"/>
              <a:t>of prophetic </a:t>
            </a:r>
            <a:r>
              <a:rPr lang="en-US" sz="3200" b="1" u="sng" dirty="0">
                <a:solidFill>
                  <a:srgbClr val="C00000"/>
                </a:solidFill>
              </a:rPr>
              <a:t>history</a:t>
            </a:r>
            <a:r>
              <a:rPr lang="en-US" sz="3200" b="1" dirty="0">
                <a:solidFill>
                  <a:srgbClr val="C00000"/>
                </a:solidFill>
              </a:rPr>
              <a:t> being repeated.</a:t>
            </a:r>
          </a:p>
          <a:p>
            <a:r>
              <a:rPr lang="en-US" sz="3200" dirty="0">
                <a:solidFill>
                  <a:schemeClr val="tx1"/>
                </a:solidFill>
              </a:rPr>
              <a:t>The </a:t>
            </a:r>
            <a:r>
              <a:rPr lang="en-US" sz="3200" b="1" dirty="0">
                <a:solidFill>
                  <a:srgbClr val="C00000"/>
                </a:solidFill>
              </a:rPr>
              <a:t>third angel’s message and Christ three ministries </a:t>
            </a:r>
            <a:r>
              <a:rPr lang="en-US" sz="3200" b="1" dirty="0">
                <a:solidFill>
                  <a:schemeClr val="tx1"/>
                </a:solidFill>
              </a:rPr>
              <a:t>unlock the identities and agendas </a:t>
            </a:r>
            <a:r>
              <a:rPr lang="en-US" sz="3200" dirty="0">
                <a:solidFill>
                  <a:schemeClr val="tx1"/>
                </a:solidFill>
              </a:rPr>
              <a:t>of the </a:t>
            </a:r>
            <a:r>
              <a:rPr lang="en-US" sz="3200" b="1" dirty="0">
                <a:solidFill>
                  <a:srgbClr val="0321FF"/>
                </a:solidFill>
              </a:rPr>
              <a:t>Kings of the North and South </a:t>
            </a:r>
            <a:r>
              <a:rPr lang="en-US" sz="3200" dirty="0">
                <a:solidFill>
                  <a:schemeClr val="tx1"/>
                </a:solidFill>
              </a:rPr>
              <a:t>in each of three eras, extending to the end of time.</a:t>
            </a:r>
          </a:p>
        </p:txBody>
      </p:sp>
    </p:spTree>
    <p:extLst>
      <p:ext uri="{BB962C8B-B14F-4D97-AF65-F5344CB8AC3E}">
        <p14:creationId xmlns:p14="http://schemas.microsoft.com/office/powerpoint/2010/main" val="206866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37BB-C5B5-FB40-BBD3-EB522977A065}"/>
              </a:ext>
            </a:extLst>
          </p:cNvPr>
          <p:cNvSpPr>
            <a:spLocks noGrp="1"/>
          </p:cNvSpPr>
          <p:nvPr>
            <p:ph type="title"/>
          </p:nvPr>
        </p:nvSpPr>
        <p:spPr>
          <a:xfrm>
            <a:off x="2027316" y="605257"/>
            <a:ext cx="8911687" cy="1280890"/>
          </a:xfrm>
        </p:spPr>
        <p:txBody>
          <a:bodyPr/>
          <a:lstStyle/>
          <a:p>
            <a:pPr algn="ctr"/>
            <a:r>
              <a:rPr lang="en-US" dirty="0">
                <a:solidFill>
                  <a:srgbClr val="C00000"/>
                </a:solidFill>
              </a:rPr>
              <a:t>Third Angel’s Message</a:t>
            </a:r>
            <a:br>
              <a:rPr lang="en-US" dirty="0">
                <a:solidFill>
                  <a:srgbClr val="C00000"/>
                </a:solidFill>
              </a:rPr>
            </a:br>
            <a:r>
              <a:rPr lang="en-US" dirty="0">
                <a:solidFill>
                  <a:schemeClr val="tx1"/>
                </a:solidFill>
              </a:rPr>
              <a:t>(Rev 14:6-12)</a:t>
            </a:r>
          </a:p>
        </p:txBody>
      </p:sp>
      <p:sp>
        <p:nvSpPr>
          <p:cNvPr id="3" name="Content Placeholder 2">
            <a:extLst>
              <a:ext uri="{FF2B5EF4-FFF2-40B4-BE49-F238E27FC236}">
                <a16:creationId xmlns:a16="http://schemas.microsoft.com/office/drawing/2014/main" id="{AF9458F3-FFE9-D84C-A08A-0FE5926F561F}"/>
              </a:ext>
            </a:extLst>
          </p:cNvPr>
          <p:cNvSpPr>
            <a:spLocks noGrp="1"/>
          </p:cNvSpPr>
          <p:nvPr>
            <p:ph idx="1"/>
          </p:nvPr>
        </p:nvSpPr>
        <p:spPr>
          <a:xfrm>
            <a:off x="3597878" y="2359843"/>
            <a:ext cx="6460519" cy="3777622"/>
          </a:xfrm>
        </p:spPr>
        <p:txBody>
          <a:bodyPr>
            <a:normAutofit/>
          </a:bodyPr>
          <a:lstStyle/>
          <a:p>
            <a:r>
              <a:rPr lang="en-US" sz="3600" b="1" dirty="0">
                <a:solidFill>
                  <a:srgbClr val="C00000"/>
                </a:solidFill>
              </a:rPr>
              <a:t>Righteousness by Faith</a:t>
            </a:r>
          </a:p>
          <a:p>
            <a:r>
              <a:rPr lang="en-US" sz="3600" b="1" dirty="0">
                <a:solidFill>
                  <a:srgbClr val="C00000"/>
                </a:solidFill>
              </a:rPr>
              <a:t>True vs. False Worship</a:t>
            </a:r>
          </a:p>
        </p:txBody>
      </p:sp>
    </p:spTree>
    <p:extLst>
      <p:ext uri="{BB962C8B-B14F-4D97-AF65-F5344CB8AC3E}">
        <p14:creationId xmlns:p14="http://schemas.microsoft.com/office/powerpoint/2010/main" val="1210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D242-7655-E441-9671-4F7C6921D41E}"/>
              </a:ext>
            </a:extLst>
          </p:cNvPr>
          <p:cNvSpPr>
            <a:spLocks noGrp="1"/>
          </p:cNvSpPr>
          <p:nvPr>
            <p:ph type="title"/>
          </p:nvPr>
        </p:nvSpPr>
        <p:spPr>
          <a:xfrm>
            <a:off x="1532641" y="427456"/>
            <a:ext cx="10363986" cy="1280890"/>
          </a:xfrm>
        </p:spPr>
        <p:txBody>
          <a:bodyPr>
            <a:noAutofit/>
          </a:bodyPr>
          <a:lstStyle/>
          <a:p>
            <a:pPr algn="ctr"/>
            <a:r>
              <a:rPr lang="en-US" dirty="0">
                <a:solidFill>
                  <a:srgbClr val="C00000"/>
                </a:solidFill>
              </a:rPr>
              <a:t>Historical repetition leading up to the conflict between the Kings of the North/South</a:t>
            </a:r>
          </a:p>
        </p:txBody>
      </p:sp>
      <p:sp>
        <p:nvSpPr>
          <p:cNvPr id="3" name="Content Placeholder 2">
            <a:extLst>
              <a:ext uri="{FF2B5EF4-FFF2-40B4-BE49-F238E27FC236}">
                <a16:creationId xmlns:a16="http://schemas.microsoft.com/office/drawing/2014/main" id="{5D86ABB7-7762-D347-8B91-42730B9812E8}"/>
              </a:ext>
            </a:extLst>
          </p:cNvPr>
          <p:cNvSpPr>
            <a:spLocks noGrp="1"/>
          </p:cNvSpPr>
          <p:nvPr>
            <p:ph idx="1"/>
          </p:nvPr>
        </p:nvSpPr>
        <p:spPr>
          <a:xfrm>
            <a:off x="1447800" y="2133600"/>
            <a:ext cx="10656216" cy="3777622"/>
          </a:xfrm>
        </p:spPr>
        <p:txBody>
          <a:bodyPr>
            <a:normAutofit/>
          </a:bodyPr>
          <a:lstStyle/>
          <a:p>
            <a:r>
              <a:rPr lang="en-US" sz="3600" dirty="0"/>
              <a:t>The </a:t>
            </a:r>
            <a:r>
              <a:rPr lang="en-US" sz="3600" b="1" dirty="0"/>
              <a:t>central historical and prophetic issue:</a:t>
            </a:r>
          </a:p>
          <a:p>
            <a:pPr marL="0" indent="0">
              <a:buNone/>
            </a:pPr>
            <a:r>
              <a:rPr lang="en-US" sz="3600" b="1" dirty="0">
                <a:solidFill>
                  <a:srgbClr val="C00000"/>
                </a:solidFill>
              </a:rPr>
              <a:t>                                 Worship</a:t>
            </a:r>
            <a:endParaRPr lang="en-US" sz="3600" b="1" dirty="0"/>
          </a:p>
          <a:p>
            <a:r>
              <a:rPr lang="en-US" sz="3600" b="1" dirty="0"/>
              <a:t>History has repeated </a:t>
            </a:r>
            <a:r>
              <a:rPr lang="en-US" sz="3600" dirty="0"/>
              <a:t>since the war in heaven and from the time of Cain and Abel </a:t>
            </a:r>
            <a:r>
              <a:rPr lang="en-US" sz="3600" b="1" dirty="0"/>
              <a:t>until the end of time</a:t>
            </a:r>
          </a:p>
          <a:p>
            <a:pPr marL="0" indent="0" algn="ctr">
              <a:buNone/>
            </a:pPr>
            <a:endParaRPr lang="en-US" sz="3000" b="1" dirty="0">
              <a:solidFill>
                <a:srgbClr val="C00000"/>
              </a:solidFill>
            </a:endParaRPr>
          </a:p>
        </p:txBody>
      </p:sp>
    </p:spTree>
    <p:extLst>
      <p:ext uri="{BB962C8B-B14F-4D97-AF65-F5344CB8AC3E}">
        <p14:creationId xmlns:p14="http://schemas.microsoft.com/office/powerpoint/2010/main" val="30836083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TotalTime>
  <Words>3663</Words>
  <Application>Microsoft Macintosh PowerPoint</Application>
  <PresentationFormat>Widescreen</PresentationFormat>
  <Paragraphs>234</Paragraphs>
  <Slides>64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Century Gothic</vt:lpstr>
      <vt:lpstr>Wingdings 3</vt:lpstr>
      <vt:lpstr>Wisp</vt:lpstr>
      <vt:lpstr>Identities and Agendas of the Kings of the North and South at the End of Time</vt:lpstr>
      <vt:lpstr>4 key points to unlock the pattern, identities and agendas of the Kings of the North and South in Daniel 11</vt:lpstr>
      <vt:lpstr>1. History will be repeated</vt:lpstr>
      <vt:lpstr>2. Revelation must be studied as the complement to Daniel</vt:lpstr>
      <vt:lpstr>3.  The third angel’s message is foundational to understanding Daniel</vt:lpstr>
      <vt:lpstr>4. Christ our Righteousness is the crowning contribution of prophecy</vt:lpstr>
      <vt:lpstr>“Study Revelation in connection with Daniel, for history will be repeated”</vt:lpstr>
      <vt:lpstr>Third Angel’s Message (Rev 14:6-12)</vt:lpstr>
      <vt:lpstr>Historical repetition leading up to the conflict between the Kings of the North/South</vt:lpstr>
      <vt:lpstr>From Nebuchadnezzar’s Babylon, to Darius the Mede’s and Xerxes’ Medo-Persia, Satan’s pattern emerges of coercive worship </vt:lpstr>
      <vt:lpstr>PowerPoint Presentation</vt:lpstr>
      <vt:lpstr>PowerPoint Presentation</vt:lpstr>
      <vt:lpstr>PowerPoint Presentation</vt:lpstr>
      <vt:lpstr>Satan’s pattern of coercive worship continues from Greece to the Roman Empire </vt:lpstr>
      <vt:lpstr>To appreciate how, consider the first of 3 key verses in Daniel 11 and 12 referring to Satan’s most hated ministry – salvation through Jesus – and Satan’s continued attempt to destroy Christ and His people </vt:lpstr>
      <vt:lpstr>1st of 3 key verses in Daniel 11-12 showing Satan’s first attempt to destroy Christ</vt:lpstr>
      <vt:lpstr>Christ’s First Advent came after the collapse of Medo-Persia, Greece, and the Roman Republic, and the emergence of the Roman Empire</vt:lpstr>
      <vt:lpstr>Corrupt Grecian Kings of the North and South (Daniel 11:5-15)</vt:lpstr>
      <vt:lpstr>Corrupt leaders of the Roman Republic (Daniel 11:16-19)</vt:lpstr>
      <vt:lpstr>The end of an era.  The pattern for the next. (Dan 11:20-22)</vt:lpstr>
      <vt:lpstr>In his attempt to destroy Jesus and His people, Satan influenced God’s chosen into apostasy</vt:lpstr>
      <vt:lpstr>Satan’s 7-headed 10-horned monstrous  attack on Christ’s Outer Court Ministry (Dan 11:22; Rev 12:3)</vt:lpstr>
      <vt:lpstr>PowerPoint Presentation</vt:lpstr>
      <vt:lpstr>Satan’s 7-headed 10-horned monstrous attack on Christ’s Outer Court Ministry</vt:lpstr>
      <vt:lpstr>2nd of 3 key verses in Daniel 11-12 showing Satan’s second attempt to destroy Christ</vt:lpstr>
      <vt:lpstr>Satan’s attack on Christ’s Holy Place Ministry came after the papacy was established as a persecutory power</vt:lpstr>
      <vt:lpstr>Religio-political corruption (Daniel 11:23-31)</vt:lpstr>
      <vt:lpstr>Then Daniel saw the emergence of the papacy as a persecutory power</vt:lpstr>
      <vt:lpstr>PowerPoint Presentation</vt:lpstr>
      <vt:lpstr>PowerPoint Presentation</vt:lpstr>
      <vt:lpstr>The papacy engineered the eradication of three nations standing in its way of dominion</vt:lpstr>
      <vt:lpstr>Papal agents (Kings of the North) uprooted three nations espousing religious liberty  (Kings of the South) </vt:lpstr>
      <vt:lpstr>With resistance uprooted, the way was paved for Satan’s next attack on Christ</vt:lpstr>
      <vt:lpstr>Satan’s 7-headed 10-horned monstrous attack on Christ’s Holy Place Ministry (Dan 11:31; Rev 13:1)</vt:lpstr>
      <vt:lpstr>Religio-political corruption leads to 1260 years of persecution and national ruin </vt:lpstr>
      <vt:lpstr>PowerPoint Presentation</vt:lpstr>
      <vt:lpstr>Satan’s 7-headed 10-horned monstrous attack on Christ’s Holy Place Ministry</vt:lpstr>
      <vt:lpstr>3rd of 3 key verses in Daniel 11-12 showing Satan’s third attempt to destroy Christ</vt:lpstr>
      <vt:lpstr>Satan’s attack on Christ’s Most Holy Place Ministry will come as the papacy is  re-established as a persecutory power</vt:lpstr>
      <vt:lpstr>How did the papacy fall?</vt:lpstr>
      <vt:lpstr>The final King of the North will destroy all opposition – embodied in the King of the South</vt:lpstr>
      <vt:lpstr>Continuing religio-political corruption </vt:lpstr>
      <vt:lpstr>Council of Trent turning point</vt:lpstr>
      <vt:lpstr>Atheistic France – a reaction to Rome</vt:lpstr>
      <vt:lpstr>The final conflict between the Kings of the North and South, all agents of Satan (Daniel 11:40a)</vt:lpstr>
      <vt:lpstr>The kingly conflict must continue after  the time of the end and set up Satan’s final attack on Christ</vt:lpstr>
      <vt:lpstr>The two kings mature into their final forms serving Satan’s last unified church-state monster </vt:lpstr>
      <vt:lpstr>The identity of the King of the North (Daniel 11:40b-41)</vt:lpstr>
      <vt:lpstr>Agenda of the King of the North</vt:lpstr>
      <vt:lpstr>Image of the Beast</vt:lpstr>
      <vt:lpstr>The identity of the King of the South</vt:lpstr>
      <vt:lpstr>The identity of the King of the South</vt:lpstr>
      <vt:lpstr>The agenda of the King of the South </vt:lpstr>
      <vt:lpstr>The two kings clash in America creating a stupendous crisis</vt:lpstr>
      <vt:lpstr>King of the North prevails (Daniel 11:40b-41) </vt:lpstr>
      <vt:lpstr>Satan’s 7-headed 10-horned monstrous  attack on Christ’s Outer Court Ministry (Revelation 17:3)</vt:lpstr>
      <vt:lpstr>PowerPoint Presentation</vt:lpstr>
      <vt:lpstr>The second phase – transition to the  Universal Sunday Law</vt:lpstr>
      <vt:lpstr>The second phase – transition to the  Universal Sunday Law</vt:lpstr>
      <vt:lpstr>Satan’s 7-headed 10-horned monstrous attack on Christ’s Most Holy Place Ministry</vt:lpstr>
      <vt:lpstr>PowerPoint Presentation</vt:lpstr>
      <vt:lpstr>Ultimately Satan’s forces confederate to destroy God’s remnant (Rev 16:13-14) </vt:lpstr>
      <vt:lpstr>Yet they are overcome by the Lamb</vt:lpstr>
      <vt:lpstr>Christ’s final ministry – Our Deliverer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Identities and Agendas of the Kings of the North and South at the End of Time</dc:title>
  <dc:creator>James Said</dc:creator>
  <cp:lastModifiedBy>James Said</cp:lastModifiedBy>
  <cp:revision>1</cp:revision>
  <dcterms:created xsi:type="dcterms:W3CDTF">2018-10-18T09:05:52Z</dcterms:created>
  <dcterms:modified xsi:type="dcterms:W3CDTF">2018-10-18T09:07:04Z</dcterms:modified>
</cp:coreProperties>
</file>