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Lst>
  <p:notesMasterIdLst>
    <p:notesMasterId r:id="rId69"/>
  </p:notesMasterIdLst>
  <p:sldIdLst>
    <p:sldId id="256" r:id="rId2"/>
    <p:sldId id="342" r:id="rId3"/>
    <p:sldId id="336" r:id="rId4"/>
    <p:sldId id="300" r:id="rId5"/>
    <p:sldId id="299" r:id="rId6"/>
    <p:sldId id="274" r:id="rId7"/>
    <p:sldId id="259" r:id="rId8"/>
    <p:sldId id="271" r:id="rId9"/>
    <p:sldId id="285" r:id="rId10"/>
    <p:sldId id="273" r:id="rId11"/>
    <p:sldId id="257" r:id="rId12"/>
    <p:sldId id="286" r:id="rId13"/>
    <p:sldId id="337" r:id="rId14"/>
    <p:sldId id="338" r:id="rId15"/>
    <p:sldId id="258" r:id="rId16"/>
    <p:sldId id="339" r:id="rId17"/>
    <p:sldId id="340" r:id="rId18"/>
    <p:sldId id="270" r:id="rId19"/>
    <p:sldId id="320" r:id="rId20"/>
    <p:sldId id="282" r:id="rId21"/>
    <p:sldId id="280" r:id="rId22"/>
    <p:sldId id="317" r:id="rId23"/>
    <p:sldId id="263" r:id="rId24"/>
    <p:sldId id="264" r:id="rId25"/>
    <p:sldId id="265" r:id="rId26"/>
    <p:sldId id="323" r:id="rId27"/>
    <p:sldId id="266" r:id="rId28"/>
    <p:sldId id="324" r:id="rId29"/>
    <p:sldId id="268" r:id="rId30"/>
    <p:sldId id="283" r:id="rId31"/>
    <p:sldId id="267" r:id="rId32"/>
    <p:sldId id="325" r:id="rId33"/>
    <p:sldId id="275" r:id="rId34"/>
    <p:sldId id="326" r:id="rId35"/>
    <p:sldId id="276" r:id="rId36"/>
    <p:sldId id="287" r:id="rId37"/>
    <p:sldId id="289" r:id="rId38"/>
    <p:sldId id="290" r:id="rId39"/>
    <p:sldId id="341" r:id="rId40"/>
    <p:sldId id="327" r:id="rId41"/>
    <p:sldId id="277" r:id="rId42"/>
    <p:sldId id="328" r:id="rId43"/>
    <p:sldId id="284" r:id="rId44"/>
    <p:sldId id="329" r:id="rId45"/>
    <p:sldId id="335" r:id="rId46"/>
    <p:sldId id="343" r:id="rId47"/>
    <p:sldId id="269" r:id="rId48"/>
    <p:sldId id="334" r:id="rId49"/>
    <p:sldId id="331" r:id="rId50"/>
    <p:sldId id="294" r:id="rId51"/>
    <p:sldId id="293" r:id="rId52"/>
    <p:sldId id="297" r:id="rId53"/>
    <p:sldId id="332" r:id="rId54"/>
    <p:sldId id="261" r:id="rId55"/>
    <p:sldId id="315" r:id="rId56"/>
    <p:sldId id="305" r:id="rId57"/>
    <p:sldId id="316" r:id="rId58"/>
    <p:sldId id="314" r:id="rId59"/>
    <p:sldId id="308" r:id="rId60"/>
    <p:sldId id="307" r:id="rId61"/>
    <p:sldId id="311" r:id="rId62"/>
    <p:sldId id="306" r:id="rId63"/>
    <p:sldId id="309" r:id="rId64"/>
    <p:sldId id="310" r:id="rId65"/>
    <p:sldId id="312" r:id="rId66"/>
    <p:sldId id="302" r:id="rId67"/>
    <p:sldId id="303"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08" autoAdjust="0"/>
    <p:restoredTop sz="93792" autoAdjust="0"/>
  </p:normalViewPr>
  <p:slideViewPr>
    <p:cSldViewPr snapToGrid="0">
      <p:cViewPr>
        <p:scale>
          <a:sx n="60" d="100"/>
          <a:sy n="60" d="100"/>
        </p:scale>
        <p:origin x="103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D67C5B-AD32-4615-8551-1ECF02991B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AACF6A9-0287-44E9-A3F1-EA4F7313CA1D}"/>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42D389-C9A5-40AF-8A9A-F6F1D6B4DC68}" type="datetimeFigureOut">
              <a:rPr lang="en-US" smtClean="0"/>
              <a:t>10/18/2020</a:t>
            </a:fld>
            <a:endParaRPr lang="en-US"/>
          </a:p>
        </p:txBody>
      </p:sp>
      <p:sp>
        <p:nvSpPr>
          <p:cNvPr id="4" name="Slide Image Placeholder 3">
            <a:extLst>
              <a:ext uri="{FF2B5EF4-FFF2-40B4-BE49-F238E27FC236}">
                <a16:creationId xmlns:a16="http://schemas.microsoft.com/office/drawing/2014/main" id="{20841689-4570-45FA-9D52-676B3F9AE002}"/>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F5E9AA18-176B-40E3-976F-A1F8AFE4B1E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E75CA1A-F78F-4C99-9A2B-D72B9B3C8A8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06BADF0B-9973-4ED3-B0A7-D2F8239649A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62FEF5-571B-4A5A-991B-819F9324F8A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 teacher and March school let out for COVID </a:t>
            </a:r>
          </a:p>
          <a:p>
            <a:r>
              <a:rPr lang="en-US" dirty="0"/>
              <a:t>Make a study of Daniel kingdoms by kingdom instead of our usual chapter by chapter studies </a:t>
            </a:r>
          </a:p>
          <a:p>
            <a:endParaRPr lang="en-US" dirty="0"/>
          </a:p>
          <a:p>
            <a:r>
              <a:rPr lang="en-US" dirty="0"/>
              <a:t>Puzzles </a:t>
            </a:r>
          </a:p>
        </p:txBody>
      </p:sp>
      <p:sp>
        <p:nvSpPr>
          <p:cNvPr id="4" name="Slide Number Placeholder 3"/>
          <p:cNvSpPr>
            <a:spLocks noGrp="1"/>
          </p:cNvSpPr>
          <p:nvPr>
            <p:ph type="sldNum" sz="quarter" idx="5"/>
          </p:nvPr>
        </p:nvSpPr>
        <p:spPr/>
        <p:txBody>
          <a:bodyPr/>
          <a:lstStyle/>
          <a:p>
            <a:fld id="{319195F8-FF1E-44B0-B535-C335563A0551}" type="slidenum">
              <a:rPr lang="en-US" smtClean="0"/>
              <a:t>1</a:t>
            </a:fld>
            <a:endParaRPr lang="en-US" dirty="0"/>
          </a:p>
        </p:txBody>
      </p:sp>
    </p:spTree>
    <p:extLst>
      <p:ext uri="{BB962C8B-B14F-4D97-AF65-F5344CB8AC3E}">
        <p14:creationId xmlns:p14="http://schemas.microsoft.com/office/powerpoint/2010/main" val="580089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Patten in 2, 7, 8 of Dream/Vision and interpterion</a:t>
            </a:r>
          </a:p>
          <a:p>
            <a:r>
              <a:rPr lang="en-US" dirty="0"/>
              <a:t>Daniel 9 has no dream or vison, but the interpretation refers back to the </a:t>
            </a:r>
            <a:r>
              <a:rPr lang="en-US" dirty="0" err="1"/>
              <a:t>Mar’eh</a:t>
            </a:r>
            <a:r>
              <a:rPr lang="en-US" dirty="0"/>
              <a:t> from 8   </a:t>
            </a:r>
          </a:p>
          <a:p>
            <a:r>
              <a:rPr lang="en-US" dirty="0"/>
              <a:t>Daniel 11 likewise has no dream or vision but is a repeat and enlargement of previous prophecies in 2,7,8, and 9. </a:t>
            </a:r>
          </a:p>
          <a:p>
            <a:r>
              <a:rPr lang="en-US" dirty="0"/>
              <a:t>Two things I noted here. 1) Daniel understood because noting was added, Islam is not found in 2,7,8,9 and can not be part of 11. 2) Daniel prophecies are chronological. The individual prophesies are always progressive in time and never regress. Therefore, there cannot be a ‘switch back” in time such as many see between 11;22 and 23 going from 31/70AD back to 63BC.   </a:t>
            </a:r>
          </a:p>
        </p:txBody>
      </p:sp>
      <p:sp>
        <p:nvSpPr>
          <p:cNvPr id="4" name="Slide Number Placeholder 3"/>
          <p:cNvSpPr>
            <a:spLocks noGrp="1"/>
          </p:cNvSpPr>
          <p:nvPr>
            <p:ph type="sldNum" sz="quarter" idx="5"/>
          </p:nvPr>
        </p:nvSpPr>
        <p:spPr/>
        <p:txBody>
          <a:bodyPr/>
          <a:lstStyle/>
          <a:p>
            <a:fld id="{319195F8-FF1E-44B0-B535-C335563A0551}" type="slidenum">
              <a:rPr lang="en-US" smtClean="0"/>
              <a:t>11</a:t>
            </a:fld>
            <a:endParaRPr lang="en-US"/>
          </a:p>
        </p:txBody>
      </p:sp>
    </p:spTree>
    <p:extLst>
      <p:ext uri="{BB962C8B-B14F-4D97-AF65-F5344CB8AC3E}">
        <p14:creationId xmlns:p14="http://schemas.microsoft.com/office/powerpoint/2010/main" val="1642438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Patten in 2, 7, 8 of Dream/Vision and interpterion</a:t>
            </a:r>
          </a:p>
          <a:p>
            <a:r>
              <a:rPr lang="en-US" dirty="0"/>
              <a:t>Daniel 9 has no dream or vison, but the interpretation refers back to the </a:t>
            </a:r>
            <a:r>
              <a:rPr lang="en-US" dirty="0" err="1"/>
              <a:t>Mar’eh</a:t>
            </a:r>
            <a:r>
              <a:rPr lang="en-US" dirty="0"/>
              <a:t> from 8   </a:t>
            </a:r>
          </a:p>
          <a:p>
            <a:r>
              <a:rPr lang="en-US" dirty="0"/>
              <a:t>Daniel 11 likewise has no dream or vision but is a repeat and enlargement of previous prophecies in 2,7,8, and 9. </a:t>
            </a:r>
          </a:p>
          <a:p>
            <a:r>
              <a:rPr lang="en-US" dirty="0"/>
              <a:t>Two things I noted here. 1) Daniel understood because noting was added, Islam is not found in 2,7,8,9 and can not be part of 11. 2) Daniel prophecies are chronological. The individual prophesies are always progressive in time and never regress. Therefore, there cannot be a ‘switch back” in time such as many see between 11;22 and 23 going from 31/70AD back to 63BC.   </a:t>
            </a:r>
          </a:p>
        </p:txBody>
      </p:sp>
      <p:sp>
        <p:nvSpPr>
          <p:cNvPr id="4" name="Slide Number Placeholder 3"/>
          <p:cNvSpPr>
            <a:spLocks noGrp="1"/>
          </p:cNvSpPr>
          <p:nvPr>
            <p:ph type="sldNum" sz="quarter" idx="5"/>
          </p:nvPr>
        </p:nvSpPr>
        <p:spPr/>
        <p:txBody>
          <a:bodyPr/>
          <a:lstStyle/>
          <a:p>
            <a:fld id="{319195F8-FF1E-44B0-B535-C335563A0551}" type="slidenum">
              <a:rPr lang="en-US" smtClean="0"/>
              <a:t>13</a:t>
            </a:fld>
            <a:endParaRPr lang="en-US"/>
          </a:p>
        </p:txBody>
      </p:sp>
    </p:spTree>
    <p:extLst>
      <p:ext uri="{BB962C8B-B14F-4D97-AF65-F5344CB8AC3E}">
        <p14:creationId xmlns:p14="http://schemas.microsoft.com/office/powerpoint/2010/main" val="1803612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195F8-FF1E-44B0-B535-C335563A0551}" type="slidenum">
              <a:rPr lang="en-US" smtClean="0"/>
              <a:t>15</a:t>
            </a:fld>
            <a:endParaRPr lang="en-US"/>
          </a:p>
        </p:txBody>
      </p:sp>
    </p:spTree>
    <p:extLst>
      <p:ext uri="{BB962C8B-B14F-4D97-AF65-F5344CB8AC3E}">
        <p14:creationId xmlns:p14="http://schemas.microsoft.com/office/powerpoint/2010/main" val="1266005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195F8-FF1E-44B0-B535-C335563A0551}" type="slidenum">
              <a:rPr lang="en-US" smtClean="0"/>
              <a:t>16</a:t>
            </a:fld>
            <a:endParaRPr lang="en-US"/>
          </a:p>
        </p:txBody>
      </p:sp>
    </p:spTree>
    <p:extLst>
      <p:ext uri="{BB962C8B-B14F-4D97-AF65-F5344CB8AC3E}">
        <p14:creationId xmlns:p14="http://schemas.microsoft.com/office/powerpoint/2010/main" val="3548786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195F8-FF1E-44B0-B535-C335563A0551}" type="slidenum">
              <a:rPr lang="en-US" smtClean="0"/>
              <a:t>17</a:t>
            </a:fld>
            <a:endParaRPr lang="en-US"/>
          </a:p>
        </p:txBody>
      </p:sp>
    </p:spTree>
    <p:extLst>
      <p:ext uri="{BB962C8B-B14F-4D97-AF65-F5344CB8AC3E}">
        <p14:creationId xmlns:p14="http://schemas.microsoft.com/office/powerpoint/2010/main" val="912167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emphasis in these passages </a:t>
            </a:r>
          </a:p>
        </p:txBody>
      </p:sp>
      <p:sp>
        <p:nvSpPr>
          <p:cNvPr id="4" name="Slide Number Placeholder 3"/>
          <p:cNvSpPr>
            <a:spLocks noGrp="1"/>
          </p:cNvSpPr>
          <p:nvPr>
            <p:ph type="sldNum" sz="quarter" idx="5"/>
          </p:nvPr>
        </p:nvSpPr>
        <p:spPr/>
        <p:txBody>
          <a:bodyPr/>
          <a:lstStyle/>
          <a:p>
            <a:fld id="{319195F8-FF1E-44B0-B535-C335563A0551}" type="slidenum">
              <a:rPr lang="en-US" smtClean="0"/>
              <a:t>18</a:t>
            </a:fld>
            <a:endParaRPr lang="en-US"/>
          </a:p>
        </p:txBody>
      </p:sp>
    </p:spTree>
    <p:extLst>
      <p:ext uri="{BB962C8B-B14F-4D97-AF65-F5344CB8AC3E}">
        <p14:creationId xmlns:p14="http://schemas.microsoft.com/office/powerpoint/2010/main" val="2295665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9054CC-6612-44C5-8251-348E55E1D6E6}" type="datetimeFigureOut">
              <a:rPr lang="en-US" smtClean="0"/>
              <a:t>10/18/2020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21C4-B801-41F6-A8B3-0FF7C1A8B7E7}" type="slidenum">
              <a:rPr lang="en-US" smtClean="0"/>
              <a:t>‹#›</a:t>
            </a:fld>
            <a:endParaRPr lang="en-US"/>
          </a:p>
        </p:txBody>
      </p:sp>
    </p:spTree>
    <p:extLst>
      <p:ext uri="{BB962C8B-B14F-4D97-AF65-F5344CB8AC3E}">
        <p14:creationId xmlns:p14="http://schemas.microsoft.com/office/powerpoint/2010/main" val="409168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9054CC-6612-44C5-8251-348E55E1D6E6}" type="datetimeFigureOut">
              <a:rPr lang="en-US" smtClean="0"/>
              <a:t>10/18/2020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21C4-B801-41F6-A8B3-0FF7C1A8B7E7}" type="slidenum">
              <a:rPr lang="en-US" smtClean="0"/>
              <a:t>‹#›</a:t>
            </a:fld>
            <a:endParaRPr lang="en-US"/>
          </a:p>
        </p:txBody>
      </p:sp>
    </p:spTree>
    <p:extLst>
      <p:ext uri="{BB962C8B-B14F-4D97-AF65-F5344CB8AC3E}">
        <p14:creationId xmlns:p14="http://schemas.microsoft.com/office/powerpoint/2010/main" val="1310298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69054CC-6612-44C5-8251-348E55E1D6E6}" type="datetimeFigureOut">
              <a:rPr lang="en-US" smtClean="0"/>
              <a:t>10/18/2020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21C4-B801-41F6-A8B3-0FF7C1A8B7E7}" type="slidenum">
              <a:rPr lang="en-US" smtClean="0"/>
              <a:t>‹#›</a:t>
            </a:fld>
            <a:endParaRPr lang="en-US"/>
          </a:p>
        </p:txBody>
      </p:sp>
    </p:spTree>
    <p:extLst>
      <p:ext uri="{BB962C8B-B14F-4D97-AF65-F5344CB8AC3E}">
        <p14:creationId xmlns:p14="http://schemas.microsoft.com/office/powerpoint/2010/main" val="2721016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69054CC-6612-44C5-8251-348E55E1D6E6}" type="datetimeFigureOut">
              <a:rPr lang="en-US" smtClean="0"/>
              <a:t>10/18/2020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21C4-B801-41F6-A8B3-0FF7C1A8B7E7}" type="slidenum">
              <a:rPr lang="en-US" smtClean="0"/>
              <a:t>‹#›</a:t>
            </a:fld>
            <a:endParaRPr lang="en-US"/>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238231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9054CC-6612-44C5-8251-348E55E1D6E6}" type="datetimeFigureOut">
              <a:rPr lang="en-US" smtClean="0"/>
              <a:t>10/18/2020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21C4-B801-41F6-A8B3-0FF7C1A8B7E7}" type="slidenum">
              <a:rPr lang="en-US" smtClean="0"/>
              <a:t>‹#›</a:t>
            </a:fld>
            <a:endParaRPr lang="en-US"/>
          </a:p>
        </p:txBody>
      </p:sp>
    </p:spTree>
    <p:extLst>
      <p:ext uri="{BB962C8B-B14F-4D97-AF65-F5344CB8AC3E}">
        <p14:creationId xmlns:p14="http://schemas.microsoft.com/office/powerpoint/2010/main" val="1554541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69054CC-6612-44C5-8251-348E55E1D6E6}" type="datetimeFigureOut">
              <a:rPr lang="en-US" smtClean="0"/>
              <a:t>10/18/2020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21C4-B801-41F6-A8B3-0FF7C1A8B7E7}" type="slidenum">
              <a:rPr lang="en-US" smtClean="0"/>
              <a:t>‹#›</a:t>
            </a:fld>
            <a:endParaRPr lang="en-US"/>
          </a:p>
        </p:txBody>
      </p:sp>
    </p:spTree>
    <p:extLst>
      <p:ext uri="{BB962C8B-B14F-4D97-AF65-F5344CB8AC3E}">
        <p14:creationId xmlns:p14="http://schemas.microsoft.com/office/powerpoint/2010/main" val="3214260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69054CC-6612-44C5-8251-348E55E1D6E6}" type="datetimeFigureOut">
              <a:rPr lang="en-US" smtClean="0"/>
              <a:t>10/18/2020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21C4-B801-41F6-A8B3-0FF7C1A8B7E7}" type="slidenum">
              <a:rPr lang="en-US" smtClean="0"/>
              <a:t>‹#›</a:t>
            </a:fld>
            <a:endParaRPr lang="en-US"/>
          </a:p>
        </p:txBody>
      </p:sp>
    </p:spTree>
    <p:extLst>
      <p:ext uri="{BB962C8B-B14F-4D97-AF65-F5344CB8AC3E}">
        <p14:creationId xmlns:p14="http://schemas.microsoft.com/office/powerpoint/2010/main" val="4243873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9054CC-6612-44C5-8251-348E55E1D6E6}" type="datetimeFigureOut">
              <a:rPr lang="en-US" smtClean="0"/>
              <a:t>10/18/2020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21C4-B801-41F6-A8B3-0FF7C1A8B7E7}" type="slidenum">
              <a:rPr lang="en-US" smtClean="0"/>
              <a:t>‹#›</a:t>
            </a:fld>
            <a:endParaRPr lang="en-US"/>
          </a:p>
        </p:txBody>
      </p:sp>
    </p:spTree>
    <p:extLst>
      <p:ext uri="{BB962C8B-B14F-4D97-AF65-F5344CB8AC3E}">
        <p14:creationId xmlns:p14="http://schemas.microsoft.com/office/powerpoint/2010/main" val="394882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9054CC-6612-44C5-8251-348E55E1D6E6}" type="datetimeFigureOut">
              <a:rPr lang="en-US" smtClean="0"/>
              <a:t>10/18/2020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21C4-B801-41F6-A8B3-0FF7C1A8B7E7}" type="slidenum">
              <a:rPr lang="en-US" smtClean="0"/>
              <a:t>‹#›</a:t>
            </a:fld>
            <a:endParaRPr lang="en-US"/>
          </a:p>
        </p:txBody>
      </p:sp>
    </p:spTree>
    <p:extLst>
      <p:ext uri="{BB962C8B-B14F-4D97-AF65-F5344CB8AC3E}">
        <p14:creationId xmlns:p14="http://schemas.microsoft.com/office/powerpoint/2010/main" val="243313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9054CC-6612-44C5-8251-348E55E1D6E6}" type="datetimeFigureOut">
              <a:rPr lang="en-US" smtClean="0"/>
              <a:t>10/18/2020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21C4-B801-41F6-A8B3-0FF7C1A8B7E7}" type="slidenum">
              <a:rPr lang="en-US" smtClean="0"/>
              <a:t>‹#›</a:t>
            </a:fld>
            <a:endParaRPr lang="en-US"/>
          </a:p>
        </p:txBody>
      </p:sp>
    </p:spTree>
    <p:extLst>
      <p:ext uri="{BB962C8B-B14F-4D97-AF65-F5344CB8AC3E}">
        <p14:creationId xmlns:p14="http://schemas.microsoft.com/office/powerpoint/2010/main" val="4998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9054CC-6612-44C5-8251-348E55E1D6E6}" type="datetimeFigureOut">
              <a:rPr lang="en-US" smtClean="0"/>
              <a:t>10/18/2020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21C4-B801-41F6-A8B3-0FF7C1A8B7E7}" type="slidenum">
              <a:rPr lang="en-US" smtClean="0"/>
              <a:t>‹#›</a:t>
            </a:fld>
            <a:endParaRPr lang="en-US"/>
          </a:p>
        </p:txBody>
      </p:sp>
    </p:spTree>
    <p:extLst>
      <p:ext uri="{BB962C8B-B14F-4D97-AF65-F5344CB8AC3E}">
        <p14:creationId xmlns:p14="http://schemas.microsoft.com/office/powerpoint/2010/main" val="203914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9054CC-6612-44C5-8251-348E55E1D6E6}" type="datetimeFigureOut">
              <a:rPr lang="en-US" smtClean="0"/>
              <a:t>10/18/2020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21C4-B801-41F6-A8B3-0FF7C1A8B7E7}" type="slidenum">
              <a:rPr lang="en-US" smtClean="0"/>
              <a:t>‹#›</a:t>
            </a:fld>
            <a:endParaRPr lang="en-US"/>
          </a:p>
        </p:txBody>
      </p:sp>
    </p:spTree>
    <p:extLst>
      <p:ext uri="{BB962C8B-B14F-4D97-AF65-F5344CB8AC3E}">
        <p14:creationId xmlns:p14="http://schemas.microsoft.com/office/powerpoint/2010/main" val="189438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9054CC-6612-44C5-8251-348E55E1D6E6}" type="datetimeFigureOut">
              <a:rPr lang="en-US" smtClean="0"/>
              <a:t>10/18/2020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0C21C4-B801-41F6-A8B3-0FF7C1A8B7E7}" type="slidenum">
              <a:rPr lang="en-US" smtClean="0"/>
              <a:t>‹#›</a:t>
            </a:fld>
            <a:endParaRPr lang="en-US"/>
          </a:p>
        </p:txBody>
      </p:sp>
    </p:spTree>
    <p:extLst>
      <p:ext uri="{BB962C8B-B14F-4D97-AF65-F5344CB8AC3E}">
        <p14:creationId xmlns:p14="http://schemas.microsoft.com/office/powerpoint/2010/main" val="278834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F69054CC-6612-44C5-8251-348E55E1D6E6}" type="datetimeFigureOut">
              <a:rPr lang="en-US" smtClean="0"/>
              <a:t>10/18/2020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60C21C4-B801-41F6-A8B3-0FF7C1A8B7E7}" type="slidenum">
              <a:rPr lang="en-US" smtClean="0"/>
              <a:t>‹#›</a:t>
            </a:fld>
            <a:endParaRPr lang="en-US"/>
          </a:p>
        </p:txBody>
      </p:sp>
    </p:spTree>
    <p:extLst>
      <p:ext uri="{BB962C8B-B14F-4D97-AF65-F5344CB8AC3E}">
        <p14:creationId xmlns:p14="http://schemas.microsoft.com/office/powerpoint/2010/main" val="208402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F69054CC-6612-44C5-8251-348E55E1D6E6}" type="datetimeFigureOut">
              <a:rPr lang="en-US" smtClean="0"/>
              <a:t>10/18/2020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60C21C4-B801-41F6-A8B3-0FF7C1A8B7E7}" type="slidenum">
              <a:rPr lang="en-US" smtClean="0"/>
              <a:t>‹#›</a:t>
            </a:fld>
            <a:endParaRPr lang="en-US"/>
          </a:p>
        </p:txBody>
      </p:sp>
    </p:spTree>
    <p:extLst>
      <p:ext uri="{BB962C8B-B14F-4D97-AF65-F5344CB8AC3E}">
        <p14:creationId xmlns:p14="http://schemas.microsoft.com/office/powerpoint/2010/main" val="329644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F69054CC-6612-44C5-8251-348E55E1D6E6}" type="datetimeFigureOut">
              <a:rPr lang="en-US" smtClean="0"/>
              <a:t>10/18/2020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60C21C4-B801-41F6-A8B3-0FF7C1A8B7E7}" type="slidenum">
              <a:rPr lang="en-US" smtClean="0"/>
              <a:t>‹#›</a:t>
            </a:fld>
            <a:endParaRPr lang="en-US"/>
          </a:p>
        </p:txBody>
      </p:sp>
    </p:spTree>
    <p:extLst>
      <p:ext uri="{BB962C8B-B14F-4D97-AF65-F5344CB8AC3E}">
        <p14:creationId xmlns:p14="http://schemas.microsoft.com/office/powerpoint/2010/main" val="50541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9054CC-6612-44C5-8251-348E55E1D6E6}" type="datetimeFigureOut">
              <a:rPr lang="en-US" smtClean="0"/>
              <a:t>10/18/2020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21C4-B801-41F6-A8B3-0FF7C1A8B7E7}" type="slidenum">
              <a:rPr lang="en-US" smtClean="0"/>
              <a:t>‹#›</a:t>
            </a:fld>
            <a:endParaRPr lang="en-US"/>
          </a:p>
        </p:txBody>
      </p:sp>
    </p:spTree>
    <p:extLst>
      <p:ext uri="{BB962C8B-B14F-4D97-AF65-F5344CB8AC3E}">
        <p14:creationId xmlns:p14="http://schemas.microsoft.com/office/powerpoint/2010/main" val="135217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tile tx="0" ty="0" sx="100000" sy="100000" flip="none" algn="tl"/>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69054CC-6612-44C5-8251-348E55E1D6E6}" type="datetimeFigureOut">
              <a:rPr lang="en-US" smtClean="0"/>
              <a:t>10/18/2020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60C21C4-B801-41F6-A8B3-0FF7C1A8B7E7}" type="slidenum">
              <a:rPr lang="en-US" smtClean="0"/>
              <a:t>‹#›</a:t>
            </a:fld>
            <a:endParaRPr lang="en-US"/>
          </a:p>
        </p:txBody>
      </p:sp>
    </p:spTree>
    <p:extLst>
      <p:ext uri="{BB962C8B-B14F-4D97-AF65-F5344CB8AC3E}">
        <p14:creationId xmlns:p14="http://schemas.microsoft.com/office/powerpoint/2010/main" val="698795218"/>
      </p:ext>
    </p:extLst>
  </p:cSld>
  <p:clrMap bg1="dk1" tx1="lt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1CFA5-8E42-4A47-A0E4-B37E670E9E08}"/>
              </a:ext>
            </a:extLst>
          </p:cNvPr>
          <p:cNvSpPr>
            <a:spLocks noGrp="1"/>
          </p:cNvSpPr>
          <p:nvPr>
            <p:ph type="ctrTitle"/>
          </p:nvPr>
        </p:nvSpPr>
        <p:spPr>
          <a:xfrm>
            <a:off x="6764559" y="916951"/>
            <a:ext cx="5299125" cy="2345264"/>
          </a:xfrm>
        </p:spPr>
        <p:txBody>
          <a:bodyPr>
            <a:normAutofit/>
          </a:bodyPr>
          <a:lstStyle/>
          <a:p>
            <a:pPr algn="ctr"/>
            <a:r>
              <a:rPr lang="en-US" sz="4400" dirty="0">
                <a:solidFill>
                  <a:srgbClr val="262626"/>
                </a:solidFill>
                <a:effectLst>
                  <a:outerShdw blurRad="38100" dist="38100" dir="2700000" algn="tl">
                    <a:srgbClr val="000000">
                      <a:alpha val="43137"/>
                    </a:srgbClr>
                  </a:outerShdw>
                </a:effectLst>
              </a:rPr>
              <a:t>Medieval Divided Kingdoms Period in Daniel 11:23-39</a:t>
            </a:r>
          </a:p>
        </p:txBody>
      </p:sp>
      <p:sp>
        <p:nvSpPr>
          <p:cNvPr id="3" name="Subtitle 2">
            <a:extLst>
              <a:ext uri="{FF2B5EF4-FFF2-40B4-BE49-F238E27FC236}">
                <a16:creationId xmlns:a16="http://schemas.microsoft.com/office/drawing/2014/main" id="{E910CA40-20CA-4FFF-8020-0CBF994B686F}"/>
              </a:ext>
            </a:extLst>
          </p:cNvPr>
          <p:cNvSpPr>
            <a:spLocks noGrp="1"/>
          </p:cNvSpPr>
          <p:nvPr>
            <p:ph type="subTitle" idx="1"/>
          </p:nvPr>
        </p:nvSpPr>
        <p:spPr>
          <a:xfrm>
            <a:off x="6570908" y="3478442"/>
            <a:ext cx="5686425" cy="810701"/>
          </a:xfrm>
        </p:spPr>
        <p:txBody>
          <a:bodyPr>
            <a:normAutofit/>
          </a:bodyPr>
          <a:lstStyle/>
          <a:p>
            <a:pPr algn="ctr"/>
            <a:r>
              <a:rPr lang="en-US" sz="2400" dirty="0">
                <a:solidFill>
                  <a:srgbClr val="000000"/>
                </a:solidFill>
                <a:effectLst>
                  <a:outerShdw blurRad="38100" dist="38100" dir="2700000" algn="tl">
                    <a:srgbClr val="000000">
                      <a:alpha val="43137"/>
                    </a:srgbClr>
                  </a:outerShdw>
                </a:effectLst>
              </a:rPr>
              <a:t>Perry F. Louden, Jr. Ph.D</a:t>
            </a:r>
            <a:r>
              <a:rPr lang="en-US" dirty="0">
                <a:solidFill>
                  <a:srgbClr val="000000"/>
                </a:solidFill>
                <a:effectLst>
                  <a:outerShdw blurRad="38100" dist="38100" dir="2700000" algn="tl">
                    <a:srgbClr val="000000">
                      <a:alpha val="43137"/>
                    </a:srgbClr>
                  </a:outerShdw>
                </a:effectLst>
              </a:rPr>
              <a:t>.</a:t>
            </a:r>
          </a:p>
          <a:p>
            <a:pPr algn="ctr"/>
            <a:endParaRPr lang="en-US" dirty="0">
              <a:solidFill>
                <a:srgbClr val="000000"/>
              </a:solidFill>
              <a:effectLst>
                <a:outerShdw blurRad="38100" dist="38100" dir="2700000" algn="tl">
                  <a:srgbClr val="000000">
                    <a:alpha val="43137"/>
                  </a:srgbClr>
                </a:outerShdw>
              </a:effectLst>
            </a:endParaRPr>
          </a:p>
          <a:p>
            <a:endParaRPr lang="en-US" dirty="0">
              <a:solidFill>
                <a:srgbClr val="000000"/>
              </a:solidFill>
            </a:endParaRPr>
          </a:p>
        </p:txBody>
      </p:sp>
      <p:pic>
        <p:nvPicPr>
          <p:cNvPr id="5" name="Picture 4">
            <a:extLst>
              <a:ext uri="{FF2B5EF4-FFF2-40B4-BE49-F238E27FC236}">
                <a16:creationId xmlns:a16="http://schemas.microsoft.com/office/drawing/2014/main" id="{8C767167-835B-4CE2-8860-52507B0C3F8E}"/>
              </a:ext>
            </a:extLst>
          </p:cNvPr>
          <p:cNvPicPr>
            <a:picLocks noChangeAspect="1"/>
          </p:cNvPicPr>
          <p:nvPr/>
        </p:nvPicPr>
        <p:blipFill>
          <a:blip r:embed="rId3"/>
          <a:stretch>
            <a:fillRect/>
          </a:stretch>
        </p:blipFill>
        <p:spPr>
          <a:xfrm>
            <a:off x="128316" y="1033029"/>
            <a:ext cx="6567760" cy="5129870"/>
          </a:xfrm>
          <a:prstGeom prst="rect">
            <a:avLst/>
          </a:prstGeom>
        </p:spPr>
      </p:pic>
      <p:sp>
        <p:nvSpPr>
          <p:cNvPr id="6" name="TextBox 5">
            <a:extLst>
              <a:ext uri="{FF2B5EF4-FFF2-40B4-BE49-F238E27FC236}">
                <a16:creationId xmlns:a16="http://schemas.microsoft.com/office/drawing/2014/main" id="{273CE3D4-F5A8-4E16-90C1-8CEB0A50C791}"/>
              </a:ext>
            </a:extLst>
          </p:cNvPr>
          <p:cNvSpPr txBox="1"/>
          <p:nvPr/>
        </p:nvSpPr>
        <p:spPr>
          <a:xfrm>
            <a:off x="6764559" y="4207659"/>
            <a:ext cx="5412912" cy="1200329"/>
          </a:xfrm>
          <a:prstGeom prst="rect">
            <a:avLst/>
          </a:prstGeom>
          <a:noFill/>
        </p:spPr>
        <p:txBody>
          <a:bodyPr wrap="square" rtlCol="0">
            <a:spAutoFit/>
          </a:bodyPr>
          <a:lstStyle/>
          <a:p>
            <a:r>
              <a:rPr lang="en-US" sz="2400" b="1" dirty="0">
                <a:solidFill>
                  <a:srgbClr val="000000"/>
                </a:solidFill>
              </a:rPr>
              <a:t>Part 1: Fundamentals for this  Study </a:t>
            </a:r>
          </a:p>
          <a:p>
            <a:r>
              <a:rPr lang="en-US" sz="2400" b="1" dirty="0">
                <a:solidFill>
                  <a:srgbClr val="000000"/>
                </a:solidFill>
              </a:rPr>
              <a:t>Part 2: Exegesis of Verses 23-31</a:t>
            </a:r>
          </a:p>
          <a:p>
            <a:r>
              <a:rPr lang="en-US" sz="2400" b="1" dirty="0">
                <a:solidFill>
                  <a:srgbClr val="000000"/>
                </a:solidFill>
              </a:rPr>
              <a:t>Part 3: Corroboration &amp; Support</a:t>
            </a:r>
          </a:p>
        </p:txBody>
      </p:sp>
      <p:sp>
        <p:nvSpPr>
          <p:cNvPr id="4" name="Rectangle 3">
            <a:extLst>
              <a:ext uri="{FF2B5EF4-FFF2-40B4-BE49-F238E27FC236}">
                <a16:creationId xmlns:a16="http://schemas.microsoft.com/office/drawing/2014/main" id="{43E0A230-6501-4089-9364-E6488B954C5E}"/>
              </a:ext>
            </a:extLst>
          </p:cNvPr>
          <p:cNvSpPr/>
          <p:nvPr/>
        </p:nvSpPr>
        <p:spPr>
          <a:xfrm>
            <a:off x="6844422" y="5710216"/>
            <a:ext cx="5076387" cy="461665"/>
          </a:xfrm>
          <a:prstGeom prst="rect">
            <a:avLst/>
          </a:prstGeom>
        </p:spPr>
        <p:txBody>
          <a:bodyPr wrap="square">
            <a:spAutoFit/>
          </a:bodyPr>
          <a:lstStyle/>
          <a:p>
            <a:pPr algn="ctr"/>
            <a:r>
              <a:rPr lang="en-US" sz="2400" b="1" dirty="0">
                <a:solidFill>
                  <a:srgbClr val="000000"/>
                </a:solidFill>
              </a:rPr>
              <a:t>www. portaportal.com/daniel11</a:t>
            </a:r>
          </a:p>
        </p:txBody>
      </p:sp>
    </p:spTree>
    <p:extLst>
      <p:ext uri="{BB962C8B-B14F-4D97-AF65-F5344CB8AC3E}">
        <p14:creationId xmlns:p14="http://schemas.microsoft.com/office/powerpoint/2010/main" val="337565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671513" y="282348"/>
            <a:ext cx="9905998" cy="1065451"/>
          </a:xfrm>
        </p:spPr>
        <p:txBody>
          <a:bodyPr>
            <a:normAutofit/>
          </a:bodyPr>
          <a:lstStyle/>
          <a:p>
            <a:pPr algn="ctr"/>
            <a:r>
              <a:rPr lang="en-US" sz="4400" dirty="0">
                <a:solidFill>
                  <a:srgbClr val="FF0000"/>
                </a:solidFill>
                <a:effectLst>
                  <a:outerShdw blurRad="38100" dist="38100" dir="2700000" algn="tl">
                    <a:srgbClr val="000000">
                      <a:alpha val="43137"/>
                    </a:srgbClr>
                  </a:outerShdw>
                </a:effectLst>
              </a:rPr>
              <a:t>Medieval Divided Kingdoms </a:t>
            </a:r>
          </a:p>
        </p:txBody>
      </p:sp>
      <p:sp>
        <p:nvSpPr>
          <p:cNvPr id="12" name="Content Placeholder 11">
            <a:extLst>
              <a:ext uri="{FF2B5EF4-FFF2-40B4-BE49-F238E27FC236}">
                <a16:creationId xmlns:a16="http://schemas.microsoft.com/office/drawing/2014/main" id="{EE38F00F-B178-4743-BCA8-831726F7164F}"/>
              </a:ext>
            </a:extLst>
          </p:cNvPr>
          <p:cNvSpPr>
            <a:spLocks noGrp="1"/>
          </p:cNvSpPr>
          <p:nvPr>
            <p:ph idx="1"/>
          </p:nvPr>
        </p:nvSpPr>
        <p:spPr>
          <a:xfrm>
            <a:off x="1016493" y="1320074"/>
            <a:ext cx="10717744" cy="3284269"/>
          </a:xfrm>
        </p:spPr>
        <p:txBody>
          <a:bodyPr>
            <a:normAutofit/>
          </a:bodyPr>
          <a:lstStyle/>
          <a:p>
            <a:pPr marL="0" indent="0">
              <a:lnSpc>
                <a:spcPct val="107000"/>
              </a:lnSpc>
              <a:spcAft>
                <a:spcPts val="800"/>
              </a:spcAft>
              <a:buNone/>
            </a:pPr>
            <a:r>
              <a:rPr lang="en-US" sz="2400" b="1" u="sng" dirty="0">
                <a:latin typeface="Century Gothic" panose="020B0502020202020204" pitchFamily="34" charset="0"/>
                <a:ea typeface="Calibri" panose="020F0502020204030204" pitchFamily="34" charset="0"/>
                <a:cs typeface="Times New Roman" panose="02020603050405020304" pitchFamily="18" charset="0"/>
              </a:rPr>
              <a:t>Fundamental Characteristics of the Medieval Divided Kingdoms</a:t>
            </a:r>
            <a:endParaRPr lang="en-US" sz="2400" u="sng" dirty="0">
              <a:latin typeface="Century Gothic" panose="020B0502020202020204" pitchFamily="34" charset="0"/>
              <a:ea typeface="Calibri" panose="020F0502020204030204" pitchFamily="34" charset="0"/>
              <a:cs typeface="Times New Roman" panose="02020603050405020304" pitchFamily="18" charset="0"/>
            </a:endParaRPr>
          </a:p>
          <a:p>
            <a:pPr lvl="0">
              <a:spcBef>
                <a:spcPts val="0"/>
              </a:spcBef>
              <a:spcAft>
                <a:spcPts val="0"/>
              </a:spcAft>
              <a:buFont typeface="Arial" panose="020B0604020202020204" pitchFamily="34" charset="0"/>
              <a:buChar char="•"/>
            </a:pPr>
            <a:r>
              <a:rPr lang="en-US" sz="2400" dirty="0">
                <a:latin typeface="Century Gothic" panose="020B0502020202020204" pitchFamily="34" charset="0"/>
                <a:ea typeface="Calibri" panose="020F0502020204030204" pitchFamily="34" charset="0"/>
                <a:cs typeface="Times New Roman" panose="02020603050405020304" pitchFamily="18" charset="0"/>
              </a:rPr>
              <a:t>Daniel 2 – A Divided Church-state Power</a:t>
            </a:r>
          </a:p>
          <a:p>
            <a:pPr>
              <a:spcBef>
                <a:spcPts val="0"/>
              </a:spcBef>
              <a:spcAft>
                <a:spcPts val="0"/>
              </a:spcAft>
              <a:buFont typeface="Arial" panose="020B0604020202020204" pitchFamily="34" charset="0"/>
              <a:buChar char="•"/>
            </a:pPr>
            <a:r>
              <a:rPr lang="en-US" sz="2400" dirty="0">
                <a:latin typeface="Century Gothic" panose="020B0502020202020204" pitchFamily="34" charset="0"/>
                <a:ea typeface="Calibri" panose="020F0502020204030204" pitchFamily="34" charset="0"/>
                <a:cs typeface="Times New Roman" panose="02020603050405020304" pitchFamily="18" charset="0"/>
              </a:rPr>
              <a:t>Daniel 7 – Comes Up Among The 10 Horns In Europe</a:t>
            </a:r>
          </a:p>
          <a:p>
            <a:pPr>
              <a:spcBef>
                <a:spcPts val="0"/>
              </a:spcBef>
              <a:spcAft>
                <a:spcPts val="0"/>
              </a:spcAft>
              <a:buFont typeface="Arial" panose="020B0604020202020204" pitchFamily="34" charset="0"/>
              <a:buChar char="•"/>
            </a:pPr>
            <a:r>
              <a:rPr lang="en-US" sz="2400" dirty="0">
                <a:latin typeface="Century Gothic" panose="020B0502020202020204" pitchFamily="34" charset="0"/>
                <a:ea typeface="Calibri" panose="020F0502020204030204" pitchFamily="34" charset="0"/>
                <a:cs typeface="Times New Roman" panose="02020603050405020304" pitchFamily="18" charset="0"/>
              </a:rPr>
              <a:t>Daniel 7 &amp; 8 – Persecutes God’s Covenant Keeping people </a:t>
            </a:r>
          </a:p>
          <a:p>
            <a:pPr lvl="0">
              <a:spcBef>
                <a:spcPts val="0"/>
              </a:spcBef>
              <a:spcAft>
                <a:spcPts val="800"/>
              </a:spcAft>
              <a:buFont typeface="Arial" panose="020B0604020202020204" pitchFamily="34" charset="0"/>
              <a:buChar char="•"/>
            </a:pPr>
            <a:r>
              <a:rPr lang="en-US" sz="2400" dirty="0">
                <a:latin typeface="Century Gothic" panose="020B0502020202020204" pitchFamily="34" charset="0"/>
                <a:ea typeface="Calibri" panose="020F0502020204030204" pitchFamily="34" charset="0"/>
                <a:cs typeface="Times New Roman" panose="02020603050405020304" pitchFamily="18" charset="0"/>
              </a:rPr>
              <a:t>Daniel 8 – Attacks the Daily/Continual Sanctuary Practices</a:t>
            </a:r>
          </a:p>
          <a:p>
            <a:pPr marL="0" lvl="0" indent="0">
              <a:lnSpc>
                <a:spcPct val="107000"/>
              </a:lnSpc>
              <a:spcBef>
                <a:spcPts val="0"/>
              </a:spcBef>
              <a:spcAft>
                <a:spcPts val="800"/>
              </a:spcAft>
              <a:buNone/>
            </a:pPr>
            <a:endParaRPr lang="en-US" dirty="0">
              <a:latin typeface="Century Gothic" panose="020B0502020202020204" pitchFamily="34" charset="0"/>
              <a:ea typeface="Calibri" panose="020F0502020204030204" pitchFamily="34" charset="0"/>
              <a:cs typeface="Times New Roman" panose="02020603050405020304" pitchFamily="18" charset="0"/>
            </a:endParaRPr>
          </a:p>
          <a:p>
            <a:endParaRPr lang="en-US" dirty="0"/>
          </a:p>
        </p:txBody>
      </p:sp>
      <p:pic>
        <p:nvPicPr>
          <p:cNvPr id="7" name="Picture 6">
            <a:extLst>
              <a:ext uri="{FF2B5EF4-FFF2-40B4-BE49-F238E27FC236}">
                <a16:creationId xmlns:a16="http://schemas.microsoft.com/office/drawing/2014/main" id="{C469A997-88C5-46BD-978D-690D92FAA038}"/>
              </a:ext>
            </a:extLst>
          </p:cNvPr>
          <p:cNvPicPr>
            <a:picLocks noChangeAspect="1"/>
          </p:cNvPicPr>
          <p:nvPr/>
        </p:nvPicPr>
        <p:blipFill>
          <a:blip r:embed="rId2"/>
          <a:stretch>
            <a:fillRect/>
          </a:stretch>
        </p:blipFill>
        <p:spPr>
          <a:xfrm>
            <a:off x="8960000" y="3466379"/>
            <a:ext cx="1587498" cy="2356718"/>
          </a:xfrm>
          <a:prstGeom prst="rect">
            <a:avLst/>
          </a:prstGeom>
        </p:spPr>
      </p:pic>
      <p:sp>
        <p:nvSpPr>
          <p:cNvPr id="11" name="Content Placeholder 3">
            <a:extLst>
              <a:ext uri="{FF2B5EF4-FFF2-40B4-BE49-F238E27FC236}">
                <a16:creationId xmlns:a16="http://schemas.microsoft.com/office/drawing/2014/main" id="{75B6968A-1823-4364-8489-EB57A81EDC44}"/>
              </a:ext>
            </a:extLst>
          </p:cNvPr>
          <p:cNvSpPr txBox="1">
            <a:spLocks/>
          </p:cNvSpPr>
          <p:nvPr/>
        </p:nvSpPr>
        <p:spPr>
          <a:xfrm>
            <a:off x="6375365" y="1962149"/>
            <a:ext cx="6388929" cy="4286251"/>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endParaRPr lang="en-US" dirty="0"/>
          </a:p>
          <a:p>
            <a:pPr marL="0" indent="0">
              <a:buFont typeface="Arial"/>
              <a:buNone/>
            </a:pPr>
            <a:endParaRPr lang="en-US" dirty="0"/>
          </a:p>
        </p:txBody>
      </p:sp>
      <p:pic>
        <p:nvPicPr>
          <p:cNvPr id="13" name="Picture 12">
            <a:extLst>
              <a:ext uri="{FF2B5EF4-FFF2-40B4-BE49-F238E27FC236}">
                <a16:creationId xmlns:a16="http://schemas.microsoft.com/office/drawing/2014/main" id="{8D224B46-07D8-41EF-B086-C9314C05DAD5}"/>
              </a:ext>
            </a:extLst>
          </p:cNvPr>
          <p:cNvPicPr>
            <a:picLocks noChangeAspect="1"/>
          </p:cNvPicPr>
          <p:nvPr/>
        </p:nvPicPr>
        <p:blipFill>
          <a:blip r:embed="rId3"/>
          <a:stretch>
            <a:fillRect/>
          </a:stretch>
        </p:blipFill>
        <p:spPr>
          <a:xfrm>
            <a:off x="4943059" y="3562915"/>
            <a:ext cx="2864611" cy="2266995"/>
          </a:xfrm>
          <a:prstGeom prst="rect">
            <a:avLst/>
          </a:prstGeom>
        </p:spPr>
      </p:pic>
      <p:pic>
        <p:nvPicPr>
          <p:cNvPr id="14" name="Picture 13">
            <a:extLst>
              <a:ext uri="{FF2B5EF4-FFF2-40B4-BE49-F238E27FC236}">
                <a16:creationId xmlns:a16="http://schemas.microsoft.com/office/drawing/2014/main" id="{57C7A695-41E8-40F3-85D3-BCF7D6E037A3}"/>
              </a:ext>
            </a:extLst>
          </p:cNvPr>
          <p:cNvPicPr>
            <a:picLocks noChangeAspect="1"/>
          </p:cNvPicPr>
          <p:nvPr/>
        </p:nvPicPr>
        <p:blipFill>
          <a:blip r:embed="rId4"/>
          <a:stretch>
            <a:fillRect/>
          </a:stretch>
        </p:blipFill>
        <p:spPr>
          <a:xfrm>
            <a:off x="677942" y="3552256"/>
            <a:ext cx="3436811" cy="2270841"/>
          </a:xfrm>
          <a:prstGeom prst="rect">
            <a:avLst/>
          </a:prstGeom>
        </p:spPr>
      </p:pic>
      <p:sp>
        <p:nvSpPr>
          <p:cNvPr id="8" name="TextBox 7">
            <a:extLst>
              <a:ext uri="{FF2B5EF4-FFF2-40B4-BE49-F238E27FC236}">
                <a16:creationId xmlns:a16="http://schemas.microsoft.com/office/drawing/2014/main" id="{20D00BCA-73E2-4A2A-852C-BEA4EFD2CC50}"/>
              </a:ext>
            </a:extLst>
          </p:cNvPr>
          <p:cNvSpPr txBox="1"/>
          <p:nvPr/>
        </p:nvSpPr>
        <p:spPr>
          <a:xfrm>
            <a:off x="1392605" y="6052432"/>
            <a:ext cx="9325013" cy="523220"/>
          </a:xfrm>
          <a:prstGeom prst="rect">
            <a:avLst/>
          </a:prstGeom>
          <a:noFill/>
        </p:spPr>
        <p:txBody>
          <a:bodyPr wrap="square" rtlCol="0">
            <a:spAutoFit/>
          </a:bodyPr>
          <a:lstStyle/>
          <a:p>
            <a:r>
              <a:rPr lang="en-US" sz="2800" b="1" dirty="0"/>
              <a:t>Islam is not found in Daniel’s Prophecies of 2,7, &amp; 8-9</a:t>
            </a:r>
          </a:p>
        </p:txBody>
      </p:sp>
    </p:spTree>
    <p:extLst>
      <p:ext uri="{BB962C8B-B14F-4D97-AF65-F5344CB8AC3E}">
        <p14:creationId xmlns:p14="http://schemas.microsoft.com/office/powerpoint/2010/main" val="34213013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 calcmode="lin" valueType="num">
                                      <p:cBhvr additive="base">
                                        <p:cTn id="12"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 calcmode="lin" valueType="num">
                                      <p:cBhvr additive="base">
                                        <p:cTn id="22"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grpId="0" nodeType="after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 calcmode="lin" valueType="num">
                                      <p:cBhvr additive="base">
                                        <p:cTn id="27"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228600" y="171450"/>
            <a:ext cx="10590211" cy="1065451"/>
          </a:xfrm>
        </p:spPr>
        <p:txBody>
          <a:bodyPr>
            <a:normAutofit fontScale="90000"/>
          </a:bodyPr>
          <a:lstStyle/>
          <a:p>
            <a:pPr algn="ctr"/>
            <a:r>
              <a:rPr lang="en-US" sz="4400" dirty="0">
                <a:solidFill>
                  <a:srgbClr val="FF0000"/>
                </a:solidFill>
                <a:effectLst>
                  <a:outerShdw blurRad="38100" dist="38100" dir="2700000" algn="tl">
                    <a:srgbClr val="000000">
                      <a:alpha val="43137"/>
                    </a:srgbClr>
                  </a:outerShdw>
                </a:effectLst>
              </a:rPr>
              <a:t>Daniel Understands the </a:t>
            </a:r>
            <a:br>
              <a:rPr lang="en-US" sz="4400" dirty="0">
                <a:solidFill>
                  <a:srgbClr val="FF0000"/>
                </a:solidFill>
                <a:effectLst>
                  <a:outerShdw blurRad="38100" dist="38100" dir="2700000" algn="tl">
                    <a:srgbClr val="000000">
                      <a:alpha val="43137"/>
                    </a:srgbClr>
                  </a:outerShdw>
                </a:effectLst>
              </a:rPr>
            </a:br>
            <a:r>
              <a:rPr lang="en-US" sz="4400" dirty="0">
                <a:solidFill>
                  <a:srgbClr val="FF0000"/>
                </a:solidFill>
                <a:effectLst>
                  <a:outerShdw blurRad="38100" dist="38100" dir="2700000" algn="tl">
                    <a:srgbClr val="000000">
                      <a:alpha val="43137"/>
                    </a:srgbClr>
                  </a:outerShdw>
                </a:effectLst>
              </a:rPr>
              <a:t>Great Conflict </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228600" y="1849119"/>
            <a:ext cx="11515725" cy="4573348"/>
          </a:xfrm>
        </p:spPr>
        <p:txBody>
          <a:bodyPr anchor="t">
            <a:noAutofit/>
          </a:bodyPr>
          <a:lstStyle/>
          <a:p>
            <a:r>
              <a:rPr lang="en-US" sz="2400" dirty="0"/>
              <a:t>Daniel 10:1: </a:t>
            </a:r>
            <a:r>
              <a:rPr lang="en-US" sz="2400" i="1" dirty="0"/>
              <a:t>In the third year of Cyrus king of Persia a word was revealed to Daniel, who was named Belteshazzar. And the word was true, and it was a </a:t>
            </a:r>
            <a:r>
              <a:rPr lang="en-US" sz="2400" b="1" i="1" dirty="0"/>
              <a:t>great conflict</a:t>
            </a:r>
            <a:r>
              <a:rPr lang="en-US" sz="2400" i="1" dirty="0"/>
              <a:t>. And </a:t>
            </a:r>
            <a:r>
              <a:rPr lang="en-US" sz="2400" b="1" i="1" dirty="0"/>
              <a:t>he understood </a:t>
            </a:r>
            <a:r>
              <a:rPr lang="en-US" sz="2400" i="1" dirty="0"/>
              <a:t>the word and had understanding of the vision.</a:t>
            </a:r>
          </a:p>
          <a:p>
            <a:r>
              <a:rPr lang="en-US" sz="2400" dirty="0"/>
              <a:t>He was not given a new vision so he must have “understood” based on previous visions.</a:t>
            </a:r>
          </a:p>
          <a:p>
            <a:r>
              <a:rPr lang="en-US" sz="2400" dirty="0"/>
              <a:t>While Islam is found in revelation, it is not found in Daniel's previous visions of 2, 7, and 8-9 and should not be part of the interpretation of  the vision in chapter 11. </a:t>
            </a:r>
          </a:p>
          <a:p>
            <a:r>
              <a:rPr lang="en-US" sz="2400" dirty="0"/>
              <a:t>Maybe Verse 34 </a:t>
            </a:r>
            <a:r>
              <a:rPr lang="en-US" sz="2400" i="1" dirty="0"/>
              <a:t>“When they stumble, they shall receive a little help.” </a:t>
            </a:r>
            <a:r>
              <a:rPr lang="en-US" sz="2400" dirty="0"/>
              <a:t>The Reformers for protected by Muslim Invasions of the contentment. </a:t>
            </a:r>
          </a:p>
          <a:p>
            <a:endParaRPr lang="en-US" sz="2400" dirty="0"/>
          </a:p>
        </p:txBody>
      </p:sp>
    </p:spTree>
    <p:extLst>
      <p:ext uri="{BB962C8B-B14F-4D97-AF65-F5344CB8AC3E}">
        <p14:creationId xmlns:p14="http://schemas.microsoft.com/office/powerpoint/2010/main" val="24970946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330994" y="157349"/>
            <a:ext cx="10590211" cy="1065451"/>
          </a:xfrm>
        </p:spPr>
        <p:txBody>
          <a:bodyPr>
            <a:normAutofit/>
          </a:bodyPr>
          <a:lstStyle/>
          <a:p>
            <a:pPr algn="ctr"/>
            <a:r>
              <a:rPr lang="en-US" sz="4400" dirty="0">
                <a:solidFill>
                  <a:srgbClr val="FF0000"/>
                </a:solidFill>
                <a:effectLst>
                  <a:outerShdw blurRad="38100" dist="38100" dir="2700000" algn="tl">
                    <a:srgbClr val="000000">
                      <a:alpha val="43137"/>
                    </a:srgbClr>
                  </a:outerShdw>
                </a:effectLst>
              </a:rPr>
              <a:t>Divisions of Daniel 11</a:t>
            </a:r>
          </a:p>
        </p:txBody>
      </p:sp>
      <p:pic>
        <p:nvPicPr>
          <p:cNvPr id="29" name="Picture 28">
            <a:extLst>
              <a:ext uri="{FF2B5EF4-FFF2-40B4-BE49-F238E27FC236}">
                <a16:creationId xmlns:a16="http://schemas.microsoft.com/office/drawing/2014/main" id="{274CDBC6-7425-4E6A-9B30-0637DBCC09CB}"/>
              </a:ext>
            </a:extLst>
          </p:cNvPr>
          <p:cNvPicPr>
            <a:picLocks noChangeAspect="1"/>
          </p:cNvPicPr>
          <p:nvPr/>
        </p:nvPicPr>
        <p:blipFill>
          <a:blip r:embed="rId2"/>
          <a:stretch>
            <a:fillRect/>
          </a:stretch>
        </p:blipFill>
        <p:spPr>
          <a:xfrm>
            <a:off x="888457" y="1222800"/>
            <a:ext cx="10415086" cy="5477851"/>
          </a:xfrm>
          <a:prstGeom prst="rect">
            <a:avLst/>
          </a:prstGeom>
        </p:spPr>
      </p:pic>
    </p:spTree>
    <p:extLst>
      <p:ext uri="{BB962C8B-B14F-4D97-AF65-F5344CB8AC3E}">
        <p14:creationId xmlns:p14="http://schemas.microsoft.com/office/powerpoint/2010/main" val="31382632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425302" y="431981"/>
            <a:ext cx="10590211" cy="1065451"/>
          </a:xfrm>
        </p:spPr>
        <p:txBody>
          <a:bodyPr>
            <a:normAutofit/>
          </a:bodyPr>
          <a:lstStyle/>
          <a:p>
            <a:pPr algn="ctr"/>
            <a:r>
              <a:rPr lang="en-US" sz="4400" dirty="0">
                <a:solidFill>
                  <a:srgbClr val="FF0000"/>
                </a:solidFill>
                <a:effectLst>
                  <a:outerShdw blurRad="38100" dist="38100" dir="2700000" algn="tl">
                    <a:srgbClr val="000000">
                      <a:alpha val="43137"/>
                    </a:srgbClr>
                  </a:outerShdw>
                </a:effectLst>
              </a:rPr>
              <a:t>Background Summary </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425302" y="1497432"/>
            <a:ext cx="11887200" cy="7342506"/>
          </a:xfrm>
        </p:spPr>
        <p:txBody>
          <a:bodyPr anchor="t">
            <a:noAutofit/>
          </a:bodyPr>
          <a:lstStyle/>
          <a:p>
            <a:r>
              <a:rPr lang="en-US" sz="2400" dirty="0"/>
              <a:t>Pattern of Visons include Visual Component and Interpretive dialogue. </a:t>
            </a:r>
          </a:p>
          <a:p>
            <a:r>
              <a:rPr lang="en-US" sz="2400" dirty="0"/>
              <a:t>Daniel’s visions have 6 earthly kingdom periods with Ch 2 as the Template. </a:t>
            </a:r>
          </a:p>
          <a:p>
            <a:r>
              <a:rPr lang="en-US" sz="2400" dirty="0"/>
              <a:t>Daniel does not backtrack in his prophecies, and he continues with progressive chronological timeline.</a:t>
            </a:r>
          </a:p>
          <a:p>
            <a:r>
              <a:rPr lang="en-US" sz="2400" dirty="0"/>
              <a:t>Fundamental Characteristics found in the Medieval Divided Kingdoms In Daniel’s Previous Prophecies </a:t>
            </a:r>
          </a:p>
          <a:p>
            <a:r>
              <a:rPr lang="en-US" sz="2400" dirty="0"/>
              <a:t>Islam is not found in Daniel 2,7, and 8-9.</a:t>
            </a:r>
          </a:p>
          <a:p>
            <a:r>
              <a:rPr lang="en-US" sz="2400" dirty="0"/>
              <a:t>Daniel Understands the Great Conflict.</a:t>
            </a:r>
          </a:p>
          <a:p>
            <a:r>
              <a:rPr lang="en-US" sz="2400" dirty="0"/>
              <a:t>Daniel 10-12 has 6 Divisions of Kingdoms </a:t>
            </a:r>
          </a:p>
          <a:p>
            <a:r>
              <a:rPr lang="en-US" sz="2400" dirty="0"/>
              <a:t>Medieval Divided Kingdoms period in verses 23-39 parallel the Greek Hellenistic period in verses 3-19.</a:t>
            </a:r>
          </a:p>
          <a:p>
            <a:endParaRPr lang="en-US" sz="2400" dirty="0"/>
          </a:p>
          <a:p>
            <a:endParaRPr lang="en-US" sz="2400" dirty="0"/>
          </a:p>
        </p:txBody>
      </p:sp>
    </p:spTree>
    <p:extLst>
      <p:ext uri="{BB962C8B-B14F-4D97-AF65-F5344CB8AC3E}">
        <p14:creationId xmlns:p14="http://schemas.microsoft.com/office/powerpoint/2010/main" val="170755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BE1F8-202C-45D6-B50E-FE4272A31263}"/>
              </a:ext>
            </a:extLst>
          </p:cNvPr>
          <p:cNvSpPr>
            <a:spLocks noGrp="1"/>
          </p:cNvSpPr>
          <p:nvPr>
            <p:ph type="title"/>
          </p:nvPr>
        </p:nvSpPr>
        <p:spPr>
          <a:xfrm>
            <a:off x="1209637" y="91211"/>
            <a:ext cx="9404723" cy="1071282"/>
          </a:xfrm>
        </p:spPr>
        <p:txBody>
          <a:bodyPr/>
          <a:lstStyle/>
          <a:p>
            <a:r>
              <a:rPr lang="en-US" dirty="0">
                <a:solidFill>
                  <a:srgbClr val="FF0000"/>
                </a:solidFill>
                <a:effectLst>
                  <a:outerShdw blurRad="38100" dist="38100" dir="2700000" algn="tl">
                    <a:srgbClr val="000000">
                      <a:alpha val="43137"/>
                    </a:srgbClr>
                  </a:outerShdw>
                </a:effectLst>
              </a:rPr>
              <a:t>Part 2: Exegesis of Verses 23-31</a:t>
            </a:r>
            <a:endParaRPr lang="en-US" dirty="0">
              <a:solidFill>
                <a:srgbClr val="FF0000"/>
              </a:solidFill>
            </a:endParaRPr>
          </a:p>
        </p:txBody>
      </p:sp>
      <p:sp>
        <p:nvSpPr>
          <p:cNvPr id="3" name="Content Placeholder 2">
            <a:extLst>
              <a:ext uri="{FF2B5EF4-FFF2-40B4-BE49-F238E27FC236}">
                <a16:creationId xmlns:a16="http://schemas.microsoft.com/office/drawing/2014/main" id="{B9DF3ADE-ED6B-4908-BD7C-2B08DEE8417C}"/>
              </a:ext>
            </a:extLst>
          </p:cNvPr>
          <p:cNvSpPr>
            <a:spLocks noGrp="1"/>
          </p:cNvSpPr>
          <p:nvPr>
            <p:ph idx="1"/>
          </p:nvPr>
        </p:nvSpPr>
        <p:spPr>
          <a:xfrm>
            <a:off x="152400" y="1162493"/>
            <a:ext cx="11887200" cy="5595657"/>
          </a:xfrm>
        </p:spPr>
        <p:txBody>
          <a:bodyPr>
            <a:normAutofit fontScale="85000" lnSpcReduction="10000"/>
          </a:bodyPr>
          <a:lstStyle/>
          <a:p>
            <a:pPr marL="0" indent="0">
              <a:buNone/>
            </a:pPr>
            <a:r>
              <a:rPr lang="en-US" dirty="0">
                <a:solidFill>
                  <a:schemeClr val="bg1"/>
                </a:solidFill>
              </a:rPr>
              <a:t>23 And from the time that an alliance is made with him he shall act deceitfully, and he shall become strong with a small people. </a:t>
            </a:r>
          </a:p>
          <a:p>
            <a:pPr marL="0" indent="0">
              <a:buNone/>
            </a:pPr>
            <a:r>
              <a:rPr lang="en-US" dirty="0">
                <a:solidFill>
                  <a:schemeClr val="bg1"/>
                </a:solidFill>
              </a:rPr>
              <a:t>24 Without warning he shall come into the richest parts of the province, and he shall do what neither his fathers nor his fathers' fathers have done, scattering among them plunder, spoil, and goods. He shall devise plans against strongholds, but only for a time. </a:t>
            </a:r>
          </a:p>
          <a:p>
            <a:pPr marL="0" indent="0">
              <a:buNone/>
            </a:pPr>
            <a:r>
              <a:rPr lang="en-US" dirty="0">
                <a:solidFill>
                  <a:schemeClr val="bg1"/>
                </a:solidFill>
              </a:rPr>
              <a:t>25 And he shall stir up his power and his heart against the king of the south with a great army. And the king of the south shall wage war with an exceedingly great and mighty army, but he shall not stand, for plots shall be devised against him. </a:t>
            </a:r>
          </a:p>
          <a:p>
            <a:pPr marL="0" indent="0">
              <a:buNone/>
            </a:pPr>
            <a:r>
              <a:rPr lang="en-US" dirty="0">
                <a:solidFill>
                  <a:schemeClr val="bg1"/>
                </a:solidFill>
              </a:rPr>
              <a:t>26 Even those who eat his food shall break him. His army shall be swept away, and many shall fall down slain. </a:t>
            </a:r>
          </a:p>
          <a:p>
            <a:pPr marL="0" indent="0">
              <a:buNone/>
            </a:pPr>
            <a:r>
              <a:rPr lang="en-US" dirty="0">
                <a:solidFill>
                  <a:schemeClr val="bg1"/>
                </a:solidFill>
              </a:rPr>
              <a:t>27 And as for the two kings, their hearts shall be bent on doing evil. They shall speak lies at the same table, but to no avail, for the end is yet to be at the time appointed. </a:t>
            </a:r>
          </a:p>
          <a:p>
            <a:pPr marL="0" indent="0">
              <a:buNone/>
            </a:pPr>
            <a:r>
              <a:rPr lang="en-US" dirty="0">
                <a:solidFill>
                  <a:schemeClr val="bg1"/>
                </a:solidFill>
              </a:rPr>
              <a:t>28 And he shall return to his land with great wealth, but his heart shall be set against the holy covenant. And he shall work his will and return to his own land.</a:t>
            </a:r>
          </a:p>
          <a:p>
            <a:pPr marL="0" indent="0">
              <a:buNone/>
            </a:pPr>
            <a:r>
              <a:rPr lang="en-US" dirty="0">
                <a:solidFill>
                  <a:schemeClr val="bg1"/>
                </a:solidFill>
              </a:rPr>
              <a:t>29 “At the time appointed he shall return and come into the south, but it shall not be this time as it was before. </a:t>
            </a:r>
          </a:p>
          <a:p>
            <a:pPr marL="0" indent="0">
              <a:buNone/>
            </a:pPr>
            <a:r>
              <a:rPr lang="en-US" dirty="0">
                <a:solidFill>
                  <a:schemeClr val="bg1"/>
                </a:solidFill>
              </a:rPr>
              <a:t>30 For ships of </a:t>
            </a:r>
            <a:r>
              <a:rPr lang="en-US" dirty="0" err="1">
                <a:solidFill>
                  <a:schemeClr val="bg1"/>
                </a:solidFill>
              </a:rPr>
              <a:t>Kittim</a:t>
            </a:r>
            <a:r>
              <a:rPr lang="en-US" dirty="0">
                <a:solidFill>
                  <a:schemeClr val="bg1"/>
                </a:solidFill>
              </a:rPr>
              <a:t> shall come against him, and he shall be afraid and withdraw, and shall turn back and be enraged and take action against the holy covenant. He shall turn back and pay attention to those who forsake the holy covenant.</a:t>
            </a:r>
          </a:p>
          <a:p>
            <a:pPr marL="0" indent="0">
              <a:buNone/>
            </a:pPr>
            <a:r>
              <a:rPr lang="en-US" dirty="0">
                <a:solidFill>
                  <a:schemeClr val="bg1"/>
                </a:solidFill>
              </a:rPr>
              <a:t>31 Forces from him shall appear and profane the temple and fortress, and shall take away the regular burnt offering. And they shall set up the abomination that makes desolate. </a:t>
            </a:r>
          </a:p>
        </p:txBody>
      </p:sp>
    </p:spTree>
    <p:extLst>
      <p:ext uri="{BB962C8B-B14F-4D97-AF65-F5344CB8AC3E}">
        <p14:creationId xmlns:p14="http://schemas.microsoft.com/office/powerpoint/2010/main" val="93243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989013" y="292371"/>
            <a:ext cx="9905998" cy="1065451"/>
          </a:xfrm>
        </p:spPr>
        <p:txBody>
          <a:bodyPr>
            <a:noAutofit/>
          </a:bodyPr>
          <a:lstStyle/>
          <a:p>
            <a:pPr algn="ctr"/>
            <a:r>
              <a:rPr lang="en-US" sz="4400" dirty="0">
                <a:solidFill>
                  <a:srgbClr val="FF0000"/>
                </a:solidFill>
                <a:effectLst>
                  <a:outerShdw blurRad="38100" dist="38100" dir="2700000" algn="tl">
                    <a:srgbClr val="000000">
                      <a:alpha val="43137"/>
                    </a:srgbClr>
                  </a:outerShdw>
                </a:effectLst>
              </a:rPr>
              <a:t>Roman Empire Ends at Verse 22</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348510" y="1138762"/>
            <a:ext cx="11719443" cy="4384954"/>
          </a:xfrm>
        </p:spPr>
        <p:txBody>
          <a:bodyPr anchor="t">
            <a:noAutofit/>
          </a:bodyPr>
          <a:lstStyle/>
          <a:p>
            <a:r>
              <a:rPr lang="en-US" sz="2400" dirty="0"/>
              <a:t>Daniel’s prophecies are all chronologically progressive in time</a:t>
            </a:r>
          </a:p>
          <a:p>
            <a:pPr lvl="1"/>
            <a:r>
              <a:rPr lang="en-US" sz="2400" dirty="0"/>
              <a:t>U. Smith: Verse 22 is at 31AD but then he uses a “switchback” in verse 23 to 161BC and covers political events of the Roman Empire to 330AD </a:t>
            </a:r>
            <a:br>
              <a:rPr lang="en-US" sz="2400" dirty="0"/>
            </a:br>
            <a:r>
              <a:rPr lang="en-US" sz="2400" dirty="0"/>
              <a:t>thru verse 30. </a:t>
            </a:r>
          </a:p>
          <a:p>
            <a:r>
              <a:rPr lang="en-US" sz="2400" dirty="0"/>
              <a:t>Political events in these verses had little or no impact on God’s People. </a:t>
            </a:r>
          </a:p>
          <a:p>
            <a:r>
              <a:rPr lang="en-US" sz="2400" dirty="0"/>
              <a:t>Vs 24 the word for </a:t>
            </a:r>
            <a:r>
              <a:rPr lang="en-US" sz="2400" b="1" i="1" dirty="0"/>
              <a:t>“time” </a:t>
            </a:r>
            <a:r>
              <a:rPr lang="en-US" sz="2400" dirty="0"/>
              <a:t>is </a:t>
            </a:r>
            <a:r>
              <a:rPr lang="en-US" sz="2400" b="1" i="1" dirty="0"/>
              <a:t>`eth </a:t>
            </a:r>
            <a:r>
              <a:rPr lang="en-US" sz="2400" dirty="0"/>
              <a:t>(H5703)meaning  </a:t>
            </a:r>
            <a:r>
              <a:rPr lang="en-US" sz="2400" i="1" dirty="0"/>
              <a:t>time</a:t>
            </a:r>
            <a:r>
              <a:rPr lang="en-US" sz="2400" dirty="0"/>
              <a:t> (257x), </a:t>
            </a:r>
            <a:r>
              <a:rPr lang="en-US" sz="2400" i="1" dirty="0"/>
              <a:t>season</a:t>
            </a:r>
            <a:r>
              <a:rPr lang="en-US" sz="2400" dirty="0"/>
              <a:t> (16x), </a:t>
            </a:r>
            <a:r>
              <a:rPr lang="en-US" sz="2400" i="1" dirty="0"/>
              <a:t>when </a:t>
            </a:r>
            <a:r>
              <a:rPr lang="en-US" sz="2400" dirty="0"/>
              <a:t>(7x), </a:t>
            </a:r>
            <a:r>
              <a:rPr lang="en-US" sz="2400" i="1" dirty="0"/>
              <a:t>always</a:t>
            </a:r>
            <a:r>
              <a:rPr lang="en-US" sz="2400" dirty="0"/>
              <a:t> (4x), </a:t>
            </a:r>
            <a:r>
              <a:rPr lang="en-US" sz="2400" i="1" dirty="0"/>
              <a:t>evening tide</a:t>
            </a:r>
            <a:r>
              <a:rPr lang="en-US" sz="2400" dirty="0"/>
              <a:t> (with H6153) (2x),</a:t>
            </a:r>
            <a:br>
              <a:rPr lang="en-US" sz="2400" dirty="0"/>
            </a:br>
            <a:r>
              <a:rPr lang="en-US" sz="2400" dirty="0"/>
              <a:t>miscellaneous (10x). </a:t>
            </a:r>
          </a:p>
          <a:p>
            <a:pPr lvl="1"/>
            <a:r>
              <a:rPr lang="en-US" sz="2400" dirty="0"/>
              <a:t>Time prophesy is </a:t>
            </a:r>
            <a:r>
              <a:rPr lang="en-US" sz="2400" b="1" i="1" dirty="0" err="1"/>
              <a:t>mow`ed</a:t>
            </a:r>
            <a:r>
              <a:rPr lang="en-US" sz="2400" b="1" i="1" dirty="0"/>
              <a:t> </a:t>
            </a:r>
            <a:r>
              <a:rPr lang="en-US" sz="2400" dirty="0"/>
              <a:t>(H3259)</a:t>
            </a:r>
          </a:p>
          <a:p>
            <a:r>
              <a:rPr lang="en-US" sz="2400" dirty="0"/>
              <a:t>Capital of the Western Roman Empire was moved </a:t>
            </a:r>
            <a:br>
              <a:rPr lang="en-US" sz="2400" dirty="0"/>
            </a:br>
            <a:r>
              <a:rPr lang="en-US" sz="2400" dirty="0"/>
              <a:t>to Milan/Mediolanum Italy in 292AD. </a:t>
            </a:r>
          </a:p>
          <a:p>
            <a:r>
              <a:rPr lang="en-US" sz="2400" dirty="0"/>
              <a:t>The Edict of Milan was issued by Constantine</a:t>
            </a:r>
            <a:br>
              <a:rPr lang="en-US" sz="2400" dirty="0"/>
            </a:br>
            <a:r>
              <a:rPr lang="en-US" sz="2400" dirty="0"/>
              <a:t>in his administrative capital of Milan.</a:t>
            </a:r>
          </a:p>
        </p:txBody>
      </p:sp>
      <p:pic>
        <p:nvPicPr>
          <p:cNvPr id="5" name="Picture 4">
            <a:extLst>
              <a:ext uri="{FF2B5EF4-FFF2-40B4-BE49-F238E27FC236}">
                <a16:creationId xmlns:a16="http://schemas.microsoft.com/office/drawing/2014/main" id="{053D9CAC-1F85-41E6-8936-65537D18E2B3}"/>
              </a:ext>
            </a:extLst>
          </p:cNvPr>
          <p:cNvPicPr>
            <a:picLocks noChangeAspect="1"/>
          </p:cNvPicPr>
          <p:nvPr/>
        </p:nvPicPr>
        <p:blipFill>
          <a:blip r:embed="rId3"/>
          <a:stretch>
            <a:fillRect/>
          </a:stretch>
        </p:blipFill>
        <p:spPr>
          <a:xfrm>
            <a:off x="8442635" y="4245249"/>
            <a:ext cx="3749365" cy="2456901"/>
          </a:xfrm>
          <a:prstGeom prst="rect">
            <a:avLst/>
          </a:prstGeom>
        </p:spPr>
      </p:pic>
    </p:spTree>
    <p:extLst>
      <p:ext uri="{BB962C8B-B14F-4D97-AF65-F5344CB8AC3E}">
        <p14:creationId xmlns:p14="http://schemas.microsoft.com/office/powerpoint/2010/main" val="15300798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989013" y="292371"/>
            <a:ext cx="9905998" cy="1065451"/>
          </a:xfrm>
        </p:spPr>
        <p:txBody>
          <a:bodyPr>
            <a:noAutofit/>
          </a:bodyPr>
          <a:lstStyle/>
          <a:p>
            <a:pPr algn="ctr"/>
            <a:r>
              <a:rPr lang="en-US" sz="4400" dirty="0">
                <a:solidFill>
                  <a:srgbClr val="FF0000"/>
                </a:solidFill>
                <a:effectLst>
                  <a:outerShdw blurRad="38100" dist="38100" dir="2700000" algn="tl">
                    <a:srgbClr val="000000">
                      <a:alpha val="43137"/>
                    </a:srgbClr>
                  </a:outerShdw>
                </a:effectLst>
              </a:rPr>
              <a:t>Roman Empire Ends at Verse 22</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46664" y="1534235"/>
            <a:ext cx="12098671" cy="4384954"/>
          </a:xfrm>
        </p:spPr>
        <p:txBody>
          <a:bodyPr anchor="t">
            <a:noAutofit/>
          </a:bodyPr>
          <a:lstStyle/>
          <a:p>
            <a:r>
              <a:rPr lang="en-US" sz="2400" dirty="0"/>
              <a:t>Daniel 7:17 ‘</a:t>
            </a:r>
            <a:r>
              <a:rPr lang="en-US" sz="2400" i="1" dirty="0"/>
              <a:t>These four great beasts are four kings who shall arise out of the earth. 18 But the saints of the Most High shall receive the kingdom and possess the kingdom forever, forever and ever.’</a:t>
            </a:r>
          </a:p>
          <a:p>
            <a:r>
              <a:rPr lang="en-US" sz="2400" dirty="0"/>
              <a:t>Daniel 8:9 </a:t>
            </a:r>
            <a:r>
              <a:rPr lang="en-US" sz="2400" i="1" dirty="0"/>
              <a:t>“Out of one of them (the winds) came a little horn, which grew exceedingly great toward the south, toward the east, and toward the glorious land.” </a:t>
            </a:r>
          </a:p>
          <a:p>
            <a:r>
              <a:rPr lang="en-US" sz="2400" dirty="0"/>
              <a:t>Daniel 9:27 </a:t>
            </a:r>
            <a:r>
              <a:rPr lang="en-US" sz="2400" i="1" dirty="0"/>
              <a:t>“And he shall make a strong covenant with many for one week, and for half of the week he shall put an end to sacrifice </a:t>
            </a:r>
            <a:br>
              <a:rPr lang="en-US" sz="2400" i="1" dirty="0"/>
            </a:br>
            <a:r>
              <a:rPr lang="en-US" sz="2400" i="1" dirty="0"/>
              <a:t>and offering. And on the wing of abominations shall </a:t>
            </a:r>
            <a:br>
              <a:rPr lang="en-US" sz="2400" i="1" dirty="0"/>
            </a:br>
            <a:r>
              <a:rPr lang="en-US" sz="2400" i="1" dirty="0"/>
              <a:t>come one who makes desolate, until the decreed </a:t>
            </a:r>
            <a:br>
              <a:rPr lang="en-US" sz="2400" i="1" dirty="0"/>
            </a:br>
            <a:r>
              <a:rPr lang="en-US" sz="2400" i="1" dirty="0"/>
              <a:t>end is poured out on the desolator (70AD).”</a:t>
            </a:r>
          </a:p>
          <a:p>
            <a:endParaRPr lang="en-US" sz="2400" dirty="0"/>
          </a:p>
        </p:txBody>
      </p:sp>
      <p:pic>
        <p:nvPicPr>
          <p:cNvPr id="5" name="Picture 4">
            <a:extLst>
              <a:ext uri="{FF2B5EF4-FFF2-40B4-BE49-F238E27FC236}">
                <a16:creationId xmlns:a16="http://schemas.microsoft.com/office/drawing/2014/main" id="{053D9CAC-1F85-41E6-8936-65537D18E2B3}"/>
              </a:ext>
            </a:extLst>
          </p:cNvPr>
          <p:cNvPicPr>
            <a:picLocks noChangeAspect="1"/>
          </p:cNvPicPr>
          <p:nvPr/>
        </p:nvPicPr>
        <p:blipFill>
          <a:blip r:embed="rId3"/>
          <a:stretch>
            <a:fillRect/>
          </a:stretch>
        </p:blipFill>
        <p:spPr>
          <a:xfrm>
            <a:off x="8654902" y="4632251"/>
            <a:ext cx="3396615" cy="2225749"/>
          </a:xfrm>
          <a:prstGeom prst="rect">
            <a:avLst/>
          </a:prstGeom>
        </p:spPr>
      </p:pic>
    </p:spTree>
    <p:extLst>
      <p:ext uri="{BB962C8B-B14F-4D97-AF65-F5344CB8AC3E}">
        <p14:creationId xmlns:p14="http://schemas.microsoft.com/office/powerpoint/2010/main" val="7174342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989013" y="292371"/>
            <a:ext cx="9905998" cy="1065451"/>
          </a:xfrm>
        </p:spPr>
        <p:txBody>
          <a:bodyPr>
            <a:noAutofit/>
          </a:bodyPr>
          <a:lstStyle/>
          <a:p>
            <a:pPr algn="ctr"/>
            <a:r>
              <a:rPr lang="en-US" sz="4400" dirty="0">
                <a:solidFill>
                  <a:srgbClr val="FF0000"/>
                </a:solidFill>
                <a:effectLst>
                  <a:outerShdw blurRad="38100" dist="38100" dir="2700000" algn="tl">
                    <a:srgbClr val="000000">
                      <a:alpha val="43137"/>
                    </a:srgbClr>
                  </a:outerShdw>
                </a:effectLst>
              </a:rPr>
              <a:t>Roman Empire Ends at Verse 22</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383067" y="1787270"/>
            <a:ext cx="11425866" cy="4384954"/>
          </a:xfrm>
        </p:spPr>
        <p:txBody>
          <a:bodyPr anchor="t">
            <a:noAutofit/>
          </a:bodyPr>
          <a:lstStyle/>
          <a:p>
            <a:r>
              <a:rPr lang="en-US" sz="2400" dirty="0"/>
              <a:t>Pagan Rome’s downfall </a:t>
            </a:r>
            <a:r>
              <a:rPr lang="en-US" sz="2400" i="1" dirty="0"/>
              <a:t>began </a:t>
            </a:r>
            <a:r>
              <a:rPr lang="en-US" sz="2400" dirty="0"/>
              <a:t>the day they killed the Prince of the Covenant and subsequent destruction of His sanctuary (31/70AD). </a:t>
            </a:r>
          </a:p>
          <a:p>
            <a:r>
              <a:rPr lang="en-US" sz="2400" dirty="0"/>
              <a:t>Matthew 24:15, </a:t>
            </a:r>
            <a:r>
              <a:rPr lang="en-US" sz="2400" i="1" dirty="0"/>
              <a:t>“So when you see the abomination of desolation spoken of by the prophet Daniel, standing in the holy place (let the reader understand)...”</a:t>
            </a:r>
          </a:p>
          <a:p>
            <a:r>
              <a:rPr lang="en-US" sz="2400" dirty="0"/>
              <a:t>1 John 4:3, </a:t>
            </a:r>
            <a:r>
              <a:rPr lang="en-US" sz="2400" i="1" dirty="0"/>
              <a:t>“This is the spirit of the antichrist, which you heard was coming and now is in the world already.” </a:t>
            </a:r>
          </a:p>
          <a:p>
            <a:r>
              <a:rPr lang="en-US" sz="2400" dirty="0"/>
              <a:t>Now the new Power of church and state union</a:t>
            </a:r>
            <a:br>
              <a:rPr lang="en-US" sz="2400" dirty="0"/>
            </a:br>
            <a:r>
              <a:rPr lang="en-US" sz="2400" dirty="0"/>
              <a:t>- although small – has come on to scene </a:t>
            </a:r>
            <a:br>
              <a:rPr lang="en-US" sz="2400" dirty="0"/>
            </a:br>
            <a:r>
              <a:rPr lang="en-US" sz="2400" dirty="0"/>
              <a:t>and Daniel moves on in verse 23 to the next </a:t>
            </a:r>
            <a:br>
              <a:rPr lang="en-US" sz="2400" dirty="0"/>
            </a:br>
            <a:r>
              <a:rPr lang="en-US" sz="2400" dirty="0"/>
              <a:t>kingdom period – the Medieval Divided Kingdoms.  </a:t>
            </a:r>
          </a:p>
          <a:p>
            <a:endParaRPr lang="en-US" sz="2400" dirty="0"/>
          </a:p>
        </p:txBody>
      </p:sp>
      <p:pic>
        <p:nvPicPr>
          <p:cNvPr id="5" name="Picture 4">
            <a:extLst>
              <a:ext uri="{FF2B5EF4-FFF2-40B4-BE49-F238E27FC236}">
                <a16:creationId xmlns:a16="http://schemas.microsoft.com/office/drawing/2014/main" id="{053D9CAC-1F85-41E6-8936-65537D18E2B3}"/>
              </a:ext>
            </a:extLst>
          </p:cNvPr>
          <p:cNvPicPr>
            <a:picLocks noChangeAspect="1"/>
          </p:cNvPicPr>
          <p:nvPr/>
        </p:nvPicPr>
        <p:blipFill>
          <a:blip r:embed="rId3"/>
          <a:stretch>
            <a:fillRect/>
          </a:stretch>
        </p:blipFill>
        <p:spPr>
          <a:xfrm>
            <a:off x="8654902" y="4632251"/>
            <a:ext cx="3396615" cy="2225749"/>
          </a:xfrm>
          <a:prstGeom prst="rect">
            <a:avLst/>
          </a:prstGeom>
        </p:spPr>
      </p:pic>
    </p:spTree>
    <p:extLst>
      <p:ext uri="{BB962C8B-B14F-4D97-AF65-F5344CB8AC3E}">
        <p14:creationId xmlns:p14="http://schemas.microsoft.com/office/powerpoint/2010/main" val="9794333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760413" y="315264"/>
            <a:ext cx="9905998"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Subsections of the Medieval Divided Kingdom Period  in Verses 23-39 </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1115002" y="2220991"/>
            <a:ext cx="9551409" cy="4637009"/>
          </a:xfrm>
        </p:spPr>
        <p:txBody>
          <a:bodyPr anchor="t">
            <a:normAutofit/>
          </a:bodyPr>
          <a:lstStyle/>
          <a:p>
            <a:pPr marL="457200" indent="-457200">
              <a:buFont typeface="+mj-lt"/>
              <a:buAutoNum type="arabicPeriod"/>
            </a:pPr>
            <a:r>
              <a:rPr lang="en-US" sz="2800" b="1" dirty="0">
                <a:effectLst/>
              </a:rPr>
              <a:t>Establishment of the Roman Church-State System</a:t>
            </a:r>
            <a:br>
              <a:rPr lang="en-US" sz="2800" b="1" dirty="0">
                <a:effectLst/>
              </a:rPr>
            </a:br>
            <a:r>
              <a:rPr lang="en-US" sz="2800" b="1" dirty="0">
                <a:effectLst/>
              </a:rPr>
              <a:t>Verses 23-27</a:t>
            </a:r>
            <a:endParaRPr lang="en-US" sz="2800" dirty="0">
              <a:effectLst/>
            </a:endParaRPr>
          </a:p>
          <a:p>
            <a:pPr marL="457200" indent="-457200">
              <a:buFont typeface="+mj-lt"/>
              <a:buAutoNum type="arabicPeriod"/>
            </a:pPr>
            <a:r>
              <a:rPr lang="en-US" sz="2800" b="1" dirty="0">
                <a:effectLst/>
              </a:rPr>
              <a:t>Counsels and Edicts against the Covenant </a:t>
            </a:r>
            <a:br>
              <a:rPr lang="en-US" sz="2800" b="1" dirty="0">
                <a:effectLst/>
              </a:rPr>
            </a:br>
            <a:r>
              <a:rPr lang="en-US" sz="2800" b="1" dirty="0">
                <a:effectLst/>
              </a:rPr>
              <a:t>Verses 28-31</a:t>
            </a:r>
            <a:endParaRPr lang="en-US" sz="2800" dirty="0">
              <a:effectLst/>
            </a:endParaRPr>
          </a:p>
          <a:p>
            <a:pPr marL="457200" indent="-457200">
              <a:buFont typeface="+mj-lt"/>
              <a:buAutoNum type="arabicPeriod"/>
            </a:pPr>
            <a:r>
              <a:rPr lang="en-US" sz="2800" b="1" dirty="0">
                <a:effectLst/>
              </a:rPr>
              <a:t>Protestant Reformation</a:t>
            </a:r>
            <a:br>
              <a:rPr lang="en-US" sz="2800" b="1" dirty="0">
                <a:effectLst/>
              </a:rPr>
            </a:br>
            <a:r>
              <a:rPr lang="en-US" sz="2800" b="1" dirty="0">
                <a:effectLst/>
              </a:rPr>
              <a:t>verses 32-35</a:t>
            </a:r>
          </a:p>
          <a:p>
            <a:pPr marL="457200" indent="-457200">
              <a:buFont typeface="+mj-lt"/>
              <a:buAutoNum type="arabicPeriod"/>
            </a:pPr>
            <a:r>
              <a:rPr lang="en-US" sz="2800" b="1" dirty="0">
                <a:effectLst/>
              </a:rPr>
              <a:t>Full Power and Force of Papal Rome </a:t>
            </a:r>
            <a:br>
              <a:rPr lang="en-US" sz="2800" b="1" dirty="0">
                <a:effectLst/>
              </a:rPr>
            </a:br>
            <a:r>
              <a:rPr lang="en-US" sz="2800" b="1" dirty="0">
                <a:effectLst/>
              </a:rPr>
              <a:t>Verses 36-39</a:t>
            </a:r>
          </a:p>
        </p:txBody>
      </p:sp>
    </p:spTree>
    <p:extLst>
      <p:ext uri="{BB962C8B-B14F-4D97-AF65-F5344CB8AC3E}">
        <p14:creationId xmlns:p14="http://schemas.microsoft.com/office/powerpoint/2010/main" val="14887389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711792" y="209036"/>
            <a:ext cx="9905998" cy="1065451"/>
          </a:xfrm>
        </p:spPr>
        <p:txBody>
          <a:bodyPr>
            <a:normAutofit/>
          </a:bodyPr>
          <a:lstStyle/>
          <a:p>
            <a:pPr algn="ctr"/>
            <a:r>
              <a:rPr lang="en-US" dirty="0">
                <a:solidFill>
                  <a:srgbClr val="FF0000"/>
                </a:solidFill>
                <a:effectLst>
                  <a:outerShdw blurRad="38100" dist="38100" dir="2700000" algn="tl">
                    <a:srgbClr val="000000">
                      <a:alpha val="43137"/>
                    </a:srgbClr>
                  </a:outerShdw>
                </a:effectLst>
              </a:rPr>
              <a:t>Europe 476 AD </a:t>
            </a:r>
          </a:p>
        </p:txBody>
      </p:sp>
      <p:pic>
        <p:nvPicPr>
          <p:cNvPr id="6" name="Picture 5">
            <a:extLst>
              <a:ext uri="{FF2B5EF4-FFF2-40B4-BE49-F238E27FC236}">
                <a16:creationId xmlns:a16="http://schemas.microsoft.com/office/drawing/2014/main" id="{F30F7549-EC37-4B2E-991F-59C0646FD5B7}"/>
              </a:ext>
            </a:extLst>
          </p:cNvPr>
          <p:cNvPicPr>
            <a:picLocks noChangeAspect="1"/>
          </p:cNvPicPr>
          <p:nvPr/>
        </p:nvPicPr>
        <p:blipFill>
          <a:blip r:embed="rId2"/>
          <a:stretch>
            <a:fillRect/>
          </a:stretch>
        </p:blipFill>
        <p:spPr>
          <a:xfrm>
            <a:off x="1505020" y="997737"/>
            <a:ext cx="7971808" cy="5759631"/>
          </a:xfrm>
          <a:prstGeom prst="rect">
            <a:avLst/>
          </a:prstGeom>
        </p:spPr>
      </p:pic>
      <p:sp>
        <p:nvSpPr>
          <p:cNvPr id="7" name="Circle: Hollow 6">
            <a:extLst>
              <a:ext uri="{FF2B5EF4-FFF2-40B4-BE49-F238E27FC236}">
                <a16:creationId xmlns:a16="http://schemas.microsoft.com/office/drawing/2014/main" id="{AF83743E-9421-42D8-A986-A20293026DA9}"/>
              </a:ext>
            </a:extLst>
          </p:cNvPr>
          <p:cNvSpPr/>
          <p:nvPr/>
        </p:nvSpPr>
        <p:spPr>
          <a:xfrm rot="826540">
            <a:off x="5966089" y="2935119"/>
            <a:ext cx="776176" cy="305792"/>
          </a:xfrm>
          <a:prstGeom prst="donut">
            <a:avLst>
              <a:gd name="adj" fmla="val 16769"/>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ircle: Hollow 10">
            <a:extLst>
              <a:ext uri="{FF2B5EF4-FFF2-40B4-BE49-F238E27FC236}">
                <a16:creationId xmlns:a16="http://schemas.microsoft.com/office/drawing/2014/main" id="{17257871-B068-4C2B-A01C-D0D2283EC696}"/>
              </a:ext>
            </a:extLst>
          </p:cNvPr>
          <p:cNvSpPr/>
          <p:nvPr/>
        </p:nvSpPr>
        <p:spPr>
          <a:xfrm>
            <a:off x="5531834" y="3444274"/>
            <a:ext cx="923077" cy="462905"/>
          </a:xfrm>
          <a:prstGeom prst="donut">
            <a:avLst>
              <a:gd name="adj" fmla="val 16769"/>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ircle: Hollow 11">
            <a:extLst>
              <a:ext uri="{FF2B5EF4-FFF2-40B4-BE49-F238E27FC236}">
                <a16:creationId xmlns:a16="http://schemas.microsoft.com/office/drawing/2014/main" id="{2C520CFA-8DAF-4325-8E30-7D7AC6D145F3}"/>
              </a:ext>
            </a:extLst>
          </p:cNvPr>
          <p:cNvSpPr/>
          <p:nvPr/>
        </p:nvSpPr>
        <p:spPr>
          <a:xfrm rot="1194355">
            <a:off x="3553524" y="5495683"/>
            <a:ext cx="1659501" cy="729159"/>
          </a:xfrm>
          <a:prstGeom prst="donut">
            <a:avLst>
              <a:gd name="adj" fmla="val 16769"/>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ircle: Hollow 12">
            <a:extLst>
              <a:ext uri="{FF2B5EF4-FFF2-40B4-BE49-F238E27FC236}">
                <a16:creationId xmlns:a16="http://schemas.microsoft.com/office/drawing/2014/main" id="{D40EC6BA-AAD0-45C5-9DAD-D55DF4925D8B}"/>
              </a:ext>
            </a:extLst>
          </p:cNvPr>
          <p:cNvSpPr/>
          <p:nvPr/>
        </p:nvSpPr>
        <p:spPr>
          <a:xfrm rot="18861510">
            <a:off x="1531382" y="3889271"/>
            <a:ext cx="1172907" cy="469085"/>
          </a:xfrm>
          <a:prstGeom prst="donut">
            <a:avLst>
              <a:gd name="adj" fmla="val 16769"/>
            </a:avLst>
          </a:prstGeom>
          <a:solidFill>
            <a:srgbClr val="0070C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le: Hollow 13">
            <a:extLst>
              <a:ext uri="{FF2B5EF4-FFF2-40B4-BE49-F238E27FC236}">
                <a16:creationId xmlns:a16="http://schemas.microsoft.com/office/drawing/2014/main" id="{92C23FA9-1C96-4512-A50A-B1BF8F1A5E3D}"/>
              </a:ext>
            </a:extLst>
          </p:cNvPr>
          <p:cNvSpPr/>
          <p:nvPr/>
        </p:nvSpPr>
        <p:spPr>
          <a:xfrm rot="17989315">
            <a:off x="2932827" y="1584307"/>
            <a:ext cx="1022681" cy="663309"/>
          </a:xfrm>
          <a:prstGeom prst="donut">
            <a:avLst>
              <a:gd name="adj" fmla="val 16769"/>
            </a:avLst>
          </a:prstGeom>
          <a:solidFill>
            <a:srgbClr val="0070C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ircle: Hollow 14">
            <a:extLst>
              <a:ext uri="{FF2B5EF4-FFF2-40B4-BE49-F238E27FC236}">
                <a16:creationId xmlns:a16="http://schemas.microsoft.com/office/drawing/2014/main" id="{574AEF48-AF52-4791-A50B-1DF46538ABEC}"/>
              </a:ext>
            </a:extLst>
          </p:cNvPr>
          <p:cNvSpPr/>
          <p:nvPr/>
        </p:nvSpPr>
        <p:spPr>
          <a:xfrm rot="18433037">
            <a:off x="4553546" y="1875860"/>
            <a:ext cx="793878" cy="655250"/>
          </a:xfrm>
          <a:prstGeom prst="donut">
            <a:avLst>
              <a:gd name="adj" fmla="val 16769"/>
            </a:avLst>
          </a:prstGeom>
          <a:solidFill>
            <a:srgbClr val="0070C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ircle: Hollow 15">
            <a:extLst>
              <a:ext uri="{FF2B5EF4-FFF2-40B4-BE49-F238E27FC236}">
                <a16:creationId xmlns:a16="http://schemas.microsoft.com/office/drawing/2014/main" id="{302453E3-62DB-48E3-9118-264D460A8715}"/>
              </a:ext>
            </a:extLst>
          </p:cNvPr>
          <p:cNvSpPr/>
          <p:nvPr/>
        </p:nvSpPr>
        <p:spPr>
          <a:xfrm rot="19060970">
            <a:off x="2338764" y="4001444"/>
            <a:ext cx="1990524" cy="699635"/>
          </a:xfrm>
          <a:prstGeom prst="donut">
            <a:avLst>
              <a:gd name="adj" fmla="val 16769"/>
            </a:avLst>
          </a:prstGeom>
          <a:solidFill>
            <a:srgbClr val="0070C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ircle: Hollow 16">
            <a:extLst>
              <a:ext uri="{FF2B5EF4-FFF2-40B4-BE49-F238E27FC236}">
                <a16:creationId xmlns:a16="http://schemas.microsoft.com/office/drawing/2014/main" id="{6D66F216-1DD6-48EB-92FB-FC4DE5D3B326}"/>
              </a:ext>
            </a:extLst>
          </p:cNvPr>
          <p:cNvSpPr/>
          <p:nvPr/>
        </p:nvSpPr>
        <p:spPr>
          <a:xfrm rot="20458080">
            <a:off x="4271373" y="2762825"/>
            <a:ext cx="1263761" cy="370163"/>
          </a:xfrm>
          <a:prstGeom prst="donut">
            <a:avLst>
              <a:gd name="adj" fmla="val 16769"/>
            </a:avLst>
          </a:prstGeom>
          <a:solidFill>
            <a:srgbClr val="0070C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ircle: Hollow 17">
            <a:extLst>
              <a:ext uri="{FF2B5EF4-FFF2-40B4-BE49-F238E27FC236}">
                <a16:creationId xmlns:a16="http://schemas.microsoft.com/office/drawing/2014/main" id="{5541F704-51AC-41F8-8557-CCCADAB8221C}"/>
              </a:ext>
            </a:extLst>
          </p:cNvPr>
          <p:cNvSpPr/>
          <p:nvPr/>
        </p:nvSpPr>
        <p:spPr>
          <a:xfrm rot="19455956">
            <a:off x="3826239" y="3390214"/>
            <a:ext cx="1259973" cy="448891"/>
          </a:xfrm>
          <a:prstGeom prst="donut">
            <a:avLst>
              <a:gd name="adj" fmla="val 16769"/>
            </a:avLst>
          </a:prstGeom>
          <a:solidFill>
            <a:srgbClr val="0070C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ircle: Hollow 18">
            <a:extLst>
              <a:ext uri="{FF2B5EF4-FFF2-40B4-BE49-F238E27FC236}">
                <a16:creationId xmlns:a16="http://schemas.microsoft.com/office/drawing/2014/main" id="{10CB6E30-0F03-496C-BEA3-A5C7A9911C89}"/>
              </a:ext>
            </a:extLst>
          </p:cNvPr>
          <p:cNvSpPr/>
          <p:nvPr/>
        </p:nvSpPr>
        <p:spPr>
          <a:xfrm rot="373397">
            <a:off x="3931044" y="2260861"/>
            <a:ext cx="1015905" cy="637015"/>
          </a:xfrm>
          <a:prstGeom prst="donut">
            <a:avLst>
              <a:gd name="adj" fmla="val 16769"/>
            </a:avLst>
          </a:prstGeom>
          <a:solidFill>
            <a:srgbClr val="0070C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ircle: Hollow 19">
            <a:extLst>
              <a:ext uri="{FF2B5EF4-FFF2-40B4-BE49-F238E27FC236}">
                <a16:creationId xmlns:a16="http://schemas.microsoft.com/office/drawing/2014/main" id="{EA87C729-9DC4-4404-8A68-57E9D5D1F2D0}"/>
              </a:ext>
            </a:extLst>
          </p:cNvPr>
          <p:cNvSpPr/>
          <p:nvPr/>
        </p:nvSpPr>
        <p:spPr>
          <a:xfrm rot="1032353">
            <a:off x="5691192" y="2449002"/>
            <a:ext cx="1352058" cy="492004"/>
          </a:xfrm>
          <a:prstGeom prst="donut">
            <a:avLst>
              <a:gd name="adj" fmla="val 16769"/>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ircle: Hollow 20">
            <a:extLst>
              <a:ext uri="{FF2B5EF4-FFF2-40B4-BE49-F238E27FC236}">
                <a16:creationId xmlns:a16="http://schemas.microsoft.com/office/drawing/2014/main" id="{02E4451F-2606-4F2A-A967-B6B63037579C}"/>
              </a:ext>
            </a:extLst>
          </p:cNvPr>
          <p:cNvSpPr/>
          <p:nvPr/>
        </p:nvSpPr>
        <p:spPr>
          <a:xfrm>
            <a:off x="114085" y="2883851"/>
            <a:ext cx="682297" cy="418244"/>
          </a:xfrm>
          <a:prstGeom prst="donut">
            <a:avLst>
              <a:gd name="adj" fmla="val 32782"/>
            </a:avLst>
          </a:prstGeom>
          <a:solidFill>
            <a:srgbClr val="0070C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ircle: Hollow 21">
            <a:extLst>
              <a:ext uri="{FF2B5EF4-FFF2-40B4-BE49-F238E27FC236}">
                <a16:creationId xmlns:a16="http://schemas.microsoft.com/office/drawing/2014/main" id="{C52BF8E4-6250-41FD-B1E8-CF78AC73B888}"/>
              </a:ext>
            </a:extLst>
          </p:cNvPr>
          <p:cNvSpPr/>
          <p:nvPr/>
        </p:nvSpPr>
        <p:spPr>
          <a:xfrm>
            <a:off x="186996" y="554628"/>
            <a:ext cx="682297" cy="418244"/>
          </a:xfrm>
          <a:prstGeom prst="donut">
            <a:avLst>
              <a:gd name="adj" fmla="val 24799"/>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ircle: Hollow 22">
            <a:extLst>
              <a:ext uri="{FF2B5EF4-FFF2-40B4-BE49-F238E27FC236}">
                <a16:creationId xmlns:a16="http://schemas.microsoft.com/office/drawing/2014/main" id="{457E7071-8D76-453A-AA69-B82DB5551940}"/>
              </a:ext>
            </a:extLst>
          </p:cNvPr>
          <p:cNvSpPr/>
          <p:nvPr/>
        </p:nvSpPr>
        <p:spPr>
          <a:xfrm>
            <a:off x="9728295" y="2476505"/>
            <a:ext cx="674477" cy="459678"/>
          </a:xfrm>
          <a:prstGeom prst="donut">
            <a:avLst>
              <a:gd name="adj" fmla="val 32427"/>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ircle: Hollow 23">
            <a:extLst>
              <a:ext uri="{FF2B5EF4-FFF2-40B4-BE49-F238E27FC236}">
                <a16:creationId xmlns:a16="http://schemas.microsoft.com/office/drawing/2014/main" id="{BC7726D7-EC6F-44C1-B383-AB1F4CC67B82}"/>
              </a:ext>
            </a:extLst>
          </p:cNvPr>
          <p:cNvSpPr/>
          <p:nvPr/>
        </p:nvSpPr>
        <p:spPr>
          <a:xfrm>
            <a:off x="6248331" y="3540532"/>
            <a:ext cx="3227690" cy="3187961"/>
          </a:xfrm>
          <a:prstGeom prst="donut">
            <a:avLst>
              <a:gd name="adj" fmla="val 7119"/>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D80771A4-B7F4-4847-A9AE-432FEB575604}"/>
              </a:ext>
            </a:extLst>
          </p:cNvPr>
          <p:cNvSpPr txBox="1"/>
          <p:nvPr/>
        </p:nvSpPr>
        <p:spPr>
          <a:xfrm>
            <a:off x="-38174" y="1179180"/>
            <a:ext cx="1313101" cy="646331"/>
          </a:xfrm>
          <a:prstGeom prst="rect">
            <a:avLst/>
          </a:prstGeom>
          <a:noFill/>
        </p:spPr>
        <p:txBody>
          <a:bodyPr wrap="square" rtlCol="0">
            <a:spAutoFit/>
          </a:bodyPr>
          <a:lstStyle/>
          <a:p>
            <a:r>
              <a:rPr lang="en-US" dirty="0"/>
              <a:t>Uprooted Kingdoms </a:t>
            </a:r>
          </a:p>
        </p:txBody>
      </p:sp>
      <p:sp>
        <p:nvSpPr>
          <p:cNvPr id="25" name="TextBox 24">
            <a:extLst>
              <a:ext uri="{FF2B5EF4-FFF2-40B4-BE49-F238E27FC236}">
                <a16:creationId xmlns:a16="http://schemas.microsoft.com/office/drawing/2014/main" id="{DC0F032D-6426-4197-A9FD-B919BB03ED1F}"/>
              </a:ext>
            </a:extLst>
          </p:cNvPr>
          <p:cNvSpPr txBox="1"/>
          <p:nvPr/>
        </p:nvSpPr>
        <p:spPr>
          <a:xfrm>
            <a:off x="20315" y="3328925"/>
            <a:ext cx="1520920" cy="646331"/>
          </a:xfrm>
          <a:prstGeom prst="rect">
            <a:avLst/>
          </a:prstGeom>
          <a:noFill/>
        </p:spPr>
        <p:txBody>
          <a:bodyPr wrap="square" rtlCol="0">
            <a:spAutoFit/>
          </a:bodyPr>
          <a:lstStyle/>
          <a:p>
            <a:r>
              <a:rPr lang="en-US" dirty="0"/>
              <a:t>Remaining  Kingdoms </a:t>
            </a:r>
          </a:p>
        </p:txBody>
      </p:sp>
      <p:sp>
        <p:nvSpPr>
          <p:cNvPr id="26" name="TextBox 25">
            <a:extLst>
              <a:ext uri="{FF2B5EF4-FFF2-40B4-BE49-F238E27FC236}">
                <a16:creationId xmlns:a16="http://schemas.microsoft.com/office/drawing/2014/main" id="{3743581D-C08C-4B29-A91D-832C4FFDD4ED}"/>
              </a:ext>
            </a:extLst>
          </p:cNvPr>
          <p:cNvSpPr txBox="1"/>
          <p:nvPr/>
        </p:nvSpPr>
        <p:spPr>
          <a:xfrm>
            <a:off x="10382429" y="2222253"/>
            <a:ext cx="1560624" cy="923330"/>
          </a:xfrm>
          <a:prstGeom prst="rect">
            <a:avLst/>
          </a:prstGeom>
          <a:noFill/>
        </p:spPr>
        <p:txBody>
          <a:bodyPr wrap="square" rtlCol="0">
            <a:spAutoFit/>
          </a:bodyPr>
          <a:lstStyle/>
          <a:p>
            <a:pPr algn="ctr"/>
            <a:r>
              <a:rPr lang="en-US" dirty="0"/>
              <a:t>Significant Other  Kingdoms </a:t>
            </a:r>
          </a:p>
        </p:txBody>
      </p:sp>
      <p:sp>
        <p:nvSpPr>
          <p:cNvPr id="28" name="Circle: Hollow 27">
            <a:extLst>
              <a:ext uri="{FF2B5EF4-FFF2-40B4-BE49-F238E27FC236}">
                <a16:creationId xmlns:a16="http://schemas.microsoft.com/office/drawing/2014/main" id="{E046611F-F3BA-46CD-ADAC-09EC8BD52B48}"/>
              </a:ext>
            </a:extLst>
          </p:cNvPr>
          <p:cNvSpPr/>
          <p:nvPr/>
        </p:nvSpPr>
        <p:spPr>
          <a:xfrm>
            <a:off x="9707952" y="3670039"/>
            <a:ext cx="674477" cy="459678"/>
          </a:xfrm>
          <a:prstGeom prst="donut">
            <a:avLst>
              <a:gd name="adj" fmla="val 22329"/>
            </a:avLst>
          </a:prstGeom>
          <a:solidFill>
            <a:schemeClr val="bg2">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Circle: Hollow 28">
            <a:extLst>
              <a:ext uri="{FF2B5EF4-FFF2-40B4-BE49-F238E27FC236}">
                <a16:creationId xmlns:a16="http://schemas.microsoft.com/office/drawing/2014/main" id="{F4D65B2A-5D3A-4CA3-A7EF-CBC944075FD2}"/>
              </a:ext>
            </a:extLst>
          </p:cNvPr>
          <p:cNvSpPr/>
          <p:nvPr/>
        </p:nvSpPr>
        <p:spPr>
          <a:xfrm>
            <a:off x="83414" y="4360435"/>
            <a:ext cx="674477" cy="459678"/>
          </a:xfrm>
          <a:prstGeom prst="donut">
            <a:avLst>
              <a:gd name="adj" fmla="val 20361"/>
            </a:avLst>
          </a:prstGeom>
          <a:solidFill>
            <a:srgbClr val="7030A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Circle: Hollow 29">
            <a:extLst>
              <a:ext uri="{FF2B5EF4-FFF2-40B4-BE49-F238E27FC236}">
                <a16:creationId xmlns:a16="http://schemas.microsoft.com/office/drawing/2014/main" id="{88B3F069-9536-40F2-A44D-2573A377BF9F}"/>
              </a:ext>
            </a:extLst>
          </p:cNvPr>
          <p:cNvSpPr/>
          <p:nvPr/>
        </p:nvSpPr>
        <p:spPr>
          <a:xfrm>
            <a:off x="5126817" y="4315427"/>
            <a:ext cx="494836" cy="391667"/>
          </a:xfrm>
          <a:prstGeom prst="donut">
            <a:avLst>
              <a:gd name="adj" fmla="val 19656"/>
            </a:avLst>
          </a:prstGeom>
          <a:solidFill>
            <a:srgbClr val="7030A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ircle: Hollow 31">
            <a:extLst>
              <a:ext uri="{FF2B5EF4-FFF2-40B4-BE49-F238E27FC236}">
                <a16:creationId xmlns:a16="http://schemas.microsoft.com/office/drawing/2014/main" id="{1A61C332-1D07-4DFC-A231-F31B01A3E018}"/>
              </a:ext>
            </a:extLst>
          </p:cNvPr>
          <p:cNvSpPr/>
          <p:nvPr/>
        </p:nvSpPr>
        <p:spPr>
          <a:xfrm>
            <a:off x="7873932" y="4176690"/>
            <a:ext cx="577004" cy="459678"/>
          </a:xfrm>
          <a:prstGeom prst="donut">
            <a:avLst>
              <a:gd name="adj" fmla="val 22691"/>
            </a:avLst>
          </a:prstGeom>
          <a:solidFill>
            <a:schemeClr val="bg2">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id="{95AF287E-7396-462A-AD32-FB0E81D46789}"/>
              </a:ext>
            </a:extLst>
          </p:cNvPr>
          <p:cNvSpPr txBox="1"/>
          <p:nvPr/>
        </p:nvSpPr>
        <p:spPr>
          <a:xfrm>
            <a:off x="10327945" y="3670039"/>
            <a:ext cx="2043274" cy="369332"/>
          </a:xfrm>
          <a:prstGeom prst="rect">
            <a:avLst/>
          </a:prstGeom>
          <a:noFill/>
        </p:spPr>
        <p:txBody>
          <a:bodyPr wrap="square" rtlCol="0">
            <a:spAutoFit/>
          </a:bodyPr>
          <a:lstStyle/>
          <a:p>
            <a:r>
              <a:rPr lang="en-US" dirty="0"/>
              <a:t>Constantinople </a:t>
            </a:r>
          </a:p>
        </p:txBody>
      </p:sp>
      <p:sp>
        <p:nvSpPr>
          <p:cNvPr id="45" name="Rectangle 44">
            <a:extLst>
              <a:ext uri="{FF2B5EF4-FFF2-40B4-BE49-F238E27FC236}">
                <a16:creationId xmlns:a16="http://schemas.microsoft.com/office/drawing/2014/main" id="{47E8880C-0429-4C42-A45F-C11E88DF9F5D}"/>
              </a:ext>
            </a:extLst>
          </p:cNvPr>
          <p:cNvSpPr/>
          <p:nvPr/>
        </p:nvSpPr>
        <p:spPr>
          <a:xfrm>
            <a:off x="-38174" y="4936933"/>
            <a:ext cx="2124654" cy="923330"/>
          </a:xfrm>
          <a:prstGeom prst="rect">
            <a:avLst/>
          </a:prstGeom>
        </p:spPr>
        <p:txBody>
          <a:bodyPr wrap="square">
            <a:spAutoFit/>
          </a:bodyPr>
          <a:lstStyle/>
          <a:p>
            <a:r>
              <a:rPr lang="en-US" dirty="0"/>
              <a:t>Rome, Italy</a:t>
            </a:r>
          </a:p>
          <a:p>
            <a:r>
              <a:rPr lang="en-US" dirty="0"/>
              <a:t>Latitude: 41°</a:t>
            </a:r>
            <a:r>
              <a:rPr lang="en-US" b="1" dirty="0"/>
              <a:t>53′</a:t>
            </a:r>
            <a:r>
              <a:rPr lang="en-US" dirty="0"/>
              <a:t>30″ N</a:t>
            </a:r>
          </a:p>
        </p:txBody>
      </p:sp>
      <p:sp>
        <p:nvSpPr>
          <p:cNvPr id="46" name="Rectangle 45">
            <a:extLst>
              <a:ext uri="{FF2B5EF4-FFF2-40B4-BE49-F238E27FC236}">
                <a16:creationId xmlns:a16="http://schemas.microsoft.com/office/drawing/2014/main" id="{629813E1-055E-4A23-B812-49CD055F0E26}"/>
              </a:ext>
            </a:extLst>
          </p:cNvPr>
          <p:cNvSpPr/>
          <p:nvPr/>
        </p:nvSpPr>
        <p:spPr>
          <a:xfrm>
            <a:off x="9940691" y="4169402"/>
            <a:ext cx="1908367" cy="923330"/>
          </a:xfrm>
          <a:prstGeom prst="rect">
            <a:avLst/>
          </a:prstGeom>
        </p:spPr>
        <p:txBody>
          <a:bodyPr wrap="square">
            <a:spAutoFit/>
          </a:bodyPr>
          <a:lstStyle/>
          <a:p>
            <a:r>
              <a:rPr lang="en-US" dirty="0"/>
              <a:t>Istanbul, Turkey</a:t>
            </a:r>
          </a:p>
          <a:p>
            <a:r>
              <a:rPr lang="en-US" dirty="0"/>
              <a:t>Latitude: 41°</a:t>
            </a:r>
            <a:r>
              <a:rPr lang="en-US" b="1" dirty="0"/>
              <a:t>00′</a:t>
            </a:r>
            <a:r>
              <a:rPr lang="en-US" dirty="0"/>
              <a:t>49″ N</a:t>
            </a:r>
          </a:p>
        </p:txBody>
      </p:sp>
    </p:spTree>
    <p:extLst>
      <p:ext uri="{BB962C8B-B14F-4D97-AF65-F5344CB8AC3E}">
        <p14:creationId xmlns:p14="http://schemas.microsoft.com/office/powerpoint/2010/main" val="15438500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5A69F-980D-4F2A-9E4D-416E3E49F9FD}"/>
              </a:ext>
            </a:extLst>
          </p:cNvPr>
          <p:cNvPicPr>
            <a:picLocks noChangeAspect="1"/>
          </p:cNvPicPr>
          <p:nvPr/>
        </p:nvPicPr>
        <p:blipFill>
          <a:blip r:embed="rId2"/>
          <a:stretch>
            <a:fillRect/>
          </a:stretch>
        </p:blipFill>
        <p:spPr>
          <a:xfrm>
            <a:off x="180754" y="1449005"/>
            <a:ext cx="11681636" cy="5252733"/>
          </a:xfrm>
          <a:prstGeom prst="rect">
            <a:avLst/>
          </a:prstGeom>
        </p:spPr>
      </p:pic>
      <p:sp>
        <p:nvSpPr>
          <p:cNvPr id="7" name="Rectangle 6">
            <a:extLst>
              <a:ext uri="{FF2B5EF4-FFF2-40B4-BE49-F238E27FC236}">
                <a16:creationId xmlns:a16="http://schemas.microsoft.com/office/drawing/2014/main" id="{506737E1-5149-4005-8EC6-A3E9D6D201AC}"/>
              </a:ext>
            </a:extLst>
          </p:cNvPr>
          <p:cNvSpPr/>
          <p:nvPr/>
        </p:nvSpPr>
        <p:spPr>
          <a:xfrm>
            <a:off x="945185" y="308876"/>
            <a:ext cx="8974992" cy="769441"/>
          </a:xfrm>
          <a:prstGeom prst="rect">
            <a:avLst/>
          </a:prstGeom>
        </p:spPr>
        <p:txBody>
          <a:bodyPr wrap="square">
            <a:spAutoFit/>
          </a:bodyPr>
          <a:lstStyle/>
          <a:p>
            <a:pPr algn="ctr"/>
            <a:r>
              <a:rPr lang="en-US" sz="4400" b="1" dirty="0">
                <a:solidFill>
                  <a:srgbClr val="000000"/>
                </a:solidFill>
              </a:rPr>
              <a:t>www. portaportal.com/daniel11</a:t>
            </a:r>
          </a:p>
        </p:txBody>
      </p:sp>
      <p:sp>
        <p:nvSpPr>
          <p:cNvPr id="5" name="Frame 4">
            <a:extLst>
              <a:ext uri="{FF2B5EF4-FFF2-40B4-BE49-F238E27FC236}">
                <a16:creationId xmlns:a16="http://schemas.microsoft.com/office/drawing/2014/main" id="{0CD8FB07-F305-45FB-AE46-15EA0979FA1B}"/>
              </a:ext>
            </a:extLst>
          </p:cNvPr>
          <p:cNvSpPr/>
          <p:nvPr/>
        </p:nvSpPr>
        <p:spPr>
          <a:xfrm>
            <a:off x="1307805" y="2073349"/>
            <a:ext cx="3615070" cy="2243470"/>
          </a:xfrm>
          <a:prstGeom prst="frame">
            <a:avLst>
              <a:gd name="adj1" fmla="val 4900"/>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rrow: Down 5">
            <a:extLst>
              <a:ext uri="{FF2B5EF4-FFF2-40B4-BE49-F238E27FC236}">
                <a16:creationId xmlns:a16="http://schemas.microsoft.com/office/drawing/2014/main" id="{22C5C179-4CCC-419F-9162-AC4568E43B3B}"/>
              </a:ext>
            </a:extLst>
          </p:cNvPr>
          <p:cNvSpPr/>
          <p:nvPr/>
        </p:nvSpPr>
        <p:spPr>
          <a:xfrm rot="2289165">
            <a:off x="4242389" y="927224"/>
            <a:ext cx="1041990" cy="1143888"/>
          </a:xfrm>
          <a:prstGeom prst="downArrow">
            <a:avLst>
              <a:gd name="adj1" fmla="val 43622"/>
              <a:gd name="adj2" fmla="val 54213"/>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82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694845" y="106326"/>
            <a:ext cx="9905998"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Establishment of the Roman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Church-State System</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Verses 23-27</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349279" y="1994604"/>
            <a:ext cx="11493442" cy="4597581"/>
          </a:xfrm>
        </p:spPr>
        <p:txBody>
          <a:bodyPr anchor="t">
            <a:normAutofit/>
          </a:bodyPr>
          <a:lstStyle/>
          <a:p>
            <a:pPr marL="0" indent="0">
              <a:buNone/>
            </a:pPr>
            <a:r>
              <a:rPr lang="en-US" b="1" i="1" baseline="30000" dirty="0">
                <a:effectLst/>
              </a:rPr>
              <a:t>23 </a:t>
            </a:r>
            <a:r>
              <a:rPr lang="en-US" i="1" dirty="0">
                <a:effectLst/>
              </a:rPr>
              <a:t>And from the time that an </a:t>
            </a:r>
            <a:r>
              <a:rPr lang="en-US" b="1" i="1" dirty="0">
                <a:effectLst/>
              </a:rPr>
              <a:t>alliance</a:t>
            </a:r>
            <a:r>
              <a:rPr lang="en-US" i="1" dirty="0">
                <a:effectLst/>
              </a:rPr>
              <a:t> is made with him he shall act deceitfully, and he shall </a:t>
            </a:r>
            <a:r>
              <a:rPr lang="en-US" b="1" i="1" dirty="0">
                <a:effectLst/>
              </a:rPr>
              <a:t>become strong with a small people</a:t>
            </a:r>
            <a:r>
              <a:rPr lang="en-US" i="1" dirty="0">
                <a:effectLst/>
              </a:rPr>
              <a:t>. </a:t>
            </a:r>
          </a:p>
          <a:p>
            <a:pPr marL="0" indent="0">
              <a:buNone/>
            </a:pPr>
            <a:r>
              <a:rPr lang="en-US" b="1" i="1" baseline="30000" dirty="0">
                <a:effectLst/>
              </a:rPr>
              <a:t>24 </a:t>
            </a:r>
            <a:r>
              <a:rPr lang="en-US" i="1" dirty="0">
                <a:effectLst/>
              </a:rPr>
              <a:t>Without warning he shall </a:t>
            </a:r>
            <a:r>
              <a:rPr lang="en-US" b="1" i="1" dirty="0">
                <a:effectLst/>
              </a:rPr>
              <a:t>come into the richest parts of the province</a:t>
            </a:r>
            <a:r>
              <a:rPr lang="en-US" i="1" dirty="0">
                <a:effectLst/>
              </a:rPr>
              <a:t>, and he shall do what neither his fathers nor his fathers' fathers have done, scattering among them plunder, spoil, and goods. He shall </a:t>
            </a:r>
            <a:r>
              <a:rPr lang="en-US" b="1" i="1" dirty="0">
                <a:effectLst/>
              </a:rPr>
              <a:t>devise plans against strongholds, </a:t>
            </a:r>
            <a:r>
              <a:rPr lang="en-US" i="1" dirty="0">
                <a:effectLst/>
              </a:rPr>
              <a:t>but only for a time.</a:t>
            </a:r>
            <a:endParaRPr lang="en-US" b="1" i="1" dirty="0">
              <a:effectLst/>
            </a:endParaRPr>
          </a:p>
          <a:p>
            <a:pPr marL="0" indent="0">
              <a:buNone/>
            </a:pPr>
            <a:r>
              <a:rPr lang="en-US" b="1" i="1" baseline="30000" dirty="0">
                <a:effectLst/>
              </a:rPr>
              <a:t>25 </a:t>
            </a:r>
            <a:r>
              <a:rPr lang="en-US" i="1" dirty="0">
                <a:effectLst/>
              </a:rPr>
              <a:t>And he shall </a:t>
            </a:r>
            <a:r>
              <a:rPr lang="en-US" b="1" i="1" dirty="0">
                <a:effectLst/>
              </a:rPr>
              <a:t>stir up his power </a:t>
            </a:r>
            <a:r>
              <a:rPr lang="en-US" i="1" dirty="0">
                <a:effectLst/>
              </a:rPr>
              <a:t>and his heart </a:t>
            </a:r>
            <a:r>
              <a:rPr lang="en-US" b="1" i="1" dirty="0">
                <a:effectLst/>
              </a:rPr>
              <a:t>against the king of the south </a:t>
            </a:r>
            <a:r>
              <a:rPr lang="en-US" i="1" dirty="0">
                <a:effectLst/>
              </a:rPr>
              <a:t>with a great army. And the king of the south shall wage war with an exceedingly </a:t>
            </a:r>
            <a:r>
              <a:rPr lang="en-US" b="1" i="1" dirty="0">
                <a:effectLst/>
              </a:rPr>
              <a:t>great and mighty army</a:t>
            </a:r>
            <a:r>
              <a:rPr lang="en-US" i="1" dirty="0">
                <a:effectLst/>
              </a:rPr>
              <a:t>, but he shall not stand, for plots shall be devised against him. </a:t>
            </a:r>
          </a:p>
          <a:p>
            <a:pPr marL="0" indent="0">
              <a:buNone/>
            </a:pPr>
            <a:r>
              <a:rPr lang="en-US" b="1" i="1" baseline="30000" dirty="0">
                <a:effectLst/>
              </a:rPr>
              <a:t>26 </a:t>
            </a:r>
            <a:r>
              <a:rPr lang="en-US" i="1" dirty="0">
                <a:effectLst/>
              </a:rPr>
              <a:t>Even those who eat his food shall break him. </a:t>
            </a:r>
            <a:r>
              <a:rPr lang="en-US" b="1" i="1" dirty="0">
                <a:effectLst/>
              </a:rPr>
              <a:t>His army </a:t>
            </a:r>
            <a:r>
              <a:rPr lang="en-US" i="1" dirty="0">
                <a:effectLst/>
              </a:rPr>
              <a:t>shall be swept away, and many shall fall down slain. </a:t>
            </a:r>
          </a:p>
          <a:p>
            <a:pPr marL="0" indent="0">
              <a:buNone/>
            </a:pPr>
            <a:r>
              <a:rPr lang="en-US" b="1" i="1" baseline="30000" dirty="0">
                <a:effectLst/>
              </a:rPr>
              <a:t>27 </a:t>
            </a:r>
            <a:r>
              <a:rPr lang="en-US" i="1" dirty="0">
                <a:effectLst/>
              </a:rPr>
              <a:t>And as for the </a:t>
            </a:r>
            <a:r>
              <a:rPr lang="en-US" b="1" i="1" dirty="0">
                <a:effectLst/>
              </a:rPr>
              <a:t>two kings</a:t>
            </a:r>
            <a:r>
              <a:rPr lang="en-US" i="1" dirty="0">
                <a:effectLst/>
              </a:rPr>
              <a:t>, their hearts shall be bent on doing evil. They shall speak lies at the same table, but to no avail, for the end is yet to be at the time appointed.</a:t>
            </a:r>
            <a:r>
              <a:rPr lang="en-US" b="1" i="1" dirty="0">
                <a:effectLst/>
              </a:rPr>
              <a:t> </a:t>
            </a:r>
            <a:endParaRPr lang="en-US" sz="2400" i="1" dirty="0"/>
          </a:p>
        </p:txBody>
      </p:sp>
    </p:spTree>
    <p:extLst>
      <p:ext uri="{BB962C8B-B14F-4D97-AF65-F5344CB8AC3E}">
        <p14:creationId xmlns:p14="http://schemas.microsoft.com/office/powerpoint/2010/main" val="12786105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737376" y="0"/>
            <a:ext cx="9905998"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Establishment of the Roman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Church-State System</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Verse 23 </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230373" y="2052781"/>
            <a:ext cx="11731254" cy="4528772"/>
          </a:xfrm>
        </p:spPr>
        <p:txBody>
          <a:bodyPr anchor="t">
            <a:normAutofit fontScale="92500" lnSpcReduction="10000"/>
          </a:bodyPr>
          <a:lstStyle/>
          <a:p>
            <a:r>
              <a:rPr lang="en-US" sz="2400" b="1" i="1" dirty="0"/>
              <a:t>23 And from the time that an alliance </a:t>
            </a:r>
            <a:r>
              <a:rPr lang="en-US" sz="2400" i="1" dirty="0">
                <a:effectLst/>
              </a:rPr>
              <a:t>(YLT = </a:t>
            </a:r>
            <a:r>
              <a:rPr lang="en-US" sz="2400" dirty="0">
                <a:effectLst/>
              </a:rPr>
              <a:t>after they join themselves unto him) </a:t>
            </a:r>
            <a:r>
              <a:rPr lang="en-US" sz="2400" b="1" i="1" dirty="0"/>
              <a:t>is made with him he shall act deceitfully, and he shall become strong with a small people. </a:t>
            </a:r>
          </a:p>
          <a:p>
            <a:r>
              <a:rPr lang="en-US" sz="2400" dirty="0"/>
              <a:t>Starting at 476, The Popes made alliances with its barbarian neighbors in order to survive.</a:t>
            </a:r>
          </a:p>
          <a:p>
            <a:r>
              <a:rPr lang="en-US" sz="2400" dirty="0"/>
              <a:t>The alliance with the Franks beginning in 508 would </a:t>
            </a:r>
            <a:br>
              <a:rPr lang="en-US" sz="2400" dirty="0"/>
            </a:br>
            <a:r>
              <a:rPr lang="en-US" sz="2400" dirty="0"/>
              <a:t>be the strongest and remain steadfast until the time </a:t>
            </a:r>
            <a:br>
              <a:rPr lang="en-US" sz="2400" dirty="0"/>
            </a:br>
            <a:r>
              <a:rPr lang="en-US" sz="2400" dirty="0"/>
              <a:t>appointed of </a:t>
            </a:r>
            <a:br>
              <a:rPr lang="en-US" sz="2400" dirty="0"/>
            </a:br>
            <a:r>
              <a:rPr lang="en-US" sz="2400" dirty="0"/>
              <a:t>1798. </a:t>
            </a:r>
          </a:p>
          <a:p>
            <a:r>
              <a:rPr lang="en-US" sz="2400" dirty="0"/>
              <a:t>Catholicism was small but began to spread rapidly </a:t>
            </a:r>
            <a:br>
              <a:rPr lang="en-US" sz="2400" dirty="0"/>
            </a:br>
            <a:r>
              <a:rPr lang="en-US" sz="2400" dirty="0"/>
              <a:t>throughout southern, central, and western Europe after</a:t>
            </a:r>
            <a:br>
              <a:rPr lang="en-US" sz="2400" dirty="0"/>
            </a:br>
            <a:r>
              <a:rPr lang="en-US" sz="2400" dirty="0"/>
              <a:t>overcoming the Arian kingdoms through missionaries </a:t>
            </a:r>
            <a:br>
              <a:rPr lang="en-US" sz="2400" dirty="0"/>
            </a:br>
            <a:r>
              <a:rPr lang="en-US" sz="2400" dirty="0"/>
              <a:t>and with the sword of the Franks. </a:t>
            </a:r>
          </a:p>
          <a:p>
            <a:endParaRPr lang="en-US" sz="2400" dirty="0"/>
          </a:p>
          <a:p>
            <a:endParaRPr lang="en-US" dirty="0"/>
          </a:p>
        </p:txBody>
      </p:sp>
      <p:pic>
        <p:nvPicPr>
          <p:cNvPr id="4" name="Picture 3">
            <a:extLst>
              <a:ext uri="{FF2B5EF4-FFF2-40B4-BE49-F238E27FC236}">
                <a16:creationId xmlns:a16="http://schemas.microsoft.com/office/drawing/2014/main" id="{DF5E9B23-FED0-4F8B-8A3F-4C95D9F55120}"/>
              </a:ext>
            </a:extLst>
          </p:cNvPr>
          <p:cNvPicPr>
            <a:picLocks noChangeAspect="1"/>
          </p:cNvPicPr>
          <p:nvPr/>
        </p:nvPicPr>
        <p:blipFill>
          <a:blip r:embed="rId2"/>
          <a:stretch>
            <a:fillRect/>
          </a:stretch>
        </p:blipFill>
        <p:spPr>
          <a:xfrm>
            <a:off x="8550133" y="4025500"/>
            <a:ext cx="3500100" cy="2556053"/>
          </a:xfrm>
          <a:prstGeom prst="rect">
            <a:avLst/>
          </a:prstGeom>
        </p:spPr>
      </p:pic>
      <p:sp>
        <p:nvSpPr>
          <p:cNvPr id="7" name="Content Placeholder 2">
            <a:extLst>
              <a:ext uri="{FF2B5EF4-FFF2-40B4-BE49-F238E27FC236}">
                <a16:creationId xmlns:a16="http://schemas.microsoft.com/office/drawing/2014/main" id="{E9E5C8DF-244F-498D-98AA-BEF0F04FE7D9}"/>
              </a:ext>
            </a:extLst>
          </p:cNvPr>
          <p:cNvSpPr txBox="1">
            <a:spLocks/>
          </p:cNvSpPr>
          <p:nvPr/>
        </p:nvSpPr>
        <p:spPr>
          <a:xfrm>
            <a:off x="281948" y="5460072"/>
            <a:ext cx="10816854" cy="3244097"/>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endParaRPr lang="en-US" dirty="0"/>
          </a:p>
        </p:txBody>
      </p:sp>
    </p:spTree>
    <p:extLst>
      <p:ext uri="{BB962C8B-B14F-4D97-AF65-F5344CB8AC3E}">
        <p14:creationId xmlns:p14="http://schemas.microsoft.com/office/powerpoint/2010/main" val="15013460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971292" y="0"/>
            <a:ext cx="9905998"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Establishment of the Roman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Church-State System</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Verse 23 </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377457" y="1819663"/>
            <a:ext cx="11731254" cy="5336048"/>
          </a:xfrm>
        </p:spPr>
        <p:txBody>
          <a:bodyPr anchor="t">
            <a:normAutofit lnSpcReduction="10000"/>
          </a:bodyPr>
          <a:lstStyle/>
          <a:p>
            <a:r>
              <a:rPr lang="en-US" sz="2200" b="1" dirty="0"/>
              <a:t>Clovis And The Year Ad 508 By Frank W. Hardy, </a:t>
            </a:r>
            <a:r>
              <a:rPr lang="en-US" sz="2200" b="1" dirty="0" err="1"/>
              <a:t>Pg</a:t>
            </a:r>
            <a:r>
              <a:rPr lang="en-US" sz="2200" b="1" dirty="0"/>
              <a:t> 6 </a:t>
            </a:r>
          </a:p>
          <a:p>
            <a:pPr marL="0" indent="0">
              <a:buNone/>
            </a:pPr>
            <a:r>
              <a:rPr lang="en-US" sz="2200" dirty="0"/>
              <a:t>According to Ian Wood, Clovis’ baptism is only one of many important events occurring in 508: </a:t>
            </a:r>
          </a:p>
          <a:p>
            <a:pPr marL="0" indent="0">
              <a:buNone/>
            </a:pPr>
            <a:r>
              <a:rPr lang="en-US" sz="2200" dirty="0"/>
              <a:t>(a) Emperor Anastasias I </a:t>
            </a:r>
            <a:r>
              <a:rPr lang="en-US" sz="2200" dirty="0" err="1"/>
              <a:t>Dicorus</a:t>
            </a:r>
            <a:r>
              <a:rPr lang="en-US" sz="2200" dirty="0"/>
              <a:t> (491-518) gives Clovis an honorary consulship in celebration of his victory over Alaric,</a:t>
            </a:r>
          </a:p>
          <a:p>
            <a:pPr marL="0" indent="0">
              <a:buNone/>
            </a:pPr>
            <a:r>
              <a:rPr lang="en-US" sz="2200" dirty="0"/>
              <a:t>(b) Clovis asserts his status as conqueror by riding through </a:t>
            </a:r>
            <a:br>
              <a:rPr lang="en-US" sz="2200" dirty="0"/>
            </a:br>
            <a:r>
              <a:rPr lang="en-US" sz="2200" dirty="0"/>
              <a:t>the streets of tours showering bystanders with coins, </a:t>
            </a:r>
          </a:p>
          <a:p>
            <a:pPr marL="0" indent="0">
              <a:buNone/>
            </a:pPr>
            <a:r>
              <a:rPr lang="en-US" sz="2200" dirty="0"/>
              <a:t>(c) he eliminates a number of rival Frankish kings,</a:t>
            </a:r>
          </a:p>
          <a:p>
            <a:pPr marL="0" indent="0">
              <a:buNone/>
            </a:pPr>
            <a:r>
              <a:rPr lang="en-US" sz="2200" dirty="0"/>
              <a:t>(d) he establishes his capital in Paris,</a:t>
            </a:r>
          </a:p>
          <a:p>
            <a:pPr marL="0" indent="0">
              <a:buNone/>
            </a:pPr>
            <a:r>
              <a:rPr lang="en-US" sz="2200" dirty="0"/>
              <a:t>(e) he publishes a law code which had been in preparation </a:t>
            </a:r>
            <a:br>
              <a:rPr lang="en-US" sz="2200" dirty="0"/>
            </a:br>
            <a:r>
              <a:rPr lang="en-US" sz="2200" dirty="0"/>
              <a:t>earlier, and finally </a:t>
            </a:r>
          </a:p>
          <a:p>
            <a:pPr marL="0" indent="0">
              <a:buNone/>
            </a:pPr>
            <a:r>
              <a:rPr lang="en-US" sz="2200" dirty="0"/>
              <a:t>(f), on Christmas day, he accepts Catholic baptism at Tours, </a:t>
            </a:r>
            <a:br>
              <a:rPr lang="en-US" sz="2200" dirty="0"/>
            </a:br>
            <a:r>
              <a:rPr lang="en-US" sz="2200" dirty="0"/>
              <a:t>from the aged and saintly Bishop Remigius.</a:t>
            </a:r>
          </a:p>
          <a:p>
            <a:pPr marL="0" indent="0">
              <a:buNone/>
            </a:pPr>
            <a:endParaRPr lang="en-US" sz="2600" dirty="0"/>
          </a:p>
          <a:p>
            <a:endParaRPr lang="en-US" dirty="0"/>
          </a:p>
        </p:txBody>
      </p:sp>
      <p:pic>
        <p:nvPicPr>
          <p:cNvPr id="4" name="Picture 3">
            <a:extLst>
              <a:ext uri="{FF2B5EF4-FFF2-40B4-BE49-F238E27FC236}">
                <a16:creationId xmlns:a16="http://schemas.microsoft.com/office/drawing/2014/main" id="{DF5E9B23-FED0-4F8B-8A3F-4C95D9F55120}"/>
              </a:ext>
            </a:extLst>
          </p:cNvPr>
          <p:cNvPicPr>
            <a:picLocks noChangeAspect="1"/>
          </p:cNvPicPr>
          <p:nvPr/>
        </p:nvPicPr>
        <p:blipFill>
          <a:blip r:embed="rId2"/>
          <a:stretch>
            <a:fillRect/>
          </a:stretch>
        </p:blipFill>
        <p:spPr>
          <a:xfrm>
            <a:off x="8608611" y="4163724"/>
            <a:ext cx="3500100" cy="2556053"/>
          </a:xfrm>
          <a:prstGeom prst="rect">
            <a:avLst/>
          </a:prstGeom>
        </p:spPr>
      </p:pic>
      <p:sp>
        <p:nvSpPr>
          <p:cNvPr id="7" name="Content Placeholder 2">
            <a:extLst>
              <a:ext uri="{FF2B5EF4-FFF2-40B4-BE49-F238E27FC236}">
                <a16:creationId xmlns:a16="http://schemas.microsoft.com/office/drawing/2014/main" id="{E9E5C8DF-244F-498D-98AA-BEF0F04FE7D9}"/>
              </a:ext>
            </a:extLst>
          </p:cNvPr>
          <p:cNvSpPr txBox="1">
            <a:spLocks/>
          </p:cNvSpPr>
          <p:nvPr/>
        </p:nvSpPr>
        <p:spPr>
          <a:xfrm>
            <a:off x="435936" y="2851823"/>
            <a:ext cx="11318142" cy="4463377"/>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endParaRPr lang="en-US" dirty="0"/>
          </a:p>
        </p:txBody>
      </p:sp>
    </p:spTree>
    <p:extLst>
      <p:ext uri="{BB962C8B-B14F-4D97-AF65-F5344CB8AC3E}">
        <p14:creationId xmlns:p14="http://schemas.microsoft.com/office/powerpoint/2010/main" val="288830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833068" y="0"/>
            <a:ext cx="9905998"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Establishment of the Roman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Church-State System</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Verse 24 </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321958" y="1822635"/>
            <a:ext cx="11548083" cy="4631328"/>
          </a:xfrm>
        </p:spPr>
        <p:txBody>
          <a:bodyPr anchor="t">
            <a:normAutofit fontScale="85000" lnSpcReduction="20000"/>
          </a:bodyPr>
          <a:lstStyle/>
          <a:p>
            <a:r>
              <a:rPr lang="en-US" sz="2400" b="1" i="1" dirty="0"/>
              <a:t>24 Without warning he shall come into the richest parts of the province, and he shall do what neither his fathers nor his fathers' fathers have done, scattering among them plunder, spoil, and goods. He shall devise plans against strongholds, but only for a time</a:t>
            </a:r>
            <a:r>
              <a:rPr lang="en-US" sz="2400" i="1" dirty="0">
                <a:effectLst/>
              </a:rPr>
              <a:t> (</a:t>
            </a:r>
            <a:r>
              <a:rPr lang="en-US" sz="2400" i="1" dirty="0">
                <a:effectLst/>
                <a:latin typeface="Century Gothic" panose="020B0502020202020204" pitchFamily="34" charset="0"/>
              </a:rPr>
              <a:t>`eth </a:t>
            </a:r>
            <a:r>
              <a:rPr lang="en-US" sz="2400" i="1" dirty="0">
                <a:effectLst/>
              </a:rPr>
              <a:t>= season, not 360 </a:t>
            </a:r>
            <a:r>
              <a:rPr lang="en-US" sz="2400" i="1" dirty="0" err="1">
                <a:effectLst/>
              </a:rPr>
              <a:t>yrs</a:t>
            </a:r>
            <a:r>
              <a:rPr lang="en-US" sz="2400" i="1" dirty="0">
                <a:effectLst/>
              </a:rPr>
              <a:t>)</a:t>
            </a:r>
            <a:r>
              <a:rPr lang="en-US" sz="2400" b="1" i="1" dirty="0"/>
              <a:t>.</a:t>
            </a:r>
          </a:p>
          <a:p>
            <a:pPr lvl="0"/>
            <a:r>
              <a:rPr lang="en-US" sz="2400" dirty="0">
                <a:effectLst/>
              </a:rPr>
              <a:t>In 533, the Papacy began the process of receiving a temporal dominion with the Byzantine Emperor giving the pope the city of Rome. </a:t>
            </a:r>
          </a:p>
          <a:p>
            <a:pPr lvl="1"/>
            <a:r>
              <a:rPr lang="en-US" sz="2200" dirty="0">
                <a:effectLst/>
              </a:rPr>
              <a:t>Papal Possessions in the Eastern Adriatic </a:t>
            </a:r>
          </a:p>
          <a:p>
            <a:r>
              <a:rPr lang="en-US" sz="2600" dirty="0">
                <a:effectLst/>
              </a:rPr>
              <a:t>Simony, the practice of buying and selling ecclesiastical privileges, church offices, or promotion, began as early as 498. </a:t>
            </a:r>
          </a:p>
          <a:p>
            <a:pPr lvl="1"/>
            <a:r>
              <a:rPr lang="en-US" sz="2400" dirty="0"/>
              <a:t>Pope John II by Horace Kinder Mann</a:t>
            </a:r>
            <a:endParaRPr lang="en-US" sz="2400" dirty="0">
              <a:effectLst/>
            </a:endParaRPr>
          </a:p>
          <a:p>
            <a:pPr lvl="0"/>
            <a:r>
              <a:rPr lang="en-US" sz="2400" dirty="0">
                <a:effectLst/>
              </a:rPr>
              <a:t>The pope of Rome had to “devise plans” to be a temporal ruler, using monastic establishments to spread spiritual rule throughout Europe and leverage against the Byzantine Emperor who had the Bishop of Constantinople at his side.</a:t>
            </a:r>
            <a:r>
              <a:rPr lang="en-US" sz="2400" i="1" dirty="0">
                <a:effectLst/>
              </a:rPr>
              <a:t> </a:t>
            </a:r>
            <a:endParaRPr lang="en-US" sz="2400" dirty="0">
              <a:effectLst/>
            </a:endParaRPr>
          </a:p>
          <a:p>
            <a:pPr lvl="0"/>
            <a:r>
              <a:rPr lang="en-US" sz="2400" i="1" dirty="0">
                <a:effectLst/>
              </a:rPr>
              <a:t>“But only for a time” </a:t>
            </a:r>
            <a:r>
              <a:rPr lang="en-US" sz="2400" dirty="0">
                <a:effectLst/>
              </a:rPr>
              <a:t>the Papacy would engage in scattering plunder, spoil, and goods among those who honor them until the time of the end in 1798. </a:t>
            </a:r>
          </a:p>
          <a:p>
            <a:endParaRPr lang="en-US" dirty="0"/>
          </a:p>
        </p:txBody>
      </p:sp>
    </p:spTree>
    <p:extLst>
      <p:ext uri="{BB962C8B-B14F-4D97-AF65-F5344CB8AC3E}">
        <p14:creationId xmlns:p14="http://schemas.microsoft.com/office/powerpoint/2010/main" val="31705909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1066985" y="0"/>
            <a:ext cx="9905998"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Establishment of the Roman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Church-State System</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Verse 25 </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94754" y="1692641"/>
            <a:ext cx="11629981" cy="5090931"/>
          </a:xfrm>
        </p:spPr>
        <p:txBody>
          <a:bodyPr anchor="t">
            <a:normAutofit/>
          </a:bodyPr>
          <a:lstStyle/>
          <a:p>
            <a:r>
              <a:rPr lang="en-US" sz="2200" b="1" i="1" dirty="0"/>
              <a:t>25 And he shall stir up his power and his heart against the king of the south with a great army. And the king of the south shall wage war with an exceedingly great and mighty army, but he shall not stand, for plots shall be devised against him.</a:t>
            </a:r>
          </a:p>
          <a:p>
            <a:pPr lvl="0"/>
            <a:r>
              <a:rPr lang="en-US" sz="2200" dirty="0">
                <a:effectLst/>
              </a:rPr>
              <a:t>535-554 The Gothic Wars with Byzantine General Narses (KOS) and an overwhelming force defeated the Ostrogoths again liberating Rome at the Battle of </a:t>
            </a:r>
            <a:r>
              <a:rPr lang="en-US" sz="2200" dirty="0" err="1">
                <a:effectLst/>
              </a:rPr>
              <a:t>Taginae</a:t>
            </a:r>
            <a:r>
              <a:rPr lang="en-US" sz="2200" dirty="0">
                <a:effectLst/>
              </a:rPr>
              <a:t> of 552 and vanquishing the remaining Ostrogothic army for good. </a:t>
            </a:r>
          </a:p>
          <a:p>
            <a:pPr lvl="0"/>
            <a:r>
              <a:rPr lang="en-US" sz="2200" dirty="0"/>
              <a:t>As to “plots shall be devised against him”, this can clearly be seen in the fact that Papacy initially supported the Arian Ostrogoths and in the subsequent interplay between the popes, Ostrogoths, and the emperor. </a:t>
            </a:r>
          </a:p>
          <a:p>
            <a:pPr lvl="1"/>
            <a:r>
              <a:rPr lang="en-US" sz="2200" i="1" dirty="0"/>
              <a:t>Ostrogothic Papacy, World Heritage Encyclopedia</a:t>
            </a:r>
          </a:p>
          <a:p>
            <a:pPr lvl="1"/>
            <a:r>
              <a:rPr lang="en-US" sz="2200" i="1" dirty="0"/>
              <a:t>New Advent Catholic Encyclopedia Ostrogoths</a:t>
            </a:r>
          </a:p>
          <a:p>
            <a:pPr lvl="1"/>
            <a:r>
              <a:rPr lang="en-US" sz="2200" i="1" dirty="0"/>
              <a:t>Saint John I, Pope and Martyr: Caught between two masters, the pope is crushed in a secular vice</a:t>
            </a:r>
            <a:endParaRPr lang="en-US" sz="2200" dirty="0">
              <a:effectLst/>
            </a:endParaRPr>
          </a:p>
        </p:txBody>
      </p:sp>
    </p:spTree>
    <p:extLst>
      <p:ext uri="{BB962C8B-B14F-4D97-AF65-F5344CB8AC3E}">
        <p14:creationId xmlns:p14="http://schemas.microsoft.com/office/powerpoint/2010/main" val="7123236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1068973" y="77972"/>
            <a:ext cx="9905998"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Establishment of the Roman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Church-State System</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Verse 26 </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176734" y="1936192"/>
            <a:ext cx="11628170" cy="4724963"/>
          </a:xfrm>
        </p:spPr>
        <p:txBody>
          <a:bodyPr anchor="t">
            <a:normAutofit fontScale="85000" lnSpcReduction="20000"/>
          </a:bodyPr>
          <a:lstStyle/>
          <a:p>
            <a:r>
              <a:rPr lang="en-US" sz="2600" b="1" i="1" dirty="0"/>
              <a:t>26 Even those who eat his food shall break him. His army shall be swept away, and many shall fall down slain.</a:t>
            </a:r>
          </a:p>
          <a:p>
            <a:pPr lvl="0"/>
            <a:r>
              <a:rPr lang="en-US" sz="2600" dirty="0">
                <a:effectLst/>
              </a:rPr>
              <a:t>None of the alliances with the Barbarian nation could give the Papacy the temporal power against Constantinople during this period. </a:t>
            </a:r>
          </a:p>
          <a:p>
            <a:pPr lvl="0"/>
            <a:r>
              <a:rPr lang="en-US" sz="2600" dirty="0"/>
              <a:t>General Narses annihilated the remaining Ostrogoths and </a:t>
            </a:r>
            <a:r>
              <a:rPr lang="en-US" sz="2600" dirty="0" err="1"/>
              <a:t>Heruli</a:t>
            </a:r>
            <a:r>
              <a:rPr lang="en-US" sz="2600" dirty="0"/>
              <a:t>, decisively defeated Alamanni and Franks, and held back the Lombards from invasion . </a:t>
            </a:r>
          </a:p>
          <a:p>
            <a:pPr lvl="1"/>
            <a:r>
              <a:rPr lang="en-US" sz="2400" dirty="0"/>
              <a:t>Thomas Hodgkin, “Narses” 1911 Encyclopedia Britannica</a:t>
            </a:r>
          </a:p>
          <a:p>
            <a:pPr lvl="1"/>
            <a:r>
              <a:rPr lang="en-US" sz="2400" dirty="0"/>
              <a:t>Narses the Eunuch by Peter L. </a:t>
            </a:r>
            <a:r>
              <a:rPr lang="en-US" sz="2400" dirty="0" err="1"/>
              <a:t>Boorn</a:t>
            </a:r>
            <a:endParaRPr lang="en-US" sz="2400" dirty="0"/>
          </a:p>
          <a:p>
            <a:r>
              <a:rPr lang="en-US" sz="2600" dirty="0"/>
              <a:t>The Exarchate of Ravenna under the authority of the Byzantine emperor dominated the region. </a:t>
            </a:r>
          </a:p>
          <a:p>
            <a:pPr lvl="0"/>
            <a:r>
              <a:rPr lang="en-US" sz="2600" dirty="0">
                <a:effectLst/>
              </a:rPr>
              <a:t>The populace of the peninsula had been devastated by war, famine, and disease. Also, the Papacy had lost control over papal elections. The Papacy would not gain the upper hand on Constantinople until 800 with the crowning of the French king, Charlemagne as Holy Roman Emperor. </a:t>
            </a:r>
          </a:p>
          <a:p>
            <a:pPr lvl="0"/>
            <a:endParaRPr lang="en-US" sz="2600" dirty="0">
              <a:effectLst/>
            </a:endParaRPr>
          </a:p>
          <a:p>
            <a:pPr marL="0" indent="0">
              <a:buNone/>
            </a:pPr>
            <a:endParaRPr lang="en-US" dirty="0">
              <a:effectLst/>
            </a:endParaRPr>
          </a:p>
          <a:p>
            <a:endParaRPr lang="en-US" dirty="0"/>
          </a:p>
        </p:txBody>
      </p:sp>
    </p:spTree>
    <p:extLst>
      <p:ext uri="{BB962C8B-B14F-4D97-AF65-F5344CB8AC3E}">
        <p14:creationId xmlns:p14="http://schemas.microsoft.com/office/powerpoint/2010/main" val="3699742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931101" y="150929"/>
            <a:ext cx="9905998" cy="1065451"/>
          </a:xfrm>
        </p:spPr>
        <p:txBody>
          <a:bodyPr>
            <a:normAutofit/>
          </a:bodyPr>
          <a:lstStyle/>
          <a:p>
            <a:pPr algn="ctr"/>
            <a:r>
              <a:rPr lang="en-US" dirty="0">
                <a:solidFill>
                  <a:srgbClr val="FF0000"/>
                </a:solidFill>
                <a:effectLst>
                  <a:outerShdw blurRad="38100" dist="38100" dir="2700000" algn="tl">
                    <a:srgbClr val="000000">
                      <a:alpha val="43137"/>
                    </a:srgbClr>
                  </a:outerShdw>
                </a:effectLst>
              </a:rPr>
              <a:t>Europe C.A. 600 AD</a:t>
            </a:r>
          </a:p>
        </p:txBody>
      </p:sp>
      <p:pic>
        <p:nvPicPr>
          <p:cNvPr id="4" name="Picture 3">
            <a:extLst>
              <a:ext uri="{FF2B5EF4-FFF2-40B4-BE49-F238E27FC236}">
                <a16:creationId xmlns:a16="http://schemas.microsoft.com/office/drawing/2014/main" id="{84050EEA-547C-4903-AF4B-2C1FF980061D}"/>
              </a:ext>
            </a:extLst>
          </p:cNvPr>
          <p:cNvPicPr>
            <a:picLocks noChangeAspect="1"/>
          </p:cNvPicPr>
          <p:nvPr/>
        </p:nvPicPr>
        <p:blipFill>
          <a:blip r:embed="rId2"/>
          <a:stretch>
            <a:fillRect/>
          </a:stretch>
        </p:blipFill>
        <p:spPr>
          <a:xfrm>
            <a:off x="1514062" y="1309674"/>
            <a:ext cx="9163875" cy="5397397"/>
          </a:xfrm>
          <a:prstGeom prst="rect">
            <a:avLst/>
          </a:prstGeom>
        </p:spPr>
      </p:pic>
    </p:spTree>
    <p:extLst>
      <p:ext uri="{BB962C8B-B14F-4D97-AF65-F5344CB8AC3E}">
        <p14:creationId xmlns:p14="http://schemas.microsoft.com/office/powerpoint/2010/main" val="22662695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1141413" y="215187"/>
            <a:ext cx="9905998"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Establishment of the Roman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Church-State System</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Verse 27 </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122237" y="2121437"/>
            <a:ext cx="11944350" cy="4283632"/>
          </a:xfrm>
        </p:spPr>
        <p:txBody>
          <a:bodyPr anchor="t">
            <a:normAutofit/>
          </a:bodyPr>
          <a:lstStyle/>
          <a:p>
            <a:r>
              <a:rPr lang="en-US" b="1" i="1" dirty="0"/>
              <a:t>27 And as for the two kings, their hearts shall be bent on doing evil. They shall speak lies at the same table, but to no avail, for the end is yet to be at the time appointed</a:t>
            </a:r>
            <a:r>
              <a:rPr lang="en-US" i="1" dirty="0">
                <a:effectLst/>
              </a:rPr>
              <a:t> (</a:t>
            </a:r>
            <a:r>
              <a:rPr lang="en-US" i="1" dirty="0" err="1">
                <a:effectLst/>
              </a:rPr>
              <a:t>mow`ed</a:t>
            </a:r>
            <a:r>
              <a:rPr lang="en-US" i="1" dirty="0">
                <a:effectLst/>
              </a:rPr>
              <a:t> 1798)</a:t>
            </a:r>
            <a:r>
              <a:rPr lang="en-US" b="1" i="1" dirty="0"/>
              <a:t>. </a:t>
            </a:r>
          </a:p>
          <a:p>
            <a:r>
              <a:rPr lang="en-US" dirty="0">
                <a:effectLst/>
              </a:rPr>
              <a:t>711 Pope Constantine traveled to Constantinople to end a dispute over the </a:t>
            </a:r>
            <a:r>
              <a:rPr lang="en-US" dirty="0" err="1">
                <a:effectLst/>
              </a:rPr>
              <a:t>Quinisext</a:t>
            </a:r>
            <a:r>
              <a:rPr lang="en-US" dirty="0">
                <a:effectLst/>
              </a:rPr>
              <a:t> Ecumenical Council with Emperor Justinian II. However, the pope’s real motive was the split over sacramental marriages. A compromise was reached where Pope Constantine gave ground on “Economia” or the handling, management, and disposition, of the council, but he held firm on most papal concerns. It was truly a compromise borne in diplomatic speak between the two rival “kings” where many words were spoken but accomplished little towards ending the rift between the two parties. </a:t>
            </a:r>
          </a:p>
          <a:p>
            <a:pPr lvl="1"/>
            <a:r>
              <a:rPr lang="en-US" dirty="0"/>
              <a:t>POPE SISINNIUS AND POPE CONSTANTINE, BROTHER POPES BY DEBRA BOOTON MCCOY</a:t>
            </a:r>
          </a:p>
          <a:p>
            <a:pPr lvl="1"/>
            <a:endParaRPr lang="en-US" dirty="0">
              <a:effectLst/>
            </a:endParaRPr>
          </a:p>
        </p:txBody>
      </p:sp>
    </p:spTree>
    <p:extLst>
      <p:ext uri="{BB962C8B-B14F-4D97-AF65-F5344CB8AC3E}">
        <p14:creationId xmlns:p14="http://schemas.microsoft.com/office/powerpoint/2010/main" val="14676397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1141413" y="609600"/>
            <a:ext cx="9905998" cy="1065451"/>
          </a:xfrm>
        </p:spPr>
        <p:txBody>
          <a:bodyPr>
            <a:normAutofit/>
          </a:bodyPr>
          <a:lstStyle/>
          <a:p>
            <a:pPr algn="ctr"/>
            <a:r>
              <a:rPr lang="en-US" dirty="0">
                <a:solidFill>
                  <a:srgbClr val="FF0000"/>
                </a:solidFill>
                <a:effectLst>
                  <a:outerShdw blurRad="38100" dist="38100" dir="2700000" algn="tl">
                    <a:srgbClr val="000000">
                      <a:alpha val="43137"/>
                    </a:srgbClr>
                  </a:outerShdw>
                </a:effectLst>
              </a:rPr>
              <a:t>Europe c.a. 700 AD</a:t>
            </a:r>
          </a:p>
        </p:txBody>
      </p:sp>
      <p:pic>
        <p:nvPicPr>
          <p:cNvPr id="4" name="Picture 3">
            <a:extLst>
              <a:ext uri="{FF2B5EF4-FFF2-40B4-BE49-F238E27FC236}">
                <a16:creationId xmlns:a16="http://schemas.microsoft.com/office/drawing/2014/main" id="{630AB60C-1948-49CB-88FA-990D004457E1}"/>
              </a:ext>
            </a:extLst>
          </p:cNvPr>
          <p:cNvPicPr>
            <a:picLocks noChangeAspect="1"/>
          </p:cNvPicPr>
          <p:nvPr/>
        </p:nvPicPr>
        <p:blipFill>
          <a:blip r:embed="rId2"/>
          <a:stretch>
            <a:fillRect/>
          </a:stretch>
        </p:blipFill>
        <p:spPr>
          <a:xfrm>
            <a:off x="1140446" y="1547035"/>
            <a:ext cx="9906965" cy="5064077"/>
          </a:xfrm>
          <a:prstGeom prst="rect">
            <a:avLst/>
          </a:prstGeom>
        </p:spPr>
      </p:pic>
    </p:spTree>
    <p:extLst>
      <p:ext uri="{BB962C8B-B14F-4D97-AF65-F5344CB8AC3E}">
        <p14:creationId xmlns:p14="http://schemas.microsoft.com/office/powerpoint/2010/main" val="32867282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100585" y="518160"/>
            <a:ext cx="10488168"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Counsels and Edicts against the Covenant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Verses 28-31</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356618" y="1994105"/>
            <a:ext cx="11567157" cy="4345735"/>
          </a:xfrm>
        </p:spPr>
        <p:txBody>
          <a:bodyPr anchor="t">
            <a:normAutofit/>
          </a:bodyPr>
          <a:lstStyle/>
          <a:p>
            <a:r>
              <a:rPr lang="en-US" i="1" dirty="0"/>
              <a:t>28 And he shall return to his land with great wealth, but his heart shall be set against the </a:t>
            </a:r>
            <a:r>
              <a:rPr lang="en-US" b="1" i="1" dirty="0"/>
              <a:t>holy covenant. </a:t>
            </a:r>
            <a:r>
              <a:rPr lang="en-US" i="1" dirty="0"/>
              <a:t>And he shall work his will and return to his own land.</a:t>
            </a:r>
          </a:p>
          <a:p>
            <a:r>
              <a:rPr lang="en-US" i="1" dirty="0"/>
              <a:t>29 At the time appointed he shall return and come into the south, but it shall not be this time as it was before. </a:t>
            </a:r>
          </a:p>
          <a:p>
            <a:r>
              <a:rPr lang="en-US" i="1" dirty="0"/>
              <a:t>30 For ships of </a:t>
            </a:r>
            <a:r>
              <a:rPr lang="en-US" i="1" dirty="0" err="1"/>
              <a:t>Kittim</a:t>
            </a:r>
            <a:r>
              <a:rPr lang="en-US" i="1" dirty="0"/>
              <a:t> shall come against him, and he shall be afraid and withdraw, and shall turn back and be enraged and take action against the </a:t>
            </a:r>
            <a:r>
              <a:rPr lang="en-US" b="1" i="1" dirty="0"/>
              <a:t>holy covenant</a:t>
            </a:r>
            <a:r>
              <a:rPr lang="en-US" i="1" dirty="0"/>
              <a:t>. He shall turn back and pay attention to those who forsake the </a:t>
            </a:r>
            <a:r>
              <a:rPr lang="en-US" b="1" i="1" dirty="0"/>
              <a:t>holy covenant. </a:t>
            </a:r>
          </a:p>
          <a:p>
            <a:r>
              <a:rPr lang="en-US" i="1" dirty="0"/>
              <a:t>31 Forces from him shall appear and </a:t>
            </a:r>
            <a:r>
              <a:rPr lang="en-US" b="1" i="1" dirty="0"/>
              <a:t>profane the temple and fortress, </a:t>
            </a:r>
            <a:r>
              <a:rPr lang="en-US" i="1" dirty="0"/>
              <a:t>and shall take away the </a:t>
            </a:r>
            <a:r>
              <a:rPr lang="en-US" b="1" i="1" dirty="0"/>
              <a:t>regular (Daily/Continual)</a:t>
            </a:r>
            <a:r>
              <a:rPr lang="en-US" i="1" dirty="0"/>
              <a:t> </a:t>
            </a:r>
            <a:r>
              <a:rPr lang="en-US" i="1" strike="dblStrike" dirty="0"/>
              <a:t>burnt offering</a:t>
            </a:r>
            <a:r>
              <a:rPr lang="en-US" i="1" dirty="0"/>
              <a:t>. And they shall set up </a:t>
            </a:r>
            <a:r>
              <a:rPr lang="en-US" b="1" i="1" dirty="0"/>
              <a:t>the abomination that makes desolate. </a:t>
            </a:r>
            <a:endParaRPr lang="en-US" b="1" dirty="0"/>
          </a:p>
        </p:txBody>
      </p:sp>
    </p:spTree>
    <p:extLst>
      <p:ext uri="{BB962C8B-B14F-4D97-AF65-F5344CB8AC3E}">
        <p14:creationId xmlns:p14="http://schemas.microsoft.com/office/powerpoint/2010/main" val="2697486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2AC1B-182E-4253-95CB-67162DC4DF55}"/>
              </a:ext>
            </a:extLst>
          </p:cNvPr>
          <p:cNvSpPr>
            <a:spLocks noGrp="1"/>
          </p:cNvSpPr>
          <p:nvPr>
            <p:ph type="title"/>
          </p:nvPr>
        </p:nvSpPr>
        <p:spPr>
          <a:xfrm>
            <a:off x="646111" y="452718"/>
            <a:ext cx="9404723" cy="966507"/>
          </a:xfrm>
        </p:spPr>
        <p:txBody>
          <a:bodyPr/>
          <a:lstStyle/>
          <a:p>
            <a:r>
              <a:rPr lang="en-US" dirty="0">
                <a:solidFill>
                  <a:srgbClr val="FF0000"/>
                </a:solidFill>
                <a:effectLst>
                  <a:outerShdw blurRad="38100" dist="38100" dir="2700000" algn="tl">
                    <a:srgbClr val="000000">
                      <a:alpha val="43137"/>
                    </a:srgbClr>
                  </a:outerShdw>
                </a:effectLst>
              </a:rPr>
              <a:t>Part 1: Fundamentals for this Study </a:t>
            </a:r>
            <a:br>
              <a:rPr lang="en-US" dirty="0"/>
            </a:br>
            <a:endParaRPr lang="en-US" dirty="0"/>
          </a:p>
        </p:txBody>
      </p:sp>
      <p:sp>
        <p:nvSpPr>
          <p:cNvPr id="3" name="Content Placeholder 2">
            <a:extLst>
              <a:ext uri="{FF2B5EF4-FFF2-40B4-BE49-F238E27FC236}">
                <a16:creationId xmlns:a16="http://schemas.microsoft.com/office/drawing/2014/main" id="{1C4FB2F5-7C7F-4A0E-8CFC-D52A3965E1F5}"/>
              </a:ext>
            </a:extLst>
          </p:cNvPr>
          <p:cNvSpPr>
            <a:spLocks noGrp="1"/>
          </p:cNvSpPr>
          <p:nvPr>
            <p:ph idx="1"/>
          </p:nvPr>
        </p:nvSpPr>
        <p:spPr>
          <a:xfrm>
            <a:off x="1132681" y="1648881"/>
            <a:ext cx="9926638" cy="4195481"/>
          </a:xfrm>
        </p:spPr>
        <p:txBody>
          <a:bodyPr>
            <a:normAutofit/>
          </a:bodyPr>
          <a:lstStyle/>
          <a:p>
            <a:r>
              <a:rPr lang="en-US" sz="2400" dirty="0">
                <a:solidFill>
                  <a:schemeClr val="bg1"/>
                </a:solidFill>
              </a:rPr>
              <a:t>Pattern of Daniel’s Visons </a:t>
            </a:r>
          </a:p>
          <a:p>
            <a:r>
              <a:rPr lang="en-US" sz="2400" dirty="0">
                <a:solidFill>
                  <a:schemeClr val="bg1"/>
                </a:solidFill>
              </a:rPr>
              <a:t>6 Earthly Kingdoms of Daniel 2</a:t>
            </a:r>
          </a:p>
          <a:p>
            <a:r>
              <a:rPr lang="en-US" sz="2400" dirty="0">
                <a:solidFill>
                  <a:schemeClr val="bg1"/>
                </a:solidFill>
              </a:rPr>
              <a:t>Daniel’s  Kingdom Periods in Chapters 2,7, 8-9</a:t>
            </a:r>
          </a:p>
          <a:p>
            <a:r>
              <a:rPr lang="en-US" sz="2400" dirty="0">
                <a:solidFill>
                  <a:schemeClr val="bg1"/>
                </a:solidFill>
              </a:rPr>
              <a:t>Medieval Divided Kingdoms In Daniel’s Previous Prophecies </a:t>
            </a:r>
          </a:p>
          <a:p>
            <a:r>
              <a:rPr lang="en-US" sz="2400" dirty="0">
                <a:solidFill>
                  <a:schemeClr val="bg1"/>
                </a:solidFill>
              </a:rPr>
              <a:t>Background of Daniel’s  Prophecies </a:t>
            </a:r>
          </a:p>
          <a:p>
            <a:r>
              <a:rPr lang="en-US" sz="2400" dirty="0">
                <a:solidFill>
                  <a:schemeClr val="bg1"/>
                </a:solidFill>
              </a:rPr>
              <a:t>Daniel Understands the Great Conflict</a:t>
            </a:r>
          </a:p>
          <a:p>
            <a:r>
              <a:rPr lang="en-US" sz="2400" dirty="0">
                <a:solidFill>
                  <a:schemeClr val="bg1"/>
                </a:solidFill>
              </a:rPr>
              <a:t>Divisions of Daniel 11</a:t>
            </a:r>
          </a:p>
          <a:p>
            <a:r>
              <a:rPr lang="en-US" sz="2400" dirty="0">
                <a:solidFill>
                  <a:schemeClr val="bg1"/>
                </a:solidFill>
              </a:rPr>
              <a:t>Summary of Background Study </a:t>
            </a:r>
          </a:p>
        </p:txBody>
      </p:sp>
    </p:spTree>
    <p:extLst>
      <p:ext uri="{BB962C8B-B14F-4D97-AF65-F5344CB8AC3E}">
        <p14:creationId xmlns:p14="http://schemas.microsoft.com/office/powerpoint/2010/main" val="175719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146304" y="388582"/>
            <a:ext cx="10965115"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Counsels and Edicts against the Covenant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Verse 28 </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241860" y="1891460"/>
            <a:ext cx="9905998" cy="4577958"/>
          </a:xfrm>
        </p:spPr>
        <p:txBody>
          <a:bodyPr anchor="t">
            <a:normAutofit/>
          </a:bodyPr>
          <a:lstStyle/>
          <a:p>
            <a:r>
              <a:rPr lang="en-US" sz="2600" b="1" i="1" dirty="0"/>
              <a:t>28 And he shall return to his land with great wealth, but his heart shall be set against the holy covenant. And he shall work his will and return to his own land.</a:t>
            </a:r>
          </a:p>
          <a:p>
            <a:pPr lvl="0"/>
            <a:r>
              <a:rPr lang="en-US" sz="2600" dirty="0">
                <a:effectLst/>
              </a:rPr>
              <a:t>After 756 and the establishment of the </a:t>
            </a:r>
            <a:br>
              <a:rPr lang="en-US" sz="2600" dirty="0">
                <a:effectLst/>
              </a:rPr>
            </a:br>
            <a:r>
              <a:rPr lang="en-US" sz="2600" dirty="0">
                <a:effectLst/>
              </a:rPr>
              <a:t>Papal States territories in the majority </a:t>
            </a:r>
            <a:br>
              <a:rPr lang="en-US" sz="2600" dirty="0">
                <a:effectLst/>
              </a:rPr>
            </a:br>
            <a:r>
              <a:rPr lang="en-US" sz="2600" dirty="0">
                <a:effectLst/>
              </a:rPr>
              <a:t>of the Italian Peninsula gave direct </a:t>
            </a:r>
            <a:br>
              <a:rPr lang="en-US" sz="2600" dirty="0">
                <a:effectLst/>
              </a:rPr>
            </a:br>
            <a:r>
              <a:rPr lang="en-US" sz="2600" dirty="0">
                <a:effectLst/>
              </a:rPr>
              <a:t>temporal sovereign rule to the Pope. </a:t>
            </a:r>
          </a:p>
          <a:p>
            <a:r>
              <a:rPr lang="en-US" sz="2400" dirty="0" err="1"/>
              <a:t>Nicea</a:t>
            </a:r>
            <a:r>
              <a:rPr lang="en-US" sz="2400" dirty="0"/>
              <a:t> II, 7th Ecumenical Council 787 AD.</a:t>
            </a:r>
            <a:br>
              <a:rPr lang="en-US" sz="2400" dirty="0"/>
            </a:br>
            <a:r>
              <a:rPr lang="en-US" sz="2400" dirty="0"/>
              <a:t>Sanctioned the veneration of images</a:t>
            </a:r>
          </a:p>
          <a:p>
            <a:pPr lvl="1"/>
            <a:r>
              <a:rPr lang="en-US" sz="2000" dirty="0"/>
              <a:t>The 21 Ecumenical Councils by KARL KEATING</a:t>
            </a:r>
          </a:p>
          <a:p>
            <a:endParaRPr lang="en-US" dirty="0"/>
          </a:p>
        </p:txBody>
      </p:sp>
      <p:pic>
        <p:nvPicPr>
          <p:cNvPr id="6" name="Picture 5">
            <a:extLst>
              <a:ext uri="{FF2B5EF4-FFF2-40B4-BE49-F238E27FC236}">
                <a16:creationId xmlns:a16="http://schemas.microsoft.com/office/drawing/2014/main" id="{FFD00E56-DFEC-4294-AE3C-C80B8FD88210}"/>
              </a:ext>
            </a:extLst>
          </p:cNvPr>
          <p:cNvPicPr>
            <a:picLocks noChangeAspect="1"/>
          </p:cNvPicPr>
          <p:nvPr/>
        </p:nvPicPr>
        <p:blipFill>
          <a:blip r:embed="rId2"/>
          <a:stretch>
            <a:fillRect/>
          </a:stretch>
        </p:blipFill>
        <p:spPr>
          <a:xfrm>
            <a:off x="7342632" y="2779776"/>
            <a:ext cx="4741370" cy="3776472"/>
          </a:xfrm>
          <a:prstGeom prst="rect">
            <a:avLst/>
          </a:prstGeom>
        </p:spPr>
      </p:pic>
    </p:spTree>
    <p:extLst>
      <p:ext uri="{BB962C8B-B14F-4D97-AF65-F5344CB8AC3E}">
        <p14:creationId xmlns:p14="http://schemas.microsoft.com/office/powerpoint/2010/main" val="36877651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73152" y="198120"/>
            <a:ext cx="10837099"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Counsels and Edicts against the Covenant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Verse 29 </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434657" y="1743407"/>
            <a:ext cx="11031537" cy="4916473"/>
          </a:xfrm>
        </p:spPr>
        <p:txBody>
          <a:bodyPr anchor="t">
            <a:normAutofit fontScale="92500" lnSpcReduction="10000"/>
          </a:bodyPr>
          <a:lstStyle/>
          <a:p>
            <a:r>
              <a:rPr lang="en-US" sz="2400" b="1" i="1" dirty="0"/>
              <a:t>29 “At the time appointed he shall return and come into the south, but it shall not be this time as it was before. </a:t>
            </a:r>
          </a:p>
          <a:p>
            <a:r>
              <a:rPr lang="en-US" sz="2400" dirty="0">
                <a:effectLst/>
              </a:rPr>
              <a:t>The pope as KON with his Frankish armies went on the offensive against Constantinople, the KOS again. Charlemagne with sizable force attacked the Byzantine peripheral states of Venice and the Dalmatian coast. The Byzantines were not in a position to send a force to their aid. Additionally, the pope refused to acknowledge Irene as Byzantine Emperor in 797. </a:t>
            </a:r>
          </a:p>
          <a:p>
            <a:r>
              <a:rPr lang="en-US" sz="2400" dirty="0">
                <a:effectLst/>
              </a:rPr>
              <a:t>In 812, a peace treaty was finally signed between Charlemagne and Byzantine emperor Michael I where the Byzantine Empire would accept Charlemagne as “King of the Franks,” and Charlemagne would give back the Dalmatian coast region.</a:t>
            </a:r>
          </a:p>
          <a:p>
            <a:pPr lvl="1"/>
            <a:r>
              <a:rPr lang="en-US" sz="2200" dirty="0"/>
              <a:t>The Treaty of Aachen, AD 812: The Origins and Impact on the Region between the Adriatic, Central, and Southeastern Europe</a:t>
            </a:r>
          </a:p>
          <a:p>
            <a:pPr lvl="1"/>
            <a:r>
              <a:rPr lang="en-US" sz="2200" dirty="0"/>
              <a:t> Charlemagne and Ravenna Chapter, by </a:t>
            </a:r>
            <a:r>
              <a:rPr lang="en-US" sz="2200" dirty="0" err="1"/>
              <a:t>Jinty</a:t>
            </a:r>
            <a:r>
              <a:rPr lang="en-US" sz="2200" dirty="0"/>
              <a:t> Nelson</a:t>
            </a:r>
          </a:p>
          <a:p>
            <a:pPr lvl="1"/>
            <a:endParaRPr lang="en-US" sz="2200" dirty="0">
              <a:effectLst/>
            </a:endParaRPr>
          </a:p>
          <a:p>
            <a:endParaRPr lang="en-US" dirty="0"/>
          </a:p>
          <a:p>
            <a:endParaRPr lang="en-US" dirty="0"/>
          </a:p>
        </p:txBody>
      </p:sp>
    </p:spTree>
    <p:extLst>
      <p:ext uri="{BB962C8B-B14F-4D97-AF65-F5344CB8AC3E}">
        <p14:creationId xmlns:p14="http://schemas.microsoft.com/office/powerpoint/2010/main" val="33904454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179489" y="0"/>
            <a:ext cx="11047411" cy="1065451"/>
          </a:xfrm>
        </p:spPr>
        <p:txBody>
          <a:bodyPr>
            <a:normAutofit/>
          </a:bodyPr>
          <a:lstStyle/>
          <a:p>
            <a:pPr algn="ctr"/>
            <a:r>
              <a:rPr lang="en-US" dirty="0">
                <a:solidFill>
                  <a:srgbClr val="FF0000"/>
                </a:solidFill>
              </a:rPr>
              <a:t>Europe 814 AD </a:t>
            </a:r>
          </a:p>
        </p:txBody>
      </p:sp>
      <p:pic>
        <p:nvPicPr>
          <p:cNvPr id="5" name="Picture 4">
            <a:extLst>
              <a:ext uri="{FF2B5EF4-FFF2-40B4-BE49-F238E27FC236}">
                <a16:creationId xmlns:a16="http://schemas.microsoft.com/office/drawing/2014/main" id="{CC5172D8-CE3C-495D-BA38-F6D81C232EBD}"/>
              </a:ext>
            </a:extLst>
          </p:cNvPr>
          <p:cNvPicPr>
            <a:picLocks noChangeAspect="1"/>
          </p:cNvPicPr>
          <p:nvPr/>
        </p:nvPicPr>
        <p:blipFill>
          <a:blip r:embed="rId2"/>
          <a:stretch>
            <a:fillRect/>
          </a:stretch>
        </p:blipFill>
        <p:spPr>
          <a:xfrm>
            <a:off x="790801" y="859536"/>
            <a:ext cx="9179981" cy="5866696"/>
          </a:xfrm>
          <a:prstGeom prst="rect">
            <a:avLst/>
          </a:prstGeom>
        </p:spPr>
      </p:pic>
    </p:spTree>
    <p:extLst>
      <p:ext uri="{BB962C8B-B14F-4D97-AF65-F5344CB8AC3E}">
        <p14:creationId xmlns:p14="http://schemas.microsoft.com/office/powerpoint/2010/main" val="40435298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182627" y="228572"/>
            <a:ext cx="10964862"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Counsels and Edicts against the Covenant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Verse 30</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152402" y="1580240"/>
            <a:ext cx="11314173" cy="4746132"/>
          </a:xfrm>
        </p:spPr>
        <p:txBody>
          <a:bodyPr anchor="t">
            <a:normAutofit/>
          </a:bodyPr>
          <a:lstStyle/>
          <a:p>
            <a:r>
              <a:rPr lang="en-US" sz="2400" b="1" i="1" dirty="0"/>
              <a:t>30 For ships of </a:t>
            </a:r>
            <a:r>
              <a:rPr lang="en-US" sz="2400" b="1" i="1" dirty="0" err="1"/>
              <a:t>Kittim</a:t>
            </a:r>
            <a:r>
              <a:rPr lang="en-US" sz="2400" b="1" i="1" dirty="0"/>
              <a:t> shall come against him, and he shall be afraid and withdraw, and shall turn back and be enraged and take action against the holy covenant. He shall turn back and pay attention to those who forsake the holy covenant. </a:t>
            </a:r>
          </a:p>
          <a:p>
            <a:pPr lvl="0"/>
            <a:r>
              <a:rPr lang="en-US" sz="2400" dirty="0">
                <a:effectLst/>
              </a:rPr>
              <a:t>Out of their Mediterranean Sea bases, Arab pirate raiders sacked Rome in 843, which caused the Papacy to withdraw </a:t>
            </a:r>
            <a:br>
              <a:rPr lang="en-US" sz="2400" dirty="0">
                <a:effectLst/>
              </a:rPr>
            </a:br>
            <a:r>
              <a:rPr lang="en-US" sz="2400" dirty="0">
                <a:effectLst/>
              </a:rPr>
              <a:t>and form the Italian League of Papal, </a:t>
            </a:r>
            <a:br>
              <a:rPr lang="en-US" sz="2400" dirty="0">
                <a:effectLst/>
              </a:rPr>
            </a:br>
            <a:r>
              <a:rPr lang="en-US" sz="2400" dirty="0">
                <a:effectLst/>
              </a:rPr>
              <a:t>Neapolitan, </a:t>
            </a:r>
            <a:r>
              <a:rPr lang="en-US" sz="2400" dirty="0" err="1">
                <a:effectLst/>
              </a:rPr>
              <a:t>Amalfitan</a:t>
            </a:r>
            <a:r>
              <a:rPr lang="en-US" sz="2400" dirty="0">
                <a:effectLst/>
              </a:rPr>
              <a:t>, and  Gaetan ships to</a:t>
            </a:r>
            <a:br>
              <a:rPr lang="en-US" sz="2400" dirty="0">
                <a:effectLst/>
              </a:rPr>
            </a:br>
            <a:r>
              <a:rPr lang="en-US" sz="2400" dirty="0">
                <a:effectLst/>
              </a:rPr>
              <a:t>fend off the Arab pirates and winning the </a:t>
            </a:r>
            <a:br>
              <a:rPr lang="en-US" sz="2400" dirty="0">
                <a:effectLst/>
              </a:rPr>
            </a:br>
            <a:r>
              <a:rPr lang="en-US" sz="2400" dirty="0">
                <a:effectLst/>
              </a:rPr>
              <a:t>famous naval Battle of Ostia in 849. </a:t>
            </a:r>
          </a:p>
          <a:p>
            <a:pPr lvl="1"/>
            <a:r>
              <a:rPr lang="en-US" sz="2200" dirty="0"/>
              <a:t>Papal Walls in Rome</a:t>
            </a:r>
            <a:endParaRPr lang="en-US" sz="2200" dirty="0">
              <a:effectLst/>
            </a:endParaRPr>
          </a:p>
          <a:p>
            <a:pPr lvl="1"/>
            <a:endParaRPr lang="en-US" dirty="0"/>
          </a:p>
        </p:txBody>
      </p:sp>
      <p:pic>
        <p:nvPicPr>
          <p:cNvPr id="4" name="Picture 3">
            <a:extLst>
              <a:ext uri="{FF2B5EF4-FFF2-40B4-BE49-F238E27FC236}">
                <a16:creationId xmlns:a16="http://schemas.microsoft.com/office/drawing/2014/main" id="{0B6CFD6F-B679-45B7-B87A-F9E848E4BD58}"/>
              </a:ext>
            </a:extLst>
          </p:cNvPr>
          <p:cNvPicPr>
            <a:picLocks noChangeAspect="1"/>
          </p:cNvPicPr>
          <p:nvPr/>
        </p:nvPicPr>
        <p:blipFill>
          <a:blip r:embed="rId2"/>
          <a:stretch>
            <a:fillRect/>
          </a:stretch>
        </p:blipFill>
        <p:spPr>
          <a:xfrm>
            <a:off x="7384774" y="3795823"/>
            <a:ext cx="4796114" cy="2972710"/>
          </a:xfrm>
          <a:prstGeom prst="rect">
            <a:avLst/>
          </a:prstGeom>
        </p:spPr>
      </p:pic>
    </p:spTree>
    <p:extLst>
      <p:ext uri="{BB962C8B-B14F-4D97-AF65-F5344CB8AC3E}">
        <p14:creationId xmlns:p14="http://schemas.microsoft.com/office/powerpoint/2010/main" val="8395724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265814" y="228600"/>
            <a:ext cx="11047411"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Counsels and Edicts against the Covenant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Verse 30</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304892" y="1633793"/>
            <a:ext cx="11507880" cy="4240696"/>
          </a:xfrm>
        </p:spPr>
        <p:txBody>
          <a:bodyPr anchor="t">
            <a:normAutofit/>
          </a:bodyPr>
          <a:lstStyle/>
          <a:p>
            <a:r>
              <a:rPr lang="en-US" sz="2400" b="1" i="1" dirty="0"/>
              <a:t>30 For ships of </a:t>
            </a:r>
            <a:r>
              <a:rPr lang="en-US" sz="2400" b="1" i="1" dirty="0" err="1"/>
              <a:t>Kittim</a:t>
            </a:r>
            <a:r>
              <a:rPr lang="en-US" sz="2400" b="1" i="1" dirty="0"/>
              <a:t> shall come against him, and he shall be afraid and withdraw, and shall turn back and be enraged and take action against the holy covenant. He shall turn back and pay attention to those who forsake the holy covenant. </a:t>
            </a:r>
          </a:p>
          <a:p>
            <a:pPr lvl="0"/>
            <a:r>
              <a:rPr lang="en-US" sz="2400" dirty="0">
                <a:effectLst/>
              </a:rPr>
              <a:t>In 870, at the Fourth Council of Constantinople, </a:t>
            </a:r>
            <a:br>
              <a:rPr lang="en-US" sz="2400" dirty="0">
                <a:effectLst/>
              </a:rPr>
            </a:br>
            <a:r>
              <a:rPr lang="en-US" sz="2400" dirty="0">
                <a:effectLst/>
              </a:rPr>
              <a:t>the Covenant was again attacked with the </a:t>
            </a:r>
            <a:br>
              <a:rPr lang="en-US" sz="2400" dirty="0">
                <a:effectLst/>
              </a:rPr>
            </a:br>
            <a:r>
              <a:rPr lang="en-US" sz="2400" dirty="0">
                <a:effectLst/>
              </a:rPr>
              <a:t>sanctioning idolatry and veneration of Mary. </a:t>
            </a:r>
            <a:br>
              <a:rPr lang="en-US" sz="2400" dirty="0">
                <a:effectLst/>
              </a:rPr>
            </a:br>
            <a:r>
              <a:rPr lang="en-US" sz="2400" dirty="0">
                <a:effectLst/>
              </a:rPr>
              <a:t>Reaffirmed the image of Christ to have veneration </a:t>
            </a:r>
            <a:br>
              <a:rPr lang="en-US" sz="2400" dirty="0">
                <a:effectLst/>
              </a:rPr>
            </a:br>
            <a:r>
              <a:rPr lang="en-US" sz="2400" dirty="0">
                <a:effectLst/>
              </a:rPr>
              <a:t>equal with that of the Bible. </a:t>
            </a:r>
          </a:p>
          <a:p>
            <a:pPr lvl="1"/>
            <a:r>
              <a:rPr lang="en-US" sz="2000" dirty="0"/>
              <a:t>The 21 Ecumenical Councils by KARL KEATING</a:t>
            </a:r>
          </a:p>
          <a:p>
            <a:pPr lvl="1"/>
            <a:endParaRPr lang="en-US" dirty="0"/>
          </a:p>
        </p:txBody>
      </p:sp>
      <p:pic>
        <p:nvPicPr>
          <p:cNvPr id="4" name="Picture 3">
            <a:extLst>
              <a:ext uri="{FF2B5EF4-FFF2-40B4-BE49-F238E27FC236}">
                <a16:creationId xmlns:a16="http://schemas.microsoft.com/office/drawing/2014/main" id="{A1150919-0B6C-4DE5-84CB-EF28D0C6A626}"/>
              </a:ext>
            </a:extLst>
          </p:cNvPr>
          <p:cNvPicPr>
            <a:picLocks noChangeAspect="1"/>
          </p:cNvPicPr>
          <p:nvPr/>
        </p:nvPicPr>
        <p:blipFill>
          <a:blip r:embed="rId2"/>
          <a:stretch>
            <a:fillRect/>
          </a:stretch>
        </p:blipFill>
        <p:spPr>
          <a:xfrm>
            <a:off x="8466483" y="3356365"/>
            <a:ext cx="3429000" cy="3390900"/>
          </a:xfrm>
          <a:prstGeom prst="rect">
            <a:avLst/>
          </a:prstGeom>
        </p:spPr>
      </p:pic>
    </p:spTree>
    <p:extLst>
      <p:ext uri="{BB962C8B-B14F-4D97-AF65-F5344CB8AC3E}">
        <p14:creationId xmlns:p14="http://schemas.microsoft.com/office/powerpoint/2010/main" val="38443550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127591" y="88605"/>
            <a:ext cx="10611476"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Counsels and Edicts against the Covenant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Verse 31</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277172" y="1523295"/>
            <a:ext cx="11546234" cy="5005096"/>
          </a:xfrm>
        </p:spPr>
        <p:txBody>
          <a:bodyPr anchor="t">
            <a:normAutofit fontScale="62500" lnSpcReduction="20000"/>
          </a:bodyPr>
          <a:lstStyle/>
          <a:p>
            <a:r>
              <a:rPr lang="en-US" sz="3800" b="1" i="1" dirty="0"/>
              <a:t>31 Forces from him shall appear and profane the temple and fortress, and shall take away the regular </a:t>
            </a:r>
            <a:r>
              <a:rPr lang="en-US" sz="3800" b="1" i="1" strike="dblStrike" dirty="0"/>
              <a:t>burnt offering</a:t>
            </a:r>
            <a:r>
              <a:rPr lang="en-US" sz="3800" b="1" i="1" dirty="0"/>
              <a:t>. And they shall set up the abomination that makes desolate. </a:t>
            </a:r>
          </a:p>
          <a:p>
            <a:pPr lvl="0"/>
            <a:r>
              <a:rPr lang="en-US" sz="3800" dirty="0">
                <a:effectLst/>
              </a:rPr>
              <a:t>At this point in time, the Papacy held all ecclesiastical authority in the Western Church. The pope’s “forces” included the temporal powers in Europe, with the increased focus of the inquisition beginning in the 1250s, and later with the Jesuit Order beginning in 1540.</a:t>
            </a:r>
          </a:p>
          <a:p>
            <a:pPr lvl="1"/>
            <a:r>
              <a:rPr lang="en-US" sz="3800" dirty="0"/>
              <a:t>The Beginning at Orleans in 1022: Heretics and Hellfire</a:t>
            </a:r>
          </a:p>
          <a:p>
            <a:r>
              <a:rPr lang="en-US" sz="3800" dirty="0">
                <a:effectLst/>
              </a:rPr>
              <a:t>At the Fourth Council of Lateran in 1215, it was ordered that parishioners must keep the annual reception of penance and the Eucharist. They also used the term “transubstantiation” to explain the Real Presence of Christ in the Eucharist. Through the Eucharist and the Sacraments, the Catholic church has removed the Daily/Continual sanctuary ministries of lay members. Congregants no longer study the Bible for themselves, pray directly to God, or witness to their neighbors.  </a:t>
            </a:r>
          </a:p>
          <a:p>
            <a:pPr lvl="1"/>
            <a:endParaRPr lang="en-US" sz="2900" dirty="0">
              <a:effectLst/>
            </a:endParaRPr>
          </a:p>
          <a:p>
            <a:endParaRPr lang="en-US" dirty="0"/>
          </a:p>
        </p:txBody>
      </p:sp>
    </p:spTree>
    <p:extLst>
      <p:ext uri="{BB962C8B-B14F-4D97-AF65-F5344CB8AC3E}">
        <p14:creationId xmlns:p14="http://schemas.microsoft.com/office/powerpoint/2010/main" val="39533489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104199" y="99237"/>
            <a:ext cx="10864531"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Counsels and Edicts against the Covenant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Verse 31</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182880" y="1264729"/>
            <a:ext cx="11356848" cy="4179685"/>
          </a:xfrm>
        </p:spPr>
        <p:txBody>
          <a:bodyPr anchor="t">
            <a:noAutofit/>
          </a:bodyPr>
          <a:lstStyle/>
          <a:p>
            <a:pPr marL="0" indent="0">
              <a:lnSpc>
                <a:spcPct val="120000"/>
              </a:lnSpc>
              <a:buNone/>
            </a:pPr>
            <a:r>
              <a:rPr lang="en-US" b="1" i="1" dirty="0"/>
              <a:t>31 Forces from him shall appear and profane the temple and fortress, and shall take away the regular </a:t>
            </a:r>
            <a:r>
              <a:rPr lang="en-US" b="1" i="1" strike="dblStrike" dirty="0"/>
              <a:t>burnt offering</a:t>
            </a:r>
            <a:r>
              <a:rPr lang="en-US" b="1" i="1" dirty="0"/>
              <a:t>. And they shall set up the abomination that makes desolate. </a:t>
            </a:r>
          </a:p>
          <a:p>
            <a:pPr marL="0" indent="0">
              <a:lnSpc>
                <a:spcPct val="120000"/>
              </a:lnSpc>
              <a:buNone/>
            </a:pPr>
            <a:r>
              <a:rPr lang="en-US" b="1" dirty="0">
                <a:latin typeface="+mj-lt"/>
              </a:rPr>
              <a:t>High Priest (Mediator): Represents Jesus (Hebrews 8:1)</a:t>
            </a:r>
          </a:p>
          <a:p>
            <a:pPr marL="0" indent="0">
              <a:lnSpc>
                <a:spcPct val="120000"/>
              </a:lnSpc>
              <a:buNone/>
            </a:pPr>
            <a:r>
              <a:rPr lang="en-US" dirty="0">
                <a:latin typeface="+mj-lt"/>
              </a:rPr>
              <a:t>•	Transgressed through confession to church priests </a:t>
            </a:r>
          </a:p>
          <a:p>
            <a:pPr marL="0" indent="0">
              <a:lnSpc>
                <a:spcPct val="120000"/>
              </a:lnSpc>
              <a:buNone/>
            </a:pPr>
            <a:r>
              <a:rPr lang="en-US" b="1" dirty="0">
                <a:latin typeface="+mj-lt"/>
              </a:rPr>
              <a:t>Alter of Sacrifice: Represents Jesus substitutionary </a:t>
            </a:r>
            <a:br>
              <a:rPr lang="en-US" b="1" dirty="0">
                <a:latin typeface="+mj-lt"/>
              </a:rPr>
            </a:br>
            <a:r>
              <a:rPr lang="en-US" b="1" dirty="0">
                <a:latin typeface="+mj-lt"/>
              </a:rPr>
              <a:t>death on the cross (John 1:29)</a:t>
            </a:r>
          </a:p>
          <a:p>
            <a:pPr marL="0" indent="0">
              <a:lnSpc>
                <a:spcPct val="120000"/>
              </a:lnSpc>
              <a:buNone/>
            </a:pPr>
            <a:r>
              <a:rPr lang="en-US" dirty="0">
                <a:latin typeface="+mj-lt"/>
              </a:rPr>
              <a:t>•	Transgressed through the Mass where the wine </a:t>
            </a:r>
            <a:br>
              <a:rPr lang="en-US" dirty="0">
                <a:latin typeface="+mj-lt"/>
              </a:rPr>
            </a:br>
            <a:r>
              <a:rPr lang="en-US" dirty="0">
                <a:latin typeface="+mj-lt"/>
              </a:rPr>
              <a:t>and bread become the literal body and blood of </a:t>
            </a:r>
            <a:br>
              <a:rPr lang="en-US" dirty="0">
                <a:latin typeface="+mj-lt"/>
              </a:rPr>
            </a:br>
            <a:r>
              <a:rPr lang="en-US" dirty="0">
                <a:latin typeface="+mj-lt"/>
              </a:rPr>
              <a:t>Jesus who is sacrificed every Sunday. </a:t>
            </a:r>
          </a:p>
          <a:p>
            <a:pPr marL="0" indent="0">
              <a:lnSpc>
                <a:spcPct val="120000"/>
              </a:lnSpc>
              <a:buNone/>
            </a:pPr>
            <a:r>
              <a:rPr lang="en-US" b="1" dirty="0">
                <a:latin typeface="+mj-lt"/>
              </a:rPr>
              <a:t>Laver: Represents Baptism by emersion symbolizing </a:t>
            </a:r>
            <a:br>
              <a:rPr lang="en-US" b="1" dirty="0">
                <a:latin typeface="+mj-lt"/>
              </a:rPr>
            </a:br>
            <a:r>
              <a:rPr lang="en-US" b="1" dirty="0">
                <a:latin typeface="+mj-lt"/>
              </a:rPr>
              <a:t>the death, burial and resurrection of Jesus (Romans 6:3)</a:t>
            </a:r>
          </a:p>
          <a:p>
            <a:pPr marL="0" indent="0">
              <a:lnSpc>
                <a:spcPct val="120000"/>
              </a:lnSpc>
              <a:buNone/>
            </a:pPr>
            <a:r>
              <a:rPr lang="en-US" dirty="0">
                <a:latin typeface="+mj-lt"/>
              </a:rPr>
              <a:t>•	Transgressed through sprinkling and infant </a:t>
            </a:r>
            <a:br>
              <a:rPr lang="en-US" dirty="0">
                <a:latin typeface="+mj-lt"/>
              </a:rPr>
            </a:br>
            <a:r>
              <a:rPr lang="en-US" dirty="0">
                <a:latin typeface="+mj-lt"/>
              </a:rPr>
              <a:t>baptism. </a:t>
            </a:r>
          </a:p>
        </p:txBody>
      </p:sp>
      <p:pic>
        <p:nvPicPr>
          <p:cNvPr id="4" name="Picture 3">
            <a:extLst>
              <a:ext uri="{FF2B5EF4-FFF2-40B4-BE49-F238E27FC236}">
                <a16:creationId xmlns:a16="http://schemas.microsoft.com/office/drawing/2014/main" id="{BF6086A7-5DB5-478E-B6CE-0024D73A844C}"/>
              </a:ext>
            </a:extLst>
          </p:cNvPr>
          <p:cNvPicPr>
            <a:picLocks noChangeAspect="1"/>
          </p:cNvPicPr>
          <p:nvPr/>
        </p:nvPicPr>
        <p:blipFill>
          <a:blip r:embed="rId2"/>
          <a:stretch>
            <a:fillRect/>
          </a:stretch>
        </p:blipFill>
        <p:spPr>
          <a:xfrm>
            <a:off x="7155712" y="3269881"/>
            <a:ext cx="4853408" cy="3201803"/>
          </a:xfrm>
          <a:prstGeom prst="rect">
            <a:avLst/>
          </a:prstGeom>
        </p:spPr>
      </p:pic>
    </p:spTree>
    <p:extLst>
      <p:ext uri="{BB962C8B-B14F-4D97-AF65-F5344CB8AC3E}">
        <p14:creationId xmlns:p14="http://schemas.microsoft.com/office/powerpoint/2010/main" val="5686609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0" y="-55968"/>
            <a:ext cx="10675271"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Counsels and Edicts against the Covenant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Verse 31</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417576" y="1008873"/>
            <a:ext cx="11774424" cy="4179685"/>
          </a:xfrm>
        </p:spPr>
        <p:txBody>
          <a:bodyPr anchor="t">
            <a:noAutofit/>
          </a:bodyPr>
          <a:lstStyle/>
          <a:p>
            <a:pPr marL="0" indent="0">
              <a:lnSpc>
                <a:spcPct val="120000"/>
              </a:lnSpc>
              <a:buNone/>
            </a:pPr>
            <a:r>
              <a:rPr lang="en-US" b="1" i="1" dirty="0"/>
              <a:t>31 Forces from him shall appear and profane the temple and fortress, and shall take away the regular </a:t>
            </a:r>
            <a:r>
              <a:rPr lang="en-US" b="1" i="1" strike="dblStrike" dirty="0"/>
              <a:t>burnt offering</a:t>
            </a:r>
            <a:r>
              <a:rPr lang="en-US" b="1" i="1" dirty="0"/>
              <a:t>. And they shall set up the abomination that makes desolate. </a:t>
            </a:r>
          </a:p>
          <a:p>
            <a:pPr marL="0" indent="0">
              <a:lnSpc>
                <a:spcPct val="120000"/>
              </a:lnSpc>
              <a:buNone/>
            </a:pPr>
            <a:r>
              <a:rPr lang="en-US" b="1" dirty="0">
                <a:latin typeface="+mj-lt"/>
              </a:rPr>
              <a:t>Lampstand: Represents Holy Spirit who interprets the Bible and convicts </a:t>
            </a:r>
            <a:br>
              <a:rPr lang="en-US" b="1" dirty="0">
                <a:latin typeface="+mj-lt"/>
              </a:rPr>
            </a:br>
            <a:r>
              <a:rPr lang="en-US" b="1" dirty="0">
                <a:latin typeface="+mj-lt"/>
              </a:rPr>
              <a:t>of sin (Rev. 4:5)	</a:t>
            </a:r>
          </a:p>
          <a:p>
            <a:pPr marL="0" indent="0">
              <a:lnSpc>
                <a:spcPct val="120000"/>
              </a:lnSpc>
              <a:buNone/>
            </a:pPr>
            <a:r>
              <a:rPr lang="en-US" dirty="0">
                <a:latin typeface="+mj-lt"/>
              </a:rPr>
              <a:t>•	Transgressed through tradition and ecclesiastical counsels interpret scripture</a:t>
            </a:r>
          </a:p>
          <a:p>
            <a:pPr marL="0" indent="0">
              <a:lnSpc>
                <a:spcPct val="120000"/>
              </a:lnSpc>
              <a:buNone/>
            </a:pPr>
            <a:r>
              <a:rPr lang="en-US" b="1" dirty="0">
                <a:latin typeface="+mj-lt"/>
              </a:rPr>
              <a:t>Table of Showbread: Represents the Father and the </a:t>
            </a:r>
            <a:br>
              <a:rPr lang="en-US" b="1" dirty="0">
                <a:latin typeface="+mj-lt"/>
              </a:rPr>
            </a:br>
            <a:r>
              <a:rPr lang="en-US" b="1" dirty="0">
                <a:latin typeface="+mj-lt"/>
              </a:rPr>
              <a:t>Son seated on the thrown and who are the bread </a:t>
            </a:r>
            <a:br>
              <a:rPr lang="en-US" b="1" dirty="0">
                <a:latin typeface="+mj-lt"/>
              </a:rPr>
            </a:br>
            <a:r>
              <a:rPr lang="en-US" b="1" dirty="0">
                <a:latin typeface="+mj-lt"/>
              </a:rPr>
              <a:t>of life (John 6:35; Matt 4:4) </a:t>
            </a:r>
          </a:p>
          <a:p>
            <a:pPr marL="0" indent="0">
              <a:lnSpc>
                <a:spcPct val="120000"/>
              </a:lnSpc>
              <a:buNone/>
            </a:pPr>
            <a:r>
              <a:rPr lang="en-US" dirty="0">
                <a:latin typeface="+mj-lt"/>
              </a:rPr>
              <a:t>•	Transgressed through the Pope claiming to be </a:t>
            </a:r>
            <a:br>
              <a:rPr lang="en-US" dirty="0">
                <a:latin typeface="+mj-lt"/>
              </a:rPr>
            </a:br>
            <a:r>
              <a:rPr lang="en-US" dirty="0">
                <a:latin typeface="+mj-lt"/>
              </a:rPr>
              <a:t>God on earth and Mary as the mother of God</a:t>
            </a:r>
          </a:p>
          <a:p>
            <a:pPr marL="0" indent="0">
              <a:lnSpc>
                <a:spcPct val="120000"/>
              </a:lnSpc>
              <a:buNone/>
            </a:pPr>
            <a:r>
              <a:rPr lang="en-US" b="1" dirty="0">
                <a:latin typeface="+mj-lt"/>
              </a:rPr>
              <a:t>Alter of Incense: Represents Prayers of the saints </a:t>
            </a:r>
            <a:br>
              <a:rPr lang="en-US" b="1" dirty="0">
                <a:latin typeface="+mj-lt"/>
              </a:rPr>
            </a:br>
            <a:r>
              <a:rPr lang="en-US" b="1" dirty="0">
                <a:latin typeface="+mj-lt"/>
              </a:rPr>
              <a:t>mingled with Jesus prayers (Rev 8:4)</a:t>
            </a:r>
          </a:p>
          <a:p>
            <a:pPr marL="0" indent="0">
              <a:lnSpc>
                <a:spcPct val="120000"/>
              </a:lnSpc>
              <a:buNone/>
            </a:pPr>
            <a:r>
              <a:rPr lang="en-US" dirty="0">
                <a:latin typeface="+mj-lt"/>
              </a:rPr>
              <a:t>•	Transgressed through prayers to Mary and the Saints </a:t>
            </a:r>
          </a:p>
        </p:txBody>
      </p:sp>
      <p:pic>
        <p:nvPicPr>
          <p:cNvPr id="4" name="Picture 3">
            <a:extLst>
              <a:ext uri="{FF2B5EF4-FFF2-40B4-BE49-F238E27FC236}">
                <a16:creationId xmlns:a16="http://schemas.microsoft.com/office/drawing/2014/main" id="{BF6086A7-5DB5-478E-B6CE-0024D73A844C}"/>
              </a:ext>
            </a:extLst>
          </p:cNvPr>
          <p:cNvPicPr>
            <a:picLocks noChangeAspect="1"/>
          </p:cNvPicPr>
          <p:nvPr/>
        </p:nvPicPr>
        <p:blipFill>
          <a:blip r:embed="rId2"/>
          <a:stretch>
            <a:fillRect/>
          </a:stretch>
        </p:blipFill>
        <p:spPr>
          <a:xfrm>
            <a:off x="7442790" y="3429000"/>
            <a:ext cx="4566329" cy="3201803"/>
          </a:xfrm>
          <a:prstGeom prst="rect">
            <a:avLst/>
          </a:prstGeom>
        </p:spPr>
      </p:pic>
    </p:spTree>
    <p:extLst>
      <p:ext uri="{BB962C8B-B14F-4D97-AF65-F5344CB8AC3E}">
        <p14:creationId xmlns:p14="http://schemas.microsoft.com/office/powerpoint/2010/main" val="16562569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0" y="0"/>
            <a:ext cx="10675271"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Counsels and Edicts against the Covenant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Verse 31</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182880" y="1339157"/>
            <a:ext cx="11356848" cy="4179685"/>
          </a:xfrm>
        </p:spPr>
        <p:txBody>
          <a:bodyPr anchor="t">
            <a:normAutofit lnSpcReduction="10000"/>
          </a:bodyPr>
          <a:lstStyle/>
          <a:p>
            <a:pPr marL="0" indent="0">
              <a:lnSpc>
                <a:spcPct val="120000"/>
              </a:lnSpc>
              <a:buNone/>
            </a:pPr>
            <a:r>
              <a:rPr lang="en-US" b="1" i="1" dirty="0"/>
              <a:t>31 Forces from him shall appear and profane the temple and fortress, and shall take away the regular </a:t>
            </a:r>
            <a:r>
              <a:rPr lang="en-US" b="1" i="1" strike="dblStrike" dirty="0"/>
              <a:t>burnt offering</a:t>
            </a:r>
            <a:r>
              <a:rPr lang="en-US" b="1" i="1" dirty="0"/>
              <a:t>. And they shall set up the abomination that makes desolate. </a:t>
            </a:r>
          </a:p>
          <a:p>
            <a:pPr marL="0" indent="0">
              <a:lnSpc>
                <a:spcPct val="120000"/>
              </a:lnSpc>
              <a:buNone/>
            </a:pPr>
            <a:r>
              <a:rPr lang="en-US" b="1" dirty="0">
                <a:latin typeface="+mj-lt"/>
              </a:rPr>
              <a:t>Ark of the Covenant with the Ten Commandments: </a:t>
            </a:r>
            <a:br>
              <a:rPr lang="en-US" b="1" dirty="0">
                <a:latin typeface="+mj-lt"/>
              </a:rPr>
            </a:br>
            <a:r>
              <a:rPr lang="en-US" b="1" dirty="0">
                <a:latin typeface="+mj-lt"/>
              </a:rPr>
              <a:t>Represents God’s Character (James 1:23, 25)</a:t>
            </a:r>
          </a:p>
          <a:p>
            <a:pPr marL="0" indent="0">
              <a:lnSpc>
                <a:spcPct val="120000"/>
              </a:lnSpc>
              <a:buNone/>
            </a:pPr>
            <a:r>
              <a:rPr lang="en-US" dirty="0">
                <a:latin typeface="+mj-lt"/>
              </a:rPr>
              <a:t>•	Transgressed through:</a:t>
            </a:r>
          </a:p>
          <a:p>
            <a:pPr lvl="1">
              <a:lnSpc>
                <a:spcPct val="120000"/>
              </a:lnSpc>
            </a:pPr>
            <a:r>
              <a:rPr lang="en-US" sz="2000" dirty="0">
                <a:latin typeface="+mj-lt"/>
              </a:rPr>
              <a:t>changing the 4th from Sabbath to Sunday, </a:t>
            </a:r>
          </a:p>
          <a:p>
            <a:pPr lvl="1">
              <a:lnSpc>
                <a:spcPct val="120000"/>
              </a:lnSpc>
            </a:pPr>
            <a:r>
              <a:rPr lang="en-US" sz="2000" dirty="0">
                <a:latin typeface="+mj-lt"/>
              </a:rPr>
              <a:t>removing the 2</a:t>
            </a:r>
            <a:r>
              <a:rPr lang="en-US" sz="2000" baseline="30000" dirty="0">
                <a:latin typeface="+mj-lt"/>
              </a:rPr>
              <a:t>nd</a:t>
            </a:r>
            <a:r>
              <a:rPr lang="en-US" sz="2000" dirty="0">
                <a:latin typeface="+mj-lt"/>
              </a:rPr>
              <a:t> prohibiting the worship of </a:t>
            </a:r>
            <a:br>
              <a:rPr lang="en-US" sz="2000" dirty="0">
                <a:latin typeface="+mj-lt"/>
              </a:rPr>
            </a:br>
            <a:r>
              <a:rPr lang="en-US" sz="2000" dirty="0">
                <a:latin typeface="+mj-lt"/>
              </a:rPr>
              <a:t>idols,</a:t>
            </a:r>
          </a:p>
          <a:p>
            <a:pPr lvl="1">
              <a:lnSpc>
                <a:spcPct val="120000"/>
              </a:lnSpc>
            </a:pPr>
            <a:r>
              <a:rPr lang="en-US" sz="2000" dirty="0">
                <a:latin typeface="+mj-lt"/>
              </a:rPr>
              <a:t>splitting the 10th into two in order to preserve </a:t>
            </a:r>
            <a:br>
              <a:rPr lang="en-US" sz="2000" dirty="0">
                <a:latin typeface="+mj-lt"/>
              </a:rPr>
            </a:br>
            <a:r>
              <a:rPr lang="en-US" sz="2000" dirty="0">
                <a:latin typeface="+mj-lt"/>
              </a:rPr>
              <a:t>the “10” number of commandments</a:t>
            </a:r>
          </a:p>
        </p:txBody>
      </p:sp>
      <p:pic>
        <p:nvPicPr>
          <p:cNvPr id="4" name="Picture 3">
            <a:extLst>
              <a:ext uri="{FF2B5EF4-FFF2-40B4-BE49-F238E27FC236}">
                <a16:creationId xmlns:a16="http://schemas.microsoft.com/office/drawing/2014/main" id="{BF6086A7-5DB5-478E-B6CE-0024D73A844C}"/>
              </a:ext>
            </a:extLst>
          </p:cNvPr>
          <p:cNvPicPr>
            <a:picLocks noChangeAspect="1"/>
          </p:cNvPicPr>
          <p:nvPr/>
        </p:nvPicPr>
        <p:blipFill>
          <a:blip r:embed="rId2"/>
          <a:stretch>
            <a:fillRect/>
          </a:stretch>
        </p:blipFill>
        <p:spPr>
          <a:xfrm>
            <a:off x="6799898" y="3046597"/>
            <a:ext cx="5209222" cy="3201803"/>
          </a:xfrm>
          <a:prstGeom prst="rect">
            <a:avLst/>
          </a:prstGeom>
        </p:spPr>
      </p:pic>
    </p:spTree>
    <p:extLst>
      <p:ext uri="{BB962C8B-B14F-4D97-AF65-F5344CB8AC3E}">
        <p14:creationId xmlns:p14="http://schemas.microsoft.com/office/powerpoint/2010/main" val="25933920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127591" y="88605"/>
            <a:ext cx="10611476"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Counsels and Edicts against the Covenant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Verse 31</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127591" y="1337695"/>
            <a:ext cx="12064409" cy="5052472"/>
          </a:xfrm>
        </p:spPr>
        <p:txBody>
          <a:bodyPr anchor="t">
            <a:normAutofit/>
          </a:bodyPr>
          <a:lstStyle/>
          <a:p>
            <a:r>
              <a:rPr lang="en-US" sz="2200" b="1" i="1" dirty="0"/>
              <a:t>31 Forces from him shall appear and profane the temple and fortress, and shall take away the regular </a:t>
            </a:r>
            <a:r>
              <a:rPr lang="en-US" sz="2200" b="1" i="1" strike="dblStrike" dirty="0"/>
              <a:t>burnt offering</a:t>
            </a:r>
            <a:r>
              <a:rPr lang="en-US" sz="2200" b="1" i="1" dirty="0"/>
              <a:t>. And they shall set up the abomination that makes desolate. </a:t>
            </a:r>
          </a:p>
          <a:p>
            <a:pPr lvl="0"/>
            <a:r>
              <a:rPr lang="en-US" sz="2200" dirty="0">
                <a:effectLst/>
              </a:rPr>
              <a:t>In 70 AD, the Imperial Roman flags or standards were set up in the temple. </a:t>
            </a:r>
          </a:p>
          <a:p>
            <a:pPr lvl="0"/>
            <a:r>
              <a:rPr lang="en-US" sz="2200" dirty="0">
                <a:effectLst/>
              </a:rPr>
              <a:t>In1215 AD with the sanctions of its counsels, </a:t>
            </a:r>
            <a:br>
              <a:rPr lang="en-US" sz="2200" dirty="0">
                <a:effectLst/>
              </a:rPr>
            </a:br>
            <a:r>
              <a:rPr lang="en-US" sz="2200" dirty="0">
                <a:effectLst/>
              </a:rPr>
              <a:t>the Papacy was in direct contradiction to </a:t>
            </a:r>
            <a:br>
              <a:rPr lang="en-US" sz="2200" dirty="0">
                <a:effectLst/>
              </a:rPr>
            </a:br>
            <a:r>
              <a:rPr lang="en-US" sz="2200" dirty="0">
                <a:effectLst/>
              </a:rPr>
              <a:t>the teachings of the Apostles and of </a:t>
            </a:r>
            <a:br>
              <a:rPr lang="en-US" sz="2200" dirty="0">
                <a:effectLst/>
              </a:rPr>
            </a:br>
            <a:r>
              <a:rPr lang="en-US" sz="2200" dirty="0">
                <a:effectLst/>
              </a:rPr>
              <a:t>Scripture especially in the areas of the </a:t>
            </a:r>
            <a:br>
              <a:rPr lang="en-US" sz="2200" dirty="0">
                <a:effectLst/>
              </a:rPr>
            </a:br>
            <a:r>
              <a:rPr lang="en-US" sz="2200" dirty="0">
                <a:effectLst/>
              </a:rPr>
              <a:t>sanctuary which set up the Papal Roman </a:t>
            </a:r>
            <a:br>
              <a:rPr lang="en-US" sz="2200" dirty="0">
                <a:effectLst/>
              </a:rPr>
            </a:br>
            <a:r>
              <a:rPr lang="en-US" sz="2200" dirty="0">
                <a:effectLst/>
              </a:rPr>
              <a:t>abomination of desolation. </a:t>
            </a:r>
          </a:p>
          <a:p>
            <a:endParaRPr lang="en-US" dirty="0"/>
          </a:p>
          <a:p>
            <a:endParaRPr lang="en-US" dirty="0"/>
          </a:p>
        </p:txBody>
      </p:sp>
      <p:pic>
        <p:nvPicPr>
          <p:cNvPr id="4" name="Picture 3">
            <a:extLst>
              <a:ext uri="{FF2B5EF4-FFF2-40B4-BE49-F238E27FC236}">
                <a16:creationId xmlns:a16="http://schemas.microsoft.com/office/drawing/2014/main" id="{568FBF8F-01E9-4885-8622-2F81263F3AD2}"/>
              </a:ext>
            </a:extLst>
          </p:cNvPr>
          <p:cNvPicPr>
            <a:picLocks noChangeAspect="1"/>
          </p:cNvPicPr>
          <p:nvPr/>
        </p:nvPicPr>
        <p:blipFill>
          <a:blip r:embed="rId2"/>
          <a:stretch>
            <a:fillRect/>
          </a:stretch>
        </p:blipFill>
        <p:spPr>
          <a:xfrm>
            <a:off x="6672213" y="3030279"/>
            <a:ext cx="5310680" cy="3739116"/>
          </a:xfrm>
          <a:prstGeom prst="rect">
            <a:avLst/>
          </a:prstGeom>
        </p:spPr>
      </p:pic>
    </p:spTree>
    <p:extLst>
      <p:ext uri="{BB962C8B-B14F-4D97-AF65-F5344CB8AC3E}">
        <p14:creationId xmlns:p14="http://schemas.microsoft.com/office/powerpoint/2010/main" val="42199208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123825" y="539193"/>
            <a:ext cx="10590211" cy="1065451"/>
          </a:xfrm>
        </p:spPr>
        <p:txBody>
          <a:bodyPr>
            <a:normAutofit/>
          </a:bodyPr>
          <a:lstStyle/>
          <a:p>
            <a:pPr algn="ctr"/>
            <a:r>
              <a:rPr lang="en-US" sz="4400" dirty="0">
                <a:solidFill>
                  <a:srgbClr val="FF0000"/>
                </a:solidFill>
                <a:effectLst>
                  <a:outerShdw blurRad="38100" dist="38100" dir="2700000" algn="tl">
                    <a:srgbClr val="000000">
                      <a:alpha val="43137"/>
                    </a:srgbClr>
                  </a:outerShdw>
                </a:effectLst>
              </a:rPr>
              <a:t>Pattern of Daniel’s Visons  </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283369" y="1490344"/>
            <a:ext cx="11784806" cy="5367656"/>
          </a:xfrm>
        </p:spPr>
        <p:txBody>
          <a:bodyPr anchor="t">
            <a:noAutofit/>
          </a:bodyPr>
          <a:lstStyle/>
          <a:p>
            <a:pPr marL="0" indent="0">
              <a:buNone/>
            </a:pPr>
            <a:r>
              <a:rPr lang="en-US" sz="2400" b="1" dirty="0"/>
              <a:t>Daniel 2: Image – Framework of Political Powers</a:t>
            </a:r>
          </a:p>
          <a:p>
            <a:pPr lvl="1"/>
            <a:r>
              <a:rPr lang="en-US" sz="2400" dirty="0"/>
              <a:t>Nebuchadnezzar's Dream 			Daniel gives Interpretation Dialogue   </a:t>
            </a:r>
          </a:p>
          <a:p>
            <a:pPr marL="0" indent="0">
              <a:buNone/>
            </a:pPr>
            <a:r>
              <a:rPr lang="en-US" sz="2400" b="1" dirty="0"/>
              <a:t>Daniel 7: Wild Beasts – Judgment of Political Powers</a:t>
            </a:r>
          </a:p>
          <a:p>
            <a:pPr lvl="1"/>
            <a:r>
              <a:rPr lang="en-US" sz="2400" dirty="0"/>
              <a:t>Daniel’s Dream 					      	Angel Gives Interpretation Dialogue </a:t>
            </a:r>
          </a:p>
          <a:p>
            <a:pPr marL="0" indent="0">
              <a:buNone/>
            </a:pPr>
            <a:r>
              <a:rPr lang="en-US" sz="2400" b="1" dirty="0"/>
              <a:t>Daniel 8: Clean Beasts – Sanctuary </a:t>
            </a:r>
          </a:p>
          <a:p>
            <a:pPr lvl="1"/>
            <a:r>
              <a:rPr lang="en-US" sz="2400" dirty="0"/>
              <a:t>Daniel’s Vision 							Gabriel Gives Interpretation Dialogue</a:t>
            </a:r>
          </a:p>
          <a:p>
            <a:pPr marL="0" indent="0">
              <a:buNone/>
            </a:pPr>
            <a:r>
              <a:rPr lang="en-US" sz="2400" b="1" dirty="0"/>
              <a:t>Daniel 9: 70 Weeks – Probation for the Jewish Nation </a:t>
            </a:r>
          </a:p>
          <a:p>
            <a:pPr lvl="1"/>
            <a:r>
              <a:rPr lang="en-US" sz="2400" dirty="0"/>
              <a:t> Refers back to Daniel 8			     Gabriel Gives Interpretation Dialogue</a:t>
            </a:r>
          </a:p>
          <a:p>
            <a:pPr marL="0" indent="0">
              <a:buNone/>
            </a:pPr>
            <a:r>
              <a:rPr lang="en-US" sz="2400" b="1" dirty="0"/>
              <a:t>Daniel 11: Great Conflicts </a:t>
            </a:r>
          </a:p>
          <a:p>
            <a:pPr lvl="1"/>
            <a:r>
              <a:rPr lang="en-US" sz="2400" dirty="0"/>
              <a:t>		</a:t>
            </a:r>
            <a:r>
              <a:rPr lang="en-US" sz="2400" dirty="0">
                <a:latin typeface="Arial Black" panose="020B0A04020102020204" pitchFamily="34" charset="0"/>
              </a:rPr>
              <a:t>?</a:t>
            </a:r>
            <a:r>
              <a:rPr lang="en-US" sz="2400" dirty="0"/>
              <a:t>										Jesus and Gabriel give the</a:t>
            </a:r>
            <a:br>
              <a:rPr lang="en-US" sz="2000" dirty="0"/>
            </a:br>
            <a:r>
              <a:rPr lang="en-US" sz="2400" dirty="0"/>
              <a:t>                                                                     Interpretation Dialogue </a:t>
            </a:r>
          </a:p>
          <a:p>
            <a:endParaRPr lang="en-US" sz="2400" dirty="0"/>
          </a:p>
        </p:txBody>
      </p:sp>
    </p:spTree>
    <p:extLst>
      <p:ext uri="{BB962C8B-B14F-4D97-AF65-F5344CB8AC3E}">
        <p14:creationId xmlns:p14="http://schemas.microsoft.com/office/powerpoint/2010/main" val="22886002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additive="base">
                                        <p:cTn id="4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additive="base">
                                        <p:cTn id="4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 calcmode="lin" valueType="num">
                                      <p:cBhvr additive="base">
                                        <p:cTn id="5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 calcmode="lin" valueType="num">
                                      <p:cBhvr additive="base">
                                        <p:cTn id="58"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138224" y="0"/>
            <a:ext cx="10739067"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Counsels and Edicts against the Covenant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Catholicism in Medieval Europe </a:t>
            </a:r>
          </a:p>
        </p:txBody>
      </p:sp>
      <p:pic>
        <p:nvPicPr>
          <p:cNvPr id="5" name="Picture 4">
            <a:extLst>
              <a:ext uri="{FF2B5EF4-FFF2-40B4-BE49-F238E27FC236}">
                <a16:creationId xmlns:a16="http://schemas.microsoft.com/office/drawing/2014/main" id="{147CEFB9-2A02-48A1-AD3A-567E4DC4CC42}"/>
              </a:ext>
            </a:extLst>
          </p:cNvPr>
          <p:cNvPicPr>
            <a:picLocks noChangeAspect="1"/>
          </p:cNvPicPr>
          <p:nvPr/>
        </p:nvPicPr>
        <p:blipFill>
          <a:blip r:embed="rId2"/>
          <a:stretch>
            <a:fillRect/>
          </a:stretch>
        </p:blipFill>
        <p:spPr>
          <a:xfrm>
            <a:off x="1520456" y="1224184"/>
            <a:ext cx="8404225" cy="5502643"/>
          </a:xfrm>
          <a:prstGeom prst="rect">
            <a:avLst/>
          </a:prstGeom>
        </p:spPr>
      </p:pic>
    </p:spTree>
    <p:extLst>
      <p:ext uri="{BB962C8B-B14F-4D97-AF65-F5344CB8AC3E}">
        <p14:creationId xmlns:p14="http://schemas.microsoft.com/office/powerpoint/2010/main" val="129166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726743" y="109870"/>
            <a:ext cx="9905998"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Protestant Reformation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Verses 32-35</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266538" y="1438235"/>
            <a:ext cx="11588763" cy="4179685"/>
          </a:xfrm>
        </p:spPr>
        <p:txBody>
          <a:bodyPr anchor="t">
            <a:normAutofit/>
          </a:bodyPr>
          <a:lstStyle/>
          <a:p>
            <a:r>
              <a:rPr lang="en-US" sz="2400" i="1" dirty="0"/>
              <a:t>32 He shall seduce with flattery those who violate the covenant, but </a:t>
            </a:r>
            <a:r>
              <a:rPr lang="en-US" sz="2400" b="1" i="1" dirty="0"/>
              <a:t>the people who know their God shall stand firm and take action</a:t>
            </a:r>
            <a:r>
              <a:rPr lang="en-US" sz="2400" i="1" dirty="0"/>
              <a:t>. </a:t>
            </a:r>
          </a:p>
          <a:p>
            <a:r>
              <a:rPr lang="en-US" sz="2400" i="1" dirty="0"/>
              <a:t>33 And the </a:t>
            </a:r>
            <a:r>
              <a:rPr lang="en-US" sz="2400" b="1" i="1" dirty="0"/>
              <a:t>wise among the people shall make many understand, </a:t>
            </a:r>
            <a:r>
              <a:rPr lang="en-US" sz="2400" i="1" dirty="0"/>
              <a:t>though for some days they shall stumble by sword and flame, by captivity and plunder. </a:t>
            </a:r>
          </a:p>
          <a:p>
            <a:r>
              <a:rPr lang="en-US" sz="2400" i="1" dirty="0"/>
              <a:t>34 </a:t>
            </a:r>
            <a:r>
              <a:rPr lang="en-US" sz="2400" b="1" i="1" dirty="0"/>
              <a:t>When they stumble, they shall receive a little help</a:t>
            </a:r>
            <a:r>
              <a:rPr lang="en-US" sz="2400" i="1" dirty="0"/>
              <a:t>(Muslim Invasion into Europe?)</a:t>
            </a:r>
            <a:r>
              <a:rPr lang="en-US" sz="2400" b="1" i="1" dirty="0"/>
              <a:t>. </a:t>
            </a:r>
            <a:r>
              <a:rPr lang="en-US" sz="2400" i="1" dirty="0"/>
              <a:t>And many shall join themselves to them with flattery, </a:t>
            </a:r>
          </a:p>
          <a:p>
            <a:r>
              <a:rPr lang="en-US" sz="2400" i="1" dirty="0"/>
              <a:t>35 and </a:t>
            </a:r>
            <a:r>
              <a:rPr lang="en-US" sz="2400" b="1" i="1" dirty="0"/>
              <a:t>some of the wise shall stumble, so that they may be refined, purified, and made white</a:t>
            </a:r>
            <a:r>
              <a:rPr lang="en-US" sz="2400" i="1" dirty="0"/>
              <a:t>, until the time of the end, for it still awaits the appointed time.  </a:t>
            </a:r>
            <a:endParaRPr lang="en-US" sz="2400" dirty="0"/>
          </a:p>
        </p:txBody>
      </p:sp>
    </p:spTree>
    <p:extLst>
      <p:ext uri="{BB962C8B-B14F-4D97-AF65-F5344CB8AC3E}">
        <p14:creationId xmlns:p14="http://schemas.microsoft.com/office/powerpoint/2010/main" val="1961361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490035" y="0"/>
            <a:ext cx="11047411"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Protestant Reformation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Christianity in Europe c.a. 1600 </a:t>
            </a:r>
          </a:p>
        </p:txBody>
      </p:sp>
      <p:pic>
        <p:nvPicPr>
          <p:cNvPr id="5" name="Picture 4">
            <a:extLst>
              <a:ext uri="{FF2B5EF4-FFF2-40B4-BE49-F238E27FC236}">
                <a16:creationId xmlns:a16="http://schemas.microsoft.com/office/drawing/2014/main" id="{178C49DB-DBF8-449E-A999-0C278A3E8CDB}"/>
              </a:ext>
            </a:extLst>
          </p:cNvPr>
          <p:cNvPicPr>
            <a:picLocks noChangeAspect="1"/>
          </p:cNvPicPr>
          <p:nvPr/>
        </p:nvPicPr>
        <p:blipFill>
          <a:blip r:embed="rId2"/>
          <a:stretch>
            <a:fillRect/>
          </a:stretch>
        </p:blipFill>
        <p:spPr>
          <a:xfrm>
            <a:off x="2169042" y="1232593"/>
            <a:ext cx="7689399" cy="5494936"/>
          </a:xfrm>
          <a:prstGeom prst="rect">
            <a:avLst/>
          </a:prstGeom>
        </p:spPr>
      </p:pic>
    </p:spTree>
    <p:extLst>
      <p:ext uri="{BB962C8B-B14F-4D97-AF65-F5344CB8AC3E}">
        <p14:creationId xmlns:p14="http://schemas.microsoft.com/office/powerpoint/2010/main" val="37770995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574883" y="133350"/>
            <a:ext cx="9905998"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Full Power and Force of Papal Rome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Verses 36-39</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441533" y="1412318"/>
            <a:ext cx="11073778" cy="4179685"/>
          </a:xfrm>
        </p:spPr>
        <p:txBody>
          <a:bodyPr anchor="t">
            <a:noAutofit/>
          </a:bodyPr>
          <a:lstStyle/>
          <a:p>
            <a:pPr marL="0" indent="0">
              <a:buNone/>
            </a:pPr>
            <a:r>
              <a:rPr lang="en-US" sz="2400" i="1" dirty="0"/>
              <a:t>36 “And </a:t>
            </a:r>
            <a:r>
              <a:rPr lang="en-US" sz="2400" b="1" i="1" dirty="0"/>
              <a:t>the king </a:t>
            </a:r>
            <a:r>
              <a:rPr lang="en-US" sz="2400" i="1" dirty="0"/>
              <a:t>shall </a:t>
            </a:r>
            <a:r>
              <a:rPr lang="en-US" sz="2400" b="1" i="1" dirty="0"/>
              <a:t>do</a:t>
            </a:r>
            <a:r>
              <a:rPr lang="en-US" sz="2400" i="1" dirty="0"/>
              <a:t> as he wills. He shall </a:t>
            </a:r>
            <a:r>
              <a:rPr lang="en-US" sz="2400" b="1" i="1" dirty="0"/>
              <a:t>exalt </a:t>
            </a:r>
            <a:r>
              <a:rPr lang="en-US" sz="2400" i="1" dirty="0"/>
              <a:t>himself and </a:t>
            </a:r>
            <a:r>
              <a:rPr lang="en-US" sz="2400" b="1" i="1" dirty="0"/>
              <a:t>magnify </a:t>
            </a:r>
            <a:r>
              <a:rPr lang="en-US" sz="2400" i="1" dirty="0"/>
              <a:t>himself above every god, and shall </a:t>
            </a:r>
            <a:r>
              <a:rPr lang="en-US" sz="2400" b="1" i="1" dirty="0"/>
              <a:t>speak </a:t>
            </a:r>
            <a:r>
              <a:rPr lang="en-US" sz="2400" i="1" dirty="0"/>
              <a:t>astonishing things against the God of gods. He shall </a:t>
            </a:r>
            <a:r>
              <a:rPr lang="en-US" sz="2400" b="1" i="1" dirty="0"/>
              <a:t>prosper</a:t>
            </a:r>
            <a:r>
              <a:rPr lang="en-US" sz="2400" i="1" dirty="0"/>
              <a:t> till the indignation is accomplished; for what is decreed shall be done (until 1798?). </a:t>
            </a:r>
          </a:p>
          <a:p>
            <a:pPr marL="0" indent="0">
              <a:buNone/>
            </a:pPr>
            <a:r>
              <a:rPr lang="en-US" sz="2400" i="1" dirty="0"/>
              <a:t>37 He shall </a:t>
            </a:r>
            <a:r>
              <a:rPr lang="en-US" sz="2400" b="1" i="1" dirty="0"/>
              <a:t>pay no attention </a:t>
            </a:r>
            <a:r>
              <a:rPr lang="en-US" sz="2400" i="1" dirty="0"/>
              <a:t>to the gods of his fathers, or to the one beloved by women. He shall </a:t>
            </a:r>
            <a:r>
              <a:rPr lang="en-US" sz="2400" b="1" i="1" dirty="0"/>
              <a:t>not pay attention </a:t>
            </a:r>
            <a:r>
              <a:rPr lang="en-US" sz="2400" i="1" dirty="0"/>
              <a:t>to any other god, for he shall </a:t>
            </a:r>
            <a:r>
              <a:rPr lang="en-US" sz="2400" b="1" i="1" dirty="0"/>
              <a:t>magnify </a:t>
            </a:r>
            <a:r>
              <a:rPr lang="en-US" sz="2400" i="1" dirty="0"/>
              <a:t>himself above all. </a:t>
            </a:r>
          </a:p>
          <a:p>
            <a:pPr marL="0" indent="0">
              <a:buNone/>
            </a:pPr>
            <a:r>
              <a:rPr lang="en-US" sz="2400" i="1" dirty="0"/>
              <a:t>38 He shall </a:t>
            </a:r>
            <a:r>
              <a:rPr lang="en-US" sz="2400" b="1" i="1" dirty="0"/>
              <a:t>honor</a:t>
            </a:r>
            <a:r>
              <a:rPr lang="en-US" sz="2400" i="1" dirty="0"/>
              <a:t> the god of fortresses instead of these. A god whom his fathers did not know he shall </a:t>
            </a:r>
            <a:r>
              <a:rPr lang="en-US" sz="2400" b="1" i="1" dirty="0"/>
              <a:t>honor </a:t>
            </a:r>
            <a:r>
              <a:rPr lang="en-US" sz="2400" i="1" dirty="0"/>
              <a:t>with gold and silver, with precious stones and costly gifts. </a:t>
            </a:r>
          </a:p>
          <a:p>
            <a:pPr marL="0" indent="0">
              <a:buNone/>
            </a:pPr>
            <a:r>
              <a:rPr lang="en-US" sz="2400" i="1" dirty="0"/>
              <a:t>39 He shall </a:t>
            </a:r>
            <a:r>
              <a:rPr lang="en-US" sz="2400" b="1" i="1" dirty="0"/>
              <a:t>deal</a:t>
            </a:r>
            <a:r>
              <a:rPr lang="en-US" sz="2400" i="1" dirty="0"/>
              <a:t> with the strongest fortresses with the help of a foreign god. Those who acknowledge him he shall </a:t>
            </a:r>
            <a:r>
              <a:rPr lang="en-US" sz="2400" b="1" i="1" dirty="0"/>
              <a:t>load </a:t>
            </a:r>
            <a:r>
              <a:rPr lang="en-US" sz="2400" i="1" dirty="0"/>
              <a:t>with honor. He shall </a:t>
            </a:r>
            <a:r>
              <a:rPr lang="en-US" sz="2400" b="1" i="1" dirty="0"/>
              <a:t>make</a:t>
            </a:r>
            <a:r>
              <a:rPr lang="en-US" sz="2400" i="1" dirty="0"/>
              <a:t> them rulers over many and shall </a:t>
            </a:r>
            <a:r>
              <a:rPr lang="en-US" sz="2400" b="1" i="1" dirty="0"/>
              <a:t>divide</a:t>
            </a:r>
            <a:r>
              <a:rPr lang="en-US" sz="2400" i="1" dirty="0"/>
              <a:t> the land for a price.</a:t>
            </a:r>
            <a:endParaRPr lang="en-US" sz="2400" dirty="0"/>
          </a:p>
        </p:txBody>
      </p:sp>
    </p:spTree>
    <p:extLst>
      <p:ext uri="{BB962C8B-B14F-4D97-AF65-F5344CB8AC3E}">
        <p14:creationId xmlns:p14="http://schemas.microsoft.com/office/powerpoint/2010/main" val="2413062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176908" y="82999"/>
            <a:ext cx="10952161" cy="1065451"/>
          </a:xfrm>
        </p:spPr>
        <p:txBody>
          <a:bodyPr>
            <a:noAutofit/>
          </a:bodyPr>
          <a:lstStyle/>
          <a:p>
            <a:pPr algn="ctr"/>
            <a:r>
              <a:rPr lang="en-US" sz="3600" dirty="0">
                <a:solidFill>
                  <a:srgbClr val="FF0000"/>
                </a:solidFill>
                <a:effectLst>
                  <a:outerShdw blurRad="38100" dist="38100" dir="2700000" algn="tl">
                    <a:srgbClr val="000000">
                      <a:alpha val="43137"/>
                    </a:srgbClr>
                  </a:outerShdw>
                </a:effectLst>
              </a:rPr>
              <a:t>Beginning of the End-Time Divided Kingdoms </a:t>
            </a:r>
            <a:br>
              <a:rPr lang="en-US" sz="3600" dirty="0">
                <a:solidFill>
                  <a:srgbClr val="FF0000"/>
                </a:solidFill>
                <a:effectLst>
                  <a:outerShdw blurRad="38100" dist="38100" dir="2700000" algn="tl">
                    <a:srgbClr val="000000">
                      <a:alpha val="43137"/>
                    </a:srgbClr>
                  </a:outerShdw>
                </a:effectLst>
              </a:rPr>
            </a:br>
            <a:r>
              <a:rPr lang="en-US" sz="3600" dirty="0">
                <a:solidFill>
                  <a:srgbClr val="FF0000"/>
                </a:solidFill>
                <a:effectLst>
                  <a:outerShdw blurRad="38100" dist="38100" dir="2700000" algn="tl">
                    <a:srgbClr val="000000">
                      <a:alpha val="43137"/>
                    </a:srgbClr>
                  </a:outerShdw>
                </a:effectLst>
              </a:rPr>
              <a:t>Italy 1789-1875</a:t>
            </a:r>
          </a:p>
        </p:txBody>
      </p:sp>
      <p:pic>
        <p:nvPicPr>
          <p:cNvPr id="12" name="Picture 11">
            <a:extLst>
              <a:ext uri="{FF2B5EF4-FFF2-40B4-BE49-F238E27FC236}">
                <a16:creationId xmlns:a16="http://schemas.microsoft.com/office/drawing/2014/main" id="{A7DF66C0-3420-4A66-858F-F818C7A17353}"/>
              </a:ext>
            </a:extLst>
          </p:cNvPr>
          <p:cNvPicPr>
            <a:picLocks noChangeAspect="1"/>
          </p:cNvPicPr>
          <p:nvPr/>
        </p:nvPicPr>
        <p:blipFill rotWithShape="1">
          <a:blip r:embed="rId2"/>
          <a:srcRect l="2672" r="48472"/>
          <a:stretch/>
        </p:blipFill>
        <p:spPr>
          <a:xfrm>
            <a:off x="4933357" y="1856500"/>
            <a:ext cx="3347734" cy="4448886"/>
          </a:xfrm>
          <a:prstGeom prst="rect">
            <a:avLst/>
          </a:prstGeom>
        </p:spPr>
      </p:pic>
      <p:pic>
        <p:nvPicPr>
          <p:cNvPr id="14" name="Picture 13">
            <a:extLst>
              <a:ext uri="{FF2B5EF4-FFF2-40B4-BE49-F238E27FC236}">
                <a16:creationId xmlns:a16="http://schemas.microsoft.com/office/drawing/2014/main" id="{8E2901A6-797B-47E6-B30A-F76D8947FC3B}"/>
              </a:ext>
            </a:extLst>
          </p:cNvPr>
          <p:cNvPicPr>
            <a:picLocks noChangeAspect="1"/>
          </p:cNvPicPr>
          <p:nvPr/>
        </p:nvPicPr>
        <p:blipFill rotWithShape="1">
          <a:blip r:embed="rId3"/>
          <a:srcRect l="51159"/>
          <a:stretch/>
        </p:blipFill>
        <p:spPr>
          <a:xfrm>
            <a:off x="8503272" y="1856500"/>
            <a:ext cx="3477853" cy="4448886"/>
          </a:xfrm>
          <a:prstGeom prst="rect">
            <a:avLst/>
          </a:prstGeom>
        </p:spPr>
      </p:pic>
      <p:pic>
        <p:nvPicPr>
          <p:cNvPr id="15" name="Picture 14">
            <a:extLst>
              <a:ext uri="{FF2B5EF4-FFF2-40B4-BE49-F238E27FC236}">
                <a16:creationId xmlns:a16="http://schemas.microsoft.com/office/drawing/2014/main" id="{1F2589AE-44EB-4234-AB49-78E62A63B573}"/>
              </a:ext>
            </a:extLst>
          </p:cNvPr>
          <p:cNvPicPr>
            <a:picLocks noChangeAspect="1"/>
          </p:cNvPicPr>
          <p:nvPr/>
        </p:nvPicPr>
        <p:blipFill rotWithShape="1">
          <a:blip r:embed="rId4"/>
          <a:srcRect l="17129"/>
          <a:stretch/>
        </p:blipFill>
        <p:spPr>
          <a:xfrm>
            <a:off x="210875" y="1587076"/>
            <a:ext cx="4608776" cy="5071249"/>
          </a:xfrm>
          <a:prstGeom prst="rect">
            <a:avLst/>
          </a:prstGeom>
        </p:spPr>
      </p:pic>
    </p:spTree>
    <p:extLst>
      <p:ext uri="{BB962C8B-B14F-4D97-AF65-F5344CB8AC3E}">
        <p14:creationId xmlns:p14="http://schemas.microsoft.com/office/powerpoint/2010/main" val="23360128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452069" y="393694"/>
            <a:ext cx="9905998"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Summary Of Medieval Divided Kingdom  Period Verses  23-39</a:t>
            </a:r>
          </a:p>
        </p:txBody>
      </p:sp>
      <p:sp>
        <p:nvSpPr>
          <p:cNvPr id="4" name="Content Placeholder 3">
            <a:extLst>
              <a:ext uri="{FF2B5EF4-FFF2-40B4-BE49-F238E27FC236}">
                <a16:creationId xmlns:a16="http://schemas.microsoft.com/office/drawing/2014/main" id="{A8812C09-37F3-483A-938E-811A7EE2B945}"/>
              </a:ext>
            </a:extLst>
          </p:cNvPr>
          <p:cNvSpPr>
            <a:spLocks noGrp="1"/>
          </p:cNvSpPr>
          <p:nvPr>
            <p:ph idx="1"/>
          </p:nvPr>
        </p:nvSpPr>
        <p:spPr>
          <a:xfrm>
            <a:off x="373174" y="2024217"/>
            <a:ext cx="11918063" cy="4440089"/>
          </a:xfrm>
        </p:spPr>
        <p:txBody>
          <a:bodyPr anchor="t">
            <a:normAutofit/>
          </a:bodyPr>
          <a:lstStyle/>
          <a:p>
            <a:r>
              <a:rPr lang="en-US" sz="2400" dirty="0"/>
              <a:t>Details The Final Destruction Of Arian Ostrogoths and </a:t>
            </a:r>
            <a:r>
              <a:rPr lang="en-US" sz="2400" dirty="0" err="1"/>
              <a:t>Heruli</a:t>
            </a:r>
            <a:r>
              <a:rPr lang="en-US" sz="2400" dirty="0"/>
              <a:t> Kingdoms had to be Uprooted Before The Papacy Could Gain Power </a:t>
            </a:r>
          </a:p>
          <a:p>
            <a:r>
              <a:rPr lang="en-US" sz="2400" dirty="0"/>
              <a:t>Points out the Church Schisms between the East and West</a:t>
            </a:r>
          </a:p>
          <a:p>
            <a:r>
              <a:rPr lang="en-US" sz="2400" dirty="0"/>
              <a:t>Explains How The Daily Sanctuary Ministry Was Taken Away </a:t>
            </a:r>
          </a:p>
          <a:p>
            <a:pPr marL="0" indent="0">
              <a:buNone/>
            </a:pPr>
            <a:endParaRPr lang="en-US" dirty="0"/>
          </a:p>
          <a:p>
            <a:endParaRPr lang="en-US" dirty="0"/>
          </a:p>
        </p:txBody>
      </p:sp>
    </p:spTree>
    <p:extLst>
      <p:ext uri="{BB962C8B-B14F-4D97-AF65-F5344CB8AC3E}">
        <p14:creationId xmlns:p14="http://schemas.microsoft.com/office/powerpoint/2010/main" val="608843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B4AD0-0B20-4D38-B182-A9BD45561628}"/>
              </a:ext>
            </a:extLst>
          </p:cNvPr>
          <p:cNvSpPr>
            <a:spLocks noGrp="1"/>
          </p:cNvSpPr>
          <p:nvPr>
            <p:ph type="title"/>
          </p:nvPr>
        </p:nvSpPr>
        <p:spPr>
          <a:xfrm>
            <a:off x="2145304" y="261333"/>
            <a:ext cx="7019962" cy="1400530"/>
          </a:xfrm>
        </p:spPr>
        <p:txBody>
          <a:bodyPr/>
          <a:lstStyle/>
          <a:p>
            <a:r>
              <a:rPr lang="en-US" dirty="0">
                <a:solidFill>
                  <a:srgbClr val="FF0000"/>
                </a:solidFill>
                <a:effectLst>
                  <a:outerShdw blurRad="38100" dist="38100" dir="2700000" algn="tl">
                    <a:srgbClr val="000000">
                      <a:alpha val="43137"/>
                    </a:srgbClr>
                  </a:outerShdw>
                </a:effectLst>
              </a:rPr>
              <a:t>Part 3: Corroborations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      and Implications </a:t>
            </a:r>
          </a:p>
        </p:txBody>
      </p:sp>
      <p:sp>
        <p:nvSpPr>
          <p:cNvPr id="3" name="Content Placeholder 2">
            <a:extLst>
              <a:ext uri="{FF2B5EF4-FFF2-40B4-BE49-F238E27FC236}">
                <a16:creationId xmlns:a16="http://schemas.microsoft.com/office/drawing/2014/main" id="{67DDF000-BD26-4971-9176-49FCF73CB870}"/>
              </a:ext>
            </a:extLst>
          </p:cNvPr>
          <p:cNvSpPr>
            <a:spLocks noGrp="1"/>
          </p:cNvSpPr>
          <p:nvPr>
            <p:ph idx="1"/>
          </p:nvPr>
        </p:nvSpPr>
        <p:spPr>
          <a:xfrm>
            <a:off x="380296" y="2074183"/>
            <a:ext cx="12006633" cy="4195481"/>
          </a:xfrm>
        </p:spPr>
        <p:txBody>
          <a:bodyPr/>
          <a:lstStyle/>
          <a:p>
            <a:r>
              <a:rPr lang="en-US" sz="2800" dirty="0">
                <a:solidFill>
                  <a:schemeClr val="bg1"/>
                </a:solidFill>
              </a:rPr>
              <a:t>Greek Hellenistic Period and Medieval Divided Kingdom Period</a:t>
            </a:r>
          </a:p>
          <a:p>
            <a:r>
              <a:rPr lang="en-US" sz="2800" dirty="0">
                <a:solidFill>
                  <a:schemeClr val="bg1"/>
                </a:solidFill>
              </a:rPr>
              <a:t>Time Prophecies in Daniel </a:t>
            </a:r>
          </a:p>
          <a:p>
            <a:r>
              <a:rPr lang="en-US" sz="2800" dirty="0">
                <a:solidFill>
                  <a:schemeClr val="bg1"/>
                </a:solidFill>
              </a:rPr>
              <a:t>Daniel 11 and Spirit of Prophecy </a:t>
            </a:r>
          </a:p>
          <a:p>
            <a:r>
              <a:rPr lang="en-US" sz="2800" dirty="0">
                <a:solidFill>
                  <a:schemeClr val="bg1"/>
                </a:solidFill>
              </a:rPr>
              <a:t>Pagan Rome and the Medieval Divided Kingdom Period and Revelation </a:t>
            </a:r>
          </a:p>
          <a:p>
            <a:r>
              <a:rPr lang="en-US" sz="2800" dirty="0">
                <a:solidFill>
                  <a:schemeClr val="bg1"/>
                </a:solidFill>
              </a:rPr>
              <a:t>Michael verses Satan in Daniel and Revelation 12 </a:t>
            </a:r>
          </a:p>
          <a:p>
            <a:endParaRPr lang="en-US" dirty="0">
              <a:solidFill>
                <a:schemeClr val="bg1"/>
              </a:solidFill>
            </a:endParaRPr>
          </a:p>
        </p:txBody>
      </p:sp>
    </p:spTree>
    <p:extLst>
      <p:ext uri="{BB962C8B-B14F-4D97-AF65-F5344CB8AC3E}">
        <p14:creationId xmlns:p14="http://schemas.microsoft.com/office/powerpoint/2010/main" val="5850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658549" y="266700"/>
            <a:ext cx="9905998"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Greek Hellenistic Period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and Medieval Divided Kingdom Period</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188648" y="1983038"/>
            <a:ext cx="7952051" cy="3147762"/>
          </a:xfrm>
        </p:spPr>
        <p:txBody>
          <a:bodyPr anchor="t">
            <a:normAutofit/>
          </a:bodyPr>
          <a:lstStyle/>
          <a:p>
            <a:pPr marL="0" indent="0">
              <a:buNone/>
            </a:pPr>
            <a:r>
              <a:rPr lang="en-US" sz="2400" b="1" u="sng" dirty="0">
                <a:effectLst/>
              </a:rPr>
              <a:t>Alexander the Great </a:t>
            </a:r>
            <a:r>
              <a:rPr lang="en-US" sz="2400" b="1" dirty="0">
                <a:effectLst/>
              </a:rPr>
              <a:t>								</a:t>
            </a:r>
            <a:r>
              <a:rPr lang="en-US" sz="2400" b="1" u="sng" dirty="0">
                <a:effectLst/>
              </a:rPr>
              <a:t> </a:t>
            </a:r>
          </a:p>
          <a:p>
            <a:pPr marL="0" indent="0">
              <a:buNone/>
            </a:pPr>
            <a:r>
              <a:rPr lang="en-US" sz="2400" dirty="0" err="1">
                <a:effectLst/>
              </a:rPr>
              <a:t>Aeacides</a:t>
            </a:r>
            <a:r>
              <a:rPr lang="en-US" sz="2400" dirty="0">
                <a:effectLst/>
              </a:rPr>
              <a:t> of Epirus ended 313 BC				 </a:t>
            </a:r>
          </a:p>
          <a:p>
            <a:pPr marL="0" indent="0">
              <a:buNone/>
            </a:pPr>
            <a:r>
              <a:rPr lang="en-US" sz="2400" dirty="0" err="1">
                <a:effectLst/>
              </a:rPr>
              <a:t>Cassander</a:t>
            </a:r>
            <a:r>
              <a:rPr lang="en-US" sz="2400" dirty="0">
                <a:effectLst/>
              </a:rPr>
              <a:t> 			ended 294 BC 				 </a:t>
            </a:r>
          </a:p>
          <a:p>
            <a:pPr marL="0" indent="0">
              <a:buNone/>
            </a:pPr>
            <a:r>
              <a:rPr lang="en-US" sz="2400" dirty="0">
                <a:effectLst/>
              </a:rPr>
              <a:t>Lysimachus			ended 281 BC 				 </a:t>
            </a:r>
          </a:p>
          <a:p>
            <a:pPr marL="0" indent="0">
              <a:buNone/>
            </a:pPr>
            <a:r>
              <a:rPr lang="en-US" sz="2400" dirty="0">
                <a:effectLst/>
              </a:rPr>
              <a:t>KOS Ptolemy       	ended 188 BC 				 </a:t>
            </a:r>
          </a:p>
          <a:p>
            <a:pPr marL="0" indent="0">
              <a:buNone/>
            </a:pPr>
            <a:r>
              <a:rPr lang="en-US" sz="2400" dirty="0">
                <a:effectLst/>
              </a:rPr>
              <a:t>KON </a:t>
            </a:r>
            <a:r>
              <a:rPr lang="en-US" sz="2400" dirty="0" err="1">
                <a:effectLst/>
              </a:rPr>
              <a:t>Seleucus</a:t>
            </a:r>
            <a:r>
              <a:rPr lang="en-US" sz="2400" dirty="0">
                <a:effectLst/>
              </a:rPr>
              <a:t>    	ended 168 BC				</a:t>
            </a:r>
          </a:p>
        </p:txBody>
      </p:sp>
      <p:pic>
        <p:nvPicPr>
          <p:cNvPr id="5" name="Picture 4">
            <a:extLst>
              <a:ext uri="{FF2B5EF4-FFF2-40B4-BE49-F238E27FC236}">
                <a16:creationId xmlns:a16="http://schemas.microsoft.com/office/drawing/2014/main" id="{F7135E2D-CA57-4E81-9E6F-BBCF46B8440E}"/>
              </a:ext>
            </a:extLst>
          </p:cNvPr>
          <p:cNvPicPr>
            <a:picLocks noChangeAspect="1"/>
          </p:cNvPicPr>
          <p:nvPr/>
        </p:nvPicPr>
        <p:blipFill>
          <a:blip r:embed="rId2"/>
          <a:stretch>
            <a:fillRect/>
          </a:stretch>
        </p:blipFill>
        <p:spPr>
          <a:xfrm>
            <a:off x="5681133" y="2327287"/>
            <a:ext cx="6365875" cy="3454400"/>
          </a:xfrm>
          <a:prstGeom prst="rect">
            <a:avLst/>
          </a:prstGeom>
        </p:spPr>
      </p:pic>
      <p:sp>
        <p:nvSpPr>
          <p:cNvPr id="9" name="Circle: Hollow 8">
            <a:extLst>
              <a:ext uri="{FF2B5EF4-FFF2-40B4-BE49-F238E27FC236}">
                <a16:creationId xmlns:a16="http://schemas.microsoft.com/office/drawing/2014/main" id="{E4C2D532-EA93-4B5F-B73D-921948CCE16C}"/>
              </a:ext>
            </a:extLst>
          </p:cNvPr>
          <p:cNvSpPr/>
          <p:nvPr/>
        </p:nvSpPr>
        <p:spPr>
          <a:xfrm>
            <a:off x="5435600" y="2159000"/>
            <a:ext cx="762000" cy="1397000"/>
          </a:xfrm>
          <a:prstGeom prst="donut">
            <a:avLst>
              <a:gd name="adj" fmla="val 15000"/>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465217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658549" y="266700"/>
            <a:ext cx="9905998"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Greek Hellenistic Period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and Medieval Divided Kingdom Period</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404549" y="1652838"/>
            <a:ext cx="5983552" cy="3147762"/>
          </a:xfrm>
        </p:spPr>
        <p:txBody>
          <a:bodyPr anchor="t">
            <a:normAutofit/>
          </a:bodyPr>
          <a:lstStyle/>
          <a:p>
            <a:pPr marL="0" indent="0">
              <a:buNone/>
            </a:pPr>
            <a:r>
              <a:rPr lang="en-US" sz="2400" b="1" u="sng" dirty="0">
                <a:effectLst/>
              </a:rPr>
              <a:t>Constantine the Great </a:t>
            </a:r>
          </a:p>
          <a:p>
            <a:pPr marL="0" indent="0">
              <a:buNone/>
            </a:pPr>
            <a:r>
              <a:rPr lang="en-US" sz="2400" dirty="0">
                <a:effectLst/>
              </a:rPr>
              <a:t>Jerusalem 	     			ended 637	</a:t>
            </a:r>
          </a:p>
          <a:p>
            <a:pPr marL="0" indent="0">
              <a:buNone/>
            </a:pPr>
            <a:r>
              <a:rPr lang="en-US" sz="2400" dirty="0">
                <a:effectLst/>
              </a:rPr>
              <a:t>Antioch 		     			ended 637</a:t>
            </a:r>
          </a:p>
          <a:p>
            <a:pPr marL="0" indent="0">
              <a:buNone/>
            </a:pPr>
            <a:r>
              <a:rPr lang="en-US" sz="2400" dirty="0">
                <a:effectLst/>
              </a:rPr>
              <a:t>Alexandria   	    		ended 641</a:t>
            </a:r>
          </a:p>
          <a:p>
            <a:pPr marL="0" indent="0">
              <a:buNone/>
            </a:pPr>
            <a:r>
              <a:rPr lang="en-US" sz="2400" dirty="0">
                <a:effectLst/>
              </a:rPr>
              <a:t>KOS Constantinople  ended 1453</a:t>
            </a:r>
          </a:p>
          <a:p>
            <a:pPr marL="0" indent="0">
              <a:buNone/>
            </a:pPr>
            <a:r>
              <a:rPr lang="en-US" sz="2400" dirty="0">
                <a:effectLst/>
              </a:rPr>
              <a:t>KON Rome         		ended 1798</a:t>
            </a:r>
          </a:p>
        </p:txBody>
      </p:sp>
      <p:pic>
        <p:nvPicPr>
          <p:cNvPr id="5" name="Picture 4">
            <a:extLst>
              <a:ext uri="{FF2B5EF4-FFF2-40B4-BE49-F238E27FC236}">
                <a16:creationId xmlns:a16="http://schemas.microsoft.com/office/drawing/2014/main" id="{350F1110-48C5-4F2A-A95A-0ED7B691A9DF}"/>
              </a:ext>
            </a:extLst>
          </p:cNvPr>
          <p:cNvPicPr>
            <a:picLocks noChangeAspect="1"/>
          </p:cNvPicPr>
          <p:nvPr/>
        </p:nvPicPr>
        <p:blipFill>
          <a:blip r:embed="rId2"/>
          <a:stretch>
            <a:fillRect/>
          </a:stretch>
        </p:blipFill>
        <p:spPr>
          <a:xfrm>
            <a:off x="6096000" y="2238374"/>
            <a:ext cx="5918097" cy="3462087"/>
          </a:xfrm>
          <a:prstGeom prst="rect">
            <a:avLst/>
          </a:prstGeom>
        </p:spPr>
      </p:pic>
    </p:spTree>
    <p:extLst>
      <p:ext uri="{BB962C8B-B14F-4D97-AF65-F5344CB8AC3E}">
        <p14:creationId xmlns:p14="http://schemas.microsoft.com/office/powerpoint/2010/main" val="33422014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292100" y="70783"/>
            <a:ext cx="11264899"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Time Prophecies in Daniel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“Time, times, and ½ a times” - Daniel 7 &amp;12 </a:t>
            </a:r>
            <a:br>
              <a:rPr lang="en-US" dirty="0">
                <a:solidFill>
                  <a:srgbClr val="BFBFBF"/>
                </a:solidFill>
              </a:rPr>
            </a:br>
            <a:endParaRPr lang="en-US" dirty="0">
              <a:solidFill>
                <a:srgbClr val="BFBFBF"/>
              </a:solidFill>
            </a:endParaRP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6924993" y="1909269"/>
            <a:ext cx="5267007" cy="3708571"/>
          </a:xfrm>
        </p:spPr>
        <p:txBody>
          <a:bodyPr anchor="t">
            <a:normAutofit lnSpcReduction="10000"/>
          </a:bodyPr>
          <a:lstStyle/>
          <a:p>
            <a:pPr marL="0" indent="0" algn="ctr">
              <a:buNone/>
            </a:pPr>
            <a:r>
              <a:rPr lang="en-US" b="1" i="1" u="sng" dirty="0"/>
              <a:t>Event Prophecy text </a:t>
            </a:r>
          </a:p>
          <a:p>
            <a:pPr marL="0" indent="0">
              <a:buNone/>
            </a:pPr>
            <a:r>
              <a:rPr lang="en-US" sz="2400" dirty="0"/>
              <a:t>Daniel 7:24 “As for the ten horns, out of this kingdom ten kings shall arise, and another shall arise after them” </a:t>
            </a:r>
          </a:p>
          <a:p>
            <a:pPr marL="0" indent="0">
              <a:buNone/>
            </a:pPr>
            <a:r>
              <a:rPr lang="en-US" sz="2400" dirty="0"/>
              <a:t>Daniel 7:26 “But the court shall sit in judgment, and his dominion shall be taken away, to be consumed and destroyed to the end.” </a:t>
            </a:r>
          </a:p>
        </p:txBody>
      </p:sp>
      <p:sp>
        <p:nvSpPr>
          <p:cNvPr id="7" name="Content Placeholder 2">
            <a:extLst>
              <a:ext uri="{FF2B5EF4-FFF2-40B4-BE49-F238E27FC236}">
                <a16:creationId xmlns:a16="http://schemas.microsoft.com/office/drawing/2014/main" id="{61E29903-AF2E-452F-8575-B23D7398D983}"/>
              </a:ext>
            </a:extLst>
          </p:cNvPr>
          <p:cNvSpPr txBox="1">
            <a:spLocks/>
          </p:cNvSpPr>
          <p:nvPr/>
        </p:nvSpPr>
        <p:spPr>
          <a:xfrm>
            <a:off x="260351" y="1909269"/>
            <a:ext cx="6553200" cy="4877948"/>
          </a:xfrm>
          <a:prstGeom prst="rect">
            <a:avLst/>
          </a:prstGeom>
        </p:spPr>
        <p:txBody>
          <a:bodyPr vert="horz" lIns="91440" tIns="45720" rIns="91440" bIns="45720" rtlCol="0" anchor="t">
            <a:normAutofit lnSpcReduction="10000"/>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None/>
            </a:pPr>
            <a:r>
              <a:rPr lang="en-US" b="1" i="1" dirty="0"/>
              <a:t>                        </a:t>
            </a:r>
            <a:r>
              <a:rPr lang="en-US" b="1" i="1" u="sng" dirty="0"/>
              <a:t>Literal Historical Event</a:t>
            </a:r>
          </a:p>
          <a:p>
            <a:pPr marL="0" indent="0">
              <a:buNone/>
            </a:pPr>
            <a:r>
              <a:rPr lang="en-US" sz="2400" i="1" dirty="0"/>
              <a:t>This began in 538 when the Papacy had all three elements to rule Christendom: </a:t>
            </a:r>
          </a:p>
          <a:p>
            <a:pPr marL="0" indent="0">
              <a:buNone/>
            </a:pPr>
            <a:r>
              <a:rPr lang="en-US" sz="2400" i="1" dirty="0"/>
              <a:t>1) a temporal power arm (508 Frankish kingdom), </a:t>
            </a:r>
          </a:p>
          <a:p>
            <a:pPr marL="0" indent="0">
              <a:buNone/>
            </a:pPr>
            <a:r>
              <a:rPr lang="en-US" sz="2400" i="1" dirty="0"/>
              <a:t>2)authority (533 the letter from the Emperor), and </a:t>
            </a:r>
            <a:br>
              <a:rPr lang="en-US" sz="2400" i="1" dirty="0"/>
            </a:br>
            <a:r>
              <a:rPr lang="en-US" sz="2400" i="1" dirty="0"/>
              <a:t>3)domination to operate from (538 the defeat of the Ostrogoths from Rome). </a:t>
            </a:r>
          </a:p>
          <a:p>
            <a:pPr marL="0" indent="0">
              <a:buNone/>
            </a:pPr>
            <a:r>
              <a:rPr lang="en-US" sz="2400" i="1" dirty="0"/>
              <a:t>It ended in 1798 when the French Directory ordered General Berthier to capture and exile the pope removing his temporal authority. </a:t>
            </a:r>
          </a:p>
        </p:txBody>
      </p:sp>
    </p:spTree>
    <p:extLst>
      <p:ext uri="{BB962C8B-B14F-4D97-AF65-F5344CB8AC3E}">
        <p14:creationId xmlns:p14="http://schemas.microsoft.com/office/powerpoint/2010/main" val="24117841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0" y="374093"/>
            <a:ext cx="10590211" cy="1065451"/>
          </a:xfrm>
        </p:spPr>
        <p:txBody>
          <a:bodyPr>
            <a:normAutofit/>
          </a:bodyPr>
          <a:lstStyle/>
          <a:p>
            <a:pPr algn="ctr"/>
            <a:r>
              <a:rPr lang="en-US" sz="4400" dirty="0">
                <a:solidFill>
                  <a:srgbClr val="FF0000"/>
                </a:solidFill>
                <a:effectLst>
                  <a:outerShdw blurRad="38100" dist="38100" dir="2700000" algn="tl">
                    <a:srgbClr val="000000">
                      <a:alpha val="43137"/>
                    </a:srgbClr>
                  </a:outerShdw>
                </a:effectLst>
              </a:rPr>
              <a:t>6 Earthly Kingdoms of Daniel 2</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5830373" y="1681959"/>
            <a:ext cx="6608270" cy="4573348"/>
          </a:xfrm>
        </p:spPr>
        <p:txBody>
          <a:bodyPr anchor="t">
            <a:noAutofit/>
          </a:bodyPr>
          <a:lstStyle/>
          <a:p>
            <a:pPr marL="0" indent="0">
              <a:buNone/>
            </a:pPr>
            <a:r>
              <a:rPr lang="en-US" sz="2400" dirty="0"/>
              <a:t>Daniel 2:42, </a:t>
            </a:r>
            <a:r>
              <a:rPr lang="en-US" sz="2400" i="1" dirty="0"/>
              <a:t>And </a:t>
            </a:r>
            <a:r>
              <a:rPr lang="en-US" sz="2400" b="1" i="1" dirty="0"/>
              <a:t>as the toes of the feet</a:t>
            </a:r>
            <a:r>
              <a:rPr lang="en-US" sz="2400" i="1" dirty="0"/>
              <a:t> were partly iron and partly clay, so the kingdom shall be partly strong and partly brittle. </a:t>
            </a:r>
          </a:p>
          <a:p>
            <a:pPr lvl="1"/>
            <a:r>
              <a:rPr lang="en-US" sz="2400" dirty="0"/>
              <a:t>Head - Babylon</a:t>
            </a:r>
          </a:p>
          <a:p>
            <a:pPr lvl="1"/>
            <a:r>
              <a:rPr lang="en-US" sz="2400" dirty="0"/>
              <a:t>Chests &amp; Arms - Medo-Persia</a:t>
            </a:r>
          </a:p>
          <a:p>
            <a:pPr lvl="1"/>
            <a:r>
              <a:rPr lang="en-US" sz="2400" dirty="0"/>
              <a:t>Belly &amp; Thighs - Greece </a:t>
            </a:r>
          </a:p>
          <a:p>
            <a:pPr lvl="1"/>
            <a:r>
              <a:rPr lang="en-US" sz="2400" dirty="0"/>
              <a:t>Legs - Rome</a:t>
            </a:r>
          </a:p>
          <a:p>
            <a:pPr lvl="1"/>
            <a:r>
              <a:rPr lang="en-US" sz="2400" dirty="0"/>
              <a:t>Feet - Medieval Divided Kingdoms </a:t>
            </a:r>
          </a:p>
          <a:p>
            <a:pPr lvl="1"/>
            <a:r>
              <a:rPr lang="en-US" sz="2400" dirty="0"/>
              <a:t>Toes - End-Time Divided Kingdoms </a:t>
            </a:r>
          </a:p>
          <a:p>
            <a:pPr lvl="1"/>
            <a:r>
              <a:rPr lang="en-US" sz="2400" dirty="0"/>
              <a:t>Rock - Christ’s Kingdom </a:t>
            </a:r>
          </a:p>
        </p:txBody>
      </p:sp>
      <p:pic>
        <p:nvPicPr>
          <p:cNvPr id="6" name="Picture 5">
            <a:extLst>
              <a:ext uri="{FF2B5EF4-FFF2-40B4-BE49-F238E27FC236}">
                <a16:creationId xmlns:a16="http://schemas.microsoft.com/office/drawing/2014/main" id="{6DAE50C9-F9FE-4706-A22B-3954CFEC43F7}"/>
              </a:ext>
            </a:extLst>
          </p:cNvPr>
          <p:cNvPicPr>
            <a:picLocks noChangeAspect="1"/>
          </p:cNvPicPr>
          <p:nvPr/>
        </p:nvPicPr>
        <p:blipFill>
          <a:blip r:embed="rId3"/>
          <a:stretch>
            <a:fillRect/>
          </a:stretch>
        </p:blipFill>
        <p:spPr>
          <a:xfrm>
            <a:off x="225631" y="1925801"/>
            <a:ext cx="5604742" cy="4329506"/>
          </a:xfrm>
          <a:prstGeom prst="rect">
            <a:avLst/>
          </a:prstGeom>
        </p:spPr>
      </p:pic>
    </p:spTree>
    <p:extLst>
      <p:ext uri="{BB962C8B-B14F-4D97-AF65-F5344CB8AC3E}">
        <p14:creationId xmlns:p14="http://schemas.microsoft.com/office/powerpoint/2010/main" val="109693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901701" y="116930"/>
            <a:ext cx="9905998"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Time Prophecies in Daniel</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 “70 Weeks” - Daniel 9</a:t>
            </a:r>
            <a:br>
              <a:rPr lang="en-US" dirty="0">
                <a:solidFill>
                  <a:srgbClr val="BFBFBF"/>
                </a:solidFill>
              </a:rPr>
            </a:br>
            <a:endParaRPr lang="en-US" dirty="0">
              <a:solidFill>
                <a:srgbClr val="BFBFBF"/>
              </a:solidFill>
            </a:endParaRP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6567294" y="1491951"/>
            <a:ext cx="5370705" cy="4273849"/>
          </a:xfrm>
        </p:spPr>
        <p:txBody>
          <a:bodyPr anchor="t">
            <a:normAutofit/>
          </a:bodyPr>
          <a:lstStyle/>
          <a:p>
            <a:pPr marL="0" indent="0" algn="ctr">
              <a:buNone/>
            </a:pPr>
            <a:r>
              <a:rPr lang="en-US" b="1" i="1" u="sng" dirty="0"/>
              <a:t>Event Prophecy Text </a:t>
            </a:r>
          </a:p>
          <a:p>
            <a:pPr marL="0" indent="0">
              <a:buNone/>
            </a:pPr>
            <a:r>
              <a:rPr lang="en-US" sz="2400" dirty="0"/>
              <a:t>Daniel 9:25 </a:t>
            </a:r>
            <a:r>
              <a:rPr lang="en-US" sz="2400" i="1" dirty="0"/>
              <a:t>“Know therefore and understand that from the going out of the word to restore and build Jerusalem to the coming of an anointed one, a prince, there shall be seven weeks. Then for sixty-two weeks it shall be built again with squares and moat, but in a troubled time.”  </a:t>
            </a:r>
          </a:p>
        </p:txBody>
      </p:sp>
      <p:sp>
        <p:nvSpPr>
          <p:cNvPr id="7" name="Content Placeholder 2">
            <a:extLst>
              <a:ext uri="{FF2B5EF4-FFF2-40B4-BE49-F238E27FC236}">
                <a16:creationId xmlns:a16="http://schemas.microsoft.com/office/drawing/2014/main" id="{61E29903-AF2E-452F-8575-B23D7398D983}"/>
              </a:ext>
            </a:extLst>
          </p:cNvPr>
          <p:cNvSpPr txBox="1">
            <a:spLocks/>
          </p:cNvSpPr>
          <p:nvPr/>
        </p:nvSpPr>
        <p:spPr>
          <a:xfrm>
            <a:off x="152400" y="1561502"/>
            <a:ext cx="6104794" cy="5366049"/>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b="1" i="1" u="sng" dirty="0"/>
              <a:t>Literal Historical Event</a:t>
            </a:r>
          </a:p>
          <a:p>
            <a:pPr marL="0" indent="0">
              <a:buNone/>
            </a:pPr>
            <a:r>
              <a:rPr lang="en-US" sz="2400" i="1" dirty="0"/>
              <a:t>Our starting point is the decree Artaxerxes decree in 457 BC. </a:t>
            </a:r>
          </a:p>
          <a:p>
            <a:pPr marL="0" indent="0">
              <a:buNone/>
            </a:pPr>
            <a:r>
              <a:rPr lang="en-US" sz="2400" i="1" dirty="0"/>
              <a:t>Jesus started His earthly ministry in week 70, which was AD 27 at His baptism. In the middle of the week, AD 31, He was crucified and ended the sacrificial service. Then in AD 34, at the end of the week, after Stephan’s defense before the Jewish Sanhedrin, he was stoned and the 70-week probationary period for the Jews closed. </a:t>
            </a:r>
          </a:p>
        </p:txBody>
      </p:sp>
    </p:spTree>
    <p:extLst>
      <p:ext uri="{BB962C8B-B14F-4D97-AF65-F5344CB8AC3E}">
        <p14:creationId xmlns:p14="http://schemas.microsoft.com/office/powerpoint/2010/main" val="3187763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855663" y="166276"/>
            <a:ext cx="9905998"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Time Prophecies in Daniel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“2300 Days” - Daniel 8 </a:t>
            </a:r>
            <a:br>
              <a:rPr lang="en-US" dirty="0">
                <a:solidFill>
                  <a:srgbClr val="BFBFBF"/>
                </a:solidFill>
              </a:rPr>
            </a:br>
            <a:endParaRPr lang="en-US" dirty="0">
              <a:solidFill>
                <a:srgbClr val="BFBFBF"/>
              </a:solidFill>
            </a:endParaRP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6411058" y="1869175"/>
            <a:ext cx="5603142" cy="5166625"/>
          </a:xfrm>
        </p:spPr>
        <p:txBody>
          <a:bodyPr anchor="t">
            <a:normAutofit lnSpcReduction="10000"/>
          </a:bodyPr>
          <a:lstStyle/>
          <a:p>
            <a:pPr marL="0" indent="0" algn="ctr">
              <a:buNone/>
            </a:pPr>
            <a:r>
              <a:rPr lang="en-US" b="1" i="1" u="sng" dirty="0"/>
              <a:t>Event Prophecy Text </a:t>
            </a:r>
          </a:p>
          <a:p>
            <a:pPr marL="0" indent="0">
              <a:buNone/>
            </a:pPr>
            <a:r>
              <a:rPr lang="en-US" sz="2400" dirty="0"/>
              <a:t>Daniel 8:14 “And he said to me, ‘For 2,300 evenings and mornings. Then the sanctuary shall be restored to its rightful state.’” </a:t>
            </a:r>
          </a:p>
          <a:p>
            <a:pPr marL="0" indent="0">
              <a:buNone/>
            </a:pPr>
            <a:r>
              <a:rPr lang="en-US" sz="2400" dirty="0"/>
              <a:t>Daniel 9:25 </a:t>
            </a:r>
            <a:r>
              <a:rPr lang="en-US" sz="2400" i="1" dirty="0"/>
              <a:t>“Know therefore and understand that from the going out of the word to restore and build Jerusalem to the coming of an anointed one, a prince, there shall be seven weeks. Then for sixty-two weeks it shall be built again with squares and moat, but in a troubled time.”  </a:t>
            </a:r>
          </a:p>
          <a:p>
            <a:pPr marL="0" indent="0">
              <a:buNone/>
            </a:pPr>
            <a:endParaRPr lang="en-US" sz="2400" dirty="0"/>
          </a:p>
        </p:txBody>
      </p:sp>
      <p:sp>
        <p:nvSpPr>
          <p:cNvPr id="7" name="Content Placeholder 2">
            <a:extLst>
              <a:ext uri="{FF2B5EF4-FFF2-40B4-BE49-F238E27FC236}">
                <a16:creationId xmlns:a16="http://schemas.microsoft.com/office/drawing/2014/main" id="{61E29903-AF2E-452F-8575-B23D7398D983}"/>
              </a:ext>
            </a:extLst>
          </p:cNvPr>
          <p:cNvSpPr txBox="1">
            <a:spLocks/>
          </p:cNvSpPr>
          <p:nvPr/>
        </p:nvSpPr>
        <p:spPr>
          <a:xfrm>
            <a:off x="0" y="2021575"/>
            <a:ext cx="5476144" cy="303302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b="1" i="1" u="sng" dirty="0"/>
              <a:t>Literal Historical Event</a:t>
            </a:r>
          </a:p>
          <a:p>
            <a:pPr marL="0" indent="0" algn="ctr">
              <a:buNone/>
            </a:pPr>
            <a:r>
              <a:rPr lang="en-US" sz="2400" i="1" dirty="0"/>
              <a:t>This is the heavenly Day of Atonement which began 2,300 years from the Decree of Artaxerxes in 457 BC. In 1844, Jesus, our High Priest, entered the Most Holy Place in Heaven. </a:t>
            </a:r>
          </a:p>
        </p:txBody>
      </p:sp>
    </p:spTree>
    <p:extLst>
      <p:ext uri="{BB962C8B-B14F-4D97-AF65-F5344CB8AC3E}">
        <p14:creationId xmlns:p14="http://schemas.microsoft.com/office/powerpoint/2010/main" val="2947195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763588" y="92577"/>
            <a:ext cx="9905998"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Time Prophecies in Daniel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1290 Days &amp; 1335 Days - Daniel 12 </a:t>
            </a:r>
            <a:br>
              <a:rPr lang="en-US" dirty="0">
                <a:solidFill>
                  <a:srgbClr val="BFBFBF"/>
                </a:solidFill>
              </a:rPr>
            </a:br>
            <a:endParaRPr lang="en-US" dirty="0">
              <a:solidFill>
                <a:srgbClr val="BFBFBF"/>
              </a:solidFill>
            </a:endParaRP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6967579" y="2132927"/>
            <a:ext cx="4969565" cy="3708571"/>
          </a:xfrm>
        </p:spPr>
        <p:txBody>
          <a:bodyPr anchor="t">
            <a:normAutofit/>
          </a:bodyPr>
          <a:lstStyle/>
          <a:p>
            <a:pPr marL="0" indent="0" algn="ctr">
              <a:buNone/>
            </a:pPr>
            <a:r>
              <a:rPr lang="en-US" sz="2400" b="1" i="1" u="sng" dirty="0"/>
              <a:t>Event Prophecy Text </a:t>
            </a:r>
          </a:p>
          <a:p>
            <a:pPr marL="0" indent="0" algn="ctr">
              <a:buNone/>
            </a:pPr>
            <a:r>
              <a:rPr lang="en-US" sz="7400" dirty="0">
                <a:latin typeface="Arial Black" panose="020B0A04020102020204" pitchFamily="34" charset="0"/>
              </a:rPr>
              <a:t>?</a:t>
            </a:r>
            <a:endParaRPr lang="en-US" sz="7400" b="1" i="1" dirty="0">
              <a:latin typeface="Arial Black" panose="020B0A04020102020204" pitchFamily="34" charset="0"/>
            </a:endParaRPr>
          </a:p>
        </p:txBody>
      </p:sp>
      <p:sp>
        <p:nvSpPr>
          <p:cNvPr id="7" name="Content Placeholder 2">
            <a:extLst>
              <a:ext uri="{FF2B5EF4-FFF2-40B4-BE49-F238E27FC236}">
                <a16:creationId xmlns:a16="http://schemas.microsoft.com/office/drawing/2014/main" id="{61E29903-AF2E-452F-8575-B23D7398D983}"/>
              </a:ext>
            </a:extLst>
          </p:cNvPr>
          <p:cNvSpPr txBox="1">
            <a:spLocks/>
          </p:cNvSpPr>
          <p:nvPr/>
        </p:nvSpPr>
        <p:spPr>
          <a:xfrm>
            <a:off x="449263" y="2132927"/>
            <a:ext cx="6219824" cy="426469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400" b="1" i="1" u="sng" dirty="0"/>
              <a:t>Literal Historical Event</a:t>
            </a:r>
          </a:p>
          <a:p>
            <a:pPr marL="0" indent="0" algn="ctr">
              <a:buNone/>
            </a:pPr>
            <a:r>
              <a:rPr lang="en-US" sz="2400" i="1" dirty="0"/>
              <a:t>From 508 to 1798 (1290 years) the French had an alliance with the papacy and never wavered in the use of the Sword against </a:t>
            </a:r>
            <a:br>
              <a:rPr lang="en-US" sz="2400" i="1" dirty="0"/>
            </a:br>
            <a:r>
              <a:rPr lang="en-US" sz="2400" i="1" dirty="0"/>
              <a:t>non-Catholics.  </a:t>
            </a:r>
          </a:p>
          <a:p>
            <a:pPr marL="0" indent="0" algn="ctr">
              <a:buNone/>
            </a:pPr>
            <a:r>
              <a:rPr lang="en-US" sz="2400" i="1" dirty="0"/>
              <a:t>---------------</a:t>
            </a:r>
          </a:p>
          <a:p>
            <a:pPr marL="0" indent="0" algn="ctr">
              <a:buNone/>
            </a:pPr>
            <a:r>
              <a:rPr lang="en-US" sz="2400" i="1" dirty="0"/>
              <a:t>From 508 to 1843 (1335years) The Papacy trampled Down and Obscured the true  Sanctuary Ministry </a:t>
            </a:r>
          </a:p>
        </p:txBody>
      </p:sp>
    </p:spTree>
    <p:extLst>
      <p:ext uri="{BB962C8B-B14F-4D97-AF65-F5344CB8AC3E}">
        <p14:creationId xmlns:p14="http://schemas.microsoft.com/office/powerpoint/2010/main" val="6621848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507145" y="118863"/>
            <a:ext cx="9905998"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Time Prophecies in Daniel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1290 Days &amp; 1335 Days - Daniel 12 </a:t>
            </a:r>
            <a:br>
              <a:rPr lang="en-US" dirty="0">
                <a:solidFill>
                  <a:srgbClr val="BFBFBF"/>
                </a:solidFill>
              </a:rPr>
            </a:br>
            <a:endParaRPr lang="en-US" dirty="0">
              <a:solidFill>
                <a:srgbClr val="BFBFBF"/>
              </a:solidFill>
            </a:endParaRP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6636197" y="1993227"/>
            <a:ext cx="4969565" cy="3708571"/>
          </a:xfrm>
        </p:spPr>
        <p:txBody>
          <a:bodyPr anchor="t">
            <a:normAutofit/>
          </a:bodyPr>
          <a:lstStyle/>
          <a:p>
            <a:pPr marL="0" indent="0" algn="ctr">
              <a:buNone/>
            </a:pPr>
            <a:r>
              <a:rPr lang="en-US" sz="2400" b="1" i="1" u="sng" dirty="0"/>
              <a:t>Event Prophecy Text </a:t>
            </a:r>
          </a:p>
          <a:p>
            <a:pPr marL="0" indent="0" algn="ctr">
              <a:buNone/>
            </a:pPr>
            <a:r>
              <a:rPr lang="en-US" sz="2400" dirty="0"/>
              <a:t>Daniel 11:23 “And from the time that an alliance is made with him he shall act deceitfully, and he shall become strong with a small people.” </a:t>
            </a:r>
          </a:p>
        </p:txBody>
      </p:sp>
      <p:sp>
        <p:nvSpPr>
          <p:cNvPr id="7" name="Content Placeholder 2">
            <a:extLst>
              <a:ext uri="{FF2B5EF4-FFF2-40B4-BE49-F238E27FC236}">
                <a16:creationId xmlns:a16="http://schemas.microsoft.com/office/drawing/2014/main" id="{61E29903-AF2E-452F-8575-B23D7398D983}"/>
              </a:ext>
            </a:extLst>
          </p:cNvPr>
          <p:cNvSpPr txBox="1">
            <a:spLocks/>
          </p:cNvSpPr>
          <p:nvPr/>
        </p:nvSpPr>
        <p:spPr>
          <a:xfrm>
            <a:off x="123826" y="1993227"/>
            <a:ext cx="6219824" cy="426469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2400" b="1" i="1" u="sng" dirty="0">
                <a:latin typeface="+mj-lt"/>
              </a:rPr>
              <a:t>Literal Historical Event</a:t>
            </a:r>
          </a:p>
          <a:p>
            <a:pPr marL="0" indent="0" algn="ctr">
              <a:buNone/>
            </a:pPr>
            <a:r>
              <a:rPr lang="en-US" sz="2400" i="1" dirty="0"/>
              <a:t>From 508 to 1798 (1290 years) the French had an alliance with the papacy and never wavered in the use of the Sword against </a:t>
            </a:r>
            <a:br>
              <a:rPr lang="en-US" sz="2400" i="1" dirty="0"/>
            </a:br>
            <a:r>
              <a:rPr lang="en-US" sz="2400" i="1" dirty="0"/>
              <a:t>non-Catholics.  </a:t>
            </a:r>
          </a:p>
          <a:p>
            <a:pPr marL="0" indent="0" algn="ctr">
              <a:buNone/>
            </a:pPr>
            <a:r>
              <a:rPr lang="en-US" sz="2400" i="1" dirty="0"/>
              <a:t>---------------</a:t>
            </a:r>
          </a:p>
          <a:p>
            <a:pPr marL="0" indent="0" algn="ctr">
              <a:buNone/>
            </a:pPr>
            <a:r>
              <a:rPr lang="en-US" sz="2400" i="1" dirty="0"/>
              <a:t>From 508 to 1843 (1335years) The Papacy trampled Down and Obscured the true  Sanctuary Ministry </a:t>
            </a:r>
          </a:p>
        </p:txBody>
      </p:sp>
    </p:spTree>
    <p:extLst>
      <p:ext uri="{BB962C8B-B14F-4D97-AF65-F5344CB8AC3E}">
        <p14:creationId xmlns:p14="http://schemas.microsoft.com/office/powerpoint/2010/main" val="42536326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460929" y="0"/>
            <a:ext cx="9905998" cy="1065451"/>
          </a:xfrm>
        </p:spPr>
        <p:txBody>
          <a:bodyPr>
            <a:normAutofit/>
          </a:bodyPr>
          <a:lstStyle/>
          <a:p>
            <a:pPr algn="ctr"/>
            <a:r>
              <a:rPr lang="en-US" dirty="0">
                <a:solidFill>
                  <a:srgbClr val="FF0000"/>
                </a:solidFill>
                <a:effectLst>
                  <a:outerShdw blurRad="38100" dist="38100" dir="2700000" algn="tl">
                    <a:srgbClr val="000000">
                      <a:alpha val="43137"/>
                    </a:srgbClr>
                  </a:outerShdw>
                </a:effectLst>
              </a:rPr>
              <a:t>Daniel 11 and Spirit of Prophecy </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158117" y="1458618"/>
            <a:ext cx="11537697" cy="5112303"/>
          </a:xfrm>
        </p:spPr>
        <p:txBody>
          <a:bodyPr anchor="t">
            <a:normAutofit/>
          </a:bodyPr>
          <a:lstStyle/>
          <a:p>
            <a:r>
              <a:rPr lang="en-US" sz="2200" b="1" i="1" dirty="0">
                <a:effectLst/>
              </a:rPr>
              <a:t>Manuscript Releases Vol. 13: </a:t>
            </a:r>
            <a:r>
              <a:rPr lang="en-US" sz="2200" i="1" dirty="0">
                <a:effectLst/>
              </a:rPr>
              <a:t>We have no time to lose. Troublous times are before us. The world is stirred with the spirit of war. Soon the scenes of trouble spoken of in the prophecies will take place. The prophecy in the eleventh of Daniel has nearly reached its complete fulfillment. </a:t>
            </a:r>
            <a:r>
              <a:rPr lang="en-US" sz="2200" b="1" i="1" dirty="0">
                <a:effectLst/>
              </a:rPr>
              <a:t>Much of the history that has taken place in fulfillment of this prophecy will be repeated. </a:t>
            </a:r>
            <a:r>
              <a:rPr lang="en-US" sz="2200" i="1" dirty="0">
                <a:effectLst/>
              </a:rPr>
              <a:t>In the thirtieth verse a power is spoken of that “shall be grieved, and return, and have indignation against the holy covenant: </a:t>
            </a:r>
            <a:r>
              <a:rPr lang="en-US" sz="2200" b="1" i="1" dirty="0">
                <a:effectLst/>
              </a:rPr>
              <a:t>so shall he do</a:t>
            </a:r>
            <a:r>
              <a:rPr lang="en-US" sz="2200" i="1" dirty="0">
                <a:effectLst/>
              </a:rPr>
              <a:t>; he shall even return, and have intelligence with them that forsake the holy covenant.” [Verses 31-36, quoted.] </a:t>
            </a:r>
            <a:r>
              <a:rPr lang="en-US" sz="2200" dirty="0">
                <a:effectLst/>
              </a:rPr>
              <a:t>(13MR394). </a:t>
            </a:r>
          </a:p>
          <a:p>
            <a:endParaRPr lang="en-US" sz="1400" dirty="0">
              <a:effectLst/>
            </a:endParaRPr>
          </a:p>
          <a:p>
            <a:r>
              <a:rPr lang="en-US" sz="2200" dirty="0"/>
              <a:t>While the French were converted and the alliance was formed in 508AD, this text could not be fulfilled until France was strong enough to use the sword for the Papacy after 800AD and continuing during the </a:t>
            </a:r>
            <a:r>
              <a:rPr lang="en-US" sz="2200" dirty="0" err="1"/>
              <a:t>Protestan</a:t>
            </a:r>
            <a:r>
              <a:rPr lang="en-US" sz="2200" dirty="0"/>
              <a:t> Reformation. </a:t>
            </a:r>
          </a:p>
        </p:txBody>
      </p:sp>
    </p:spTree>
    <p:extLst>
      <p:ext uri="{BB962C8B-B14F-4D97-AF65-F5344CB8AC3E}">
        <p14:creationId xmlns:p14="http://schemas.microsoft.com/office/powerpoint/2010/main" val="1446319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620417" y="216195"/>
            <a:ext cx="9905998" cy="1065451"/>
          </a:xfrm>
        </p:spPr>
        <p:txBody>
          <a:bodyPr>
            <a:normAutofit/>
          </a:bodyPr>
          <a:lstStyle/>
          <a:p>
            <a:pPr algn="ctr"/>
            <a:r>
              <a:rPr lang="en-US" dirty="0">
                <a:solidFill>
                  <a:srgbClr val="FF0000"/>
                </a:solidFill>
                <a:effectLst>
                  <a:outerShdw blurRad="38100" dist="38100" dir="2700000" algn="tl">
                    <a:srgbClr val="000000">
                      <a:alpha val="43137"/>
                    </a:srgbClr>
                  </a:outerShdw>
                </a:effectLst>
              </a:rPr>
              <a:t>Daniel 11 and Spirit of Prophecy </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352975" y="1447879"/>
            <a:ext cx="4529921" cy="4404281"/>
          </a:xfrm>
        </p:spPr>
        <p:txBody>
          <a:bodyPr anchor="t">
            <a:normAutofit/>
          </a:bodyPr>
          <a:lstStyle/>
          <a:p>
            <a:pPr marL="0" indent="0">
              <a:buNone/>
            </a:pPr>
            <a:r>
              <a:rPr lang="en-US" dirty="0">
                <a:effectLst/>
              </a:rPr>
              <a:t>Fri, Jun 19, 2020 at 2:26 AM &lt;Plouden@dtccom.net&gt; wrote:</a:t>
            </a:r>
          </a:p>
          <a:p>
            <a:pPr marL="0" indent="0">
              <a:buNone/>
            </a:pPr>
            <a:r>
              <a:rPr lang="en-US" dirty="0">
                <a:effectLst/>
              </a:rPr>
              <a:t>Hello,</a:t>
            </a:r>
          </a:p>
          <a:p>
            <a:pPr marL="0" indent="0">
              <a:buNone/>
            </a:pPr>
            <a:r>
              <a:rPr lang="en-US" sz="2400" b="1" i="1" dirty="0">
                <a:effectLst/>
              </a:rPr>
              <a:t>Could you tell me if Mrs. White ever referenced the Battle of Actium or the Cleopatra, Mark Anthony, Octavian affair? </a:t>
            </a:r>
            <a:r>
              <a:rPr lang="en-US" dirty="0">
                <a:effectLst/>
              </a:rPr>
              <a:t>I have search online but haven’t found anything.</a:t>
            </a:r>
          </a:p>
          <a:p>
            <a:pPr marL="0" indent="0">
              <a:buNone/>
            </a:pPr>
            <a:r>
              <a:rPr lang="en-US" dirty="0">
                <a:effectLst/>
              </a:rPr>
              <a:t>Thank you,</a:t>
            </a:r>
          </a:p>
          <a:p>
            <a:pPr marL="0" indent="0">
              <a:buNone/>
            </a:pPr>
            <a:r>
              <a:rPr lang="en-US" dirty="0">
                <a:effectLst/>
              </a:rPr>
              <a:t>Perry Louden</a:t>
            </a:r>
            <a:endParaRPr lang="en-US" dirty="0"/>
          </a:p>
        </p:txBody>
      </p:sp>
      <p:sp>
        <p:nvSpPr>
          <p:cNvPr id="4" name="TextBox 3">
            <a:extLst>
              <a:ext uri="{FF2B5EF4-FFF2-40B4-BE49-F238E27FC236}">
                <a16:creationId xmlns:a16="http://schemas.microsoft.com/office/drawing/2014/main" id="{29567BA5-C91B-4CAF-9495-C78CD63AA0A9}"/>
              </a:ext>
            </a:extLst>
          </p:cNvPr>
          <p:cNvSpPr txBox="1"/>
          <p:nvPr/>
        </p:nvSpPr>
        <p:spPr>
          <a:xfrm>
            <a:off x="4882896" y="1447879"/>
            <a:ext cx="7178040" cy="4801314"/>
          </a:xfrm>
          <a:prstGeom prst="rect">
            <a:avLst/>
          </a:prstGeom>
          <a:noFill/>
        </p:spPr>
        <p:txBody>
          <a:bodyPr wrap="square" rtlCol="0">
            <a:spAutoFit/>
          </a:bodyPr>
          <a:lstStyle/>
          <a:p>
            <a:r>
              <a:rPr lang="en-US" dirty="0"/>
              <a:t>From :	White Estate Mail &lt;mail@whiteestate.org&gt;</a:t>
            </a:r>
          </a:p>
          <a:p>
            <a:r>
              <a:rPr lang="en-US" dirty="0"/>
              <a:t>Subject :	Re: EGW References on Actium</a:t>
            </a:r>
          </a:p>
          <a:p>
            <a:r>
              <a:rPr lang="en-US" dirty="0"/>
              <a:t>To :	Perry Louden &lt;Plouden@dtccom.net&gt;	</a:t>
            </a:r>
          </a:p>
          <a:p>
            <a:r>
              <a:rPr lang="en-US" dirty="0"/>
              <a:t>Fri, Jun 19, 2020 04:57 PM</a:t>
            </a:r>
          </a:p>
          <a:p>
            <a:r>
              <a:rPr lang="en-US" dirty="0"/>
              <a:t>Dear Brother Louden,</a:t>
            </a:r>
          </a:p>
          <a:p>
            <a:endParaRPr lang="en-US" dirty="0"/>
          </a:p>
          <a:p>
            <a:r>
              <a:rPr lang="en-US" dirty="0"/>
              <a:t>Thank you for contacting the Ellen G. White Estate.  I did the same searches that you did, and I got the same results that you did</a:t>
            </a:r>
            <a:r>
              <a:rPr lang="en-US" sz="2000" dirty="0"/>
              <a:t>.  </a:t>
            </a:r>
            <a:r>
              <a:rPr lang="en-US" sz="2400" b="1" i="1" dirty="0"/>
              <a:t>I am not aware of Ellen White's having written specifically about the people or events you mentioned.  </a:t>
            </a:r>
            <a:r>
              <a:rPr lang="en-US" dirty="0"/>
              <a:t>Sorry!  Thank you for getting in touch, and God bless!</a:t>
            </a:r>
          </a:p>
          <a:p>
            <a:endParaRPr lang="en-US" dirty="0"/>
          </a:p>
          <a:p>
            <a:r>
              <a:rPr lang="en-US" dirty="0"/>
              <a:t>William </a:t>
            </a:r>
            <a:r>
              <a:rPr lang="en-US" dirty="0" err="1"/>
              <a:t>Fagal</a:t>
            </a:r>
            <a:endParaRPr lang="en-US" dirty="0"/>
          </a:p>
          <a:p>
            <a:r>
              <a:rPr lang="en-US" dirty="0"/>
              <a:t>Associate Director (Retired)</a:t>
            </a:r>
          </a:p>
          <a:p>
            <a:r>
              <a:rPr lang="en-US" dirty="0"/>
              <a:t>Ellen G. White Estate</a:t>
            </a:r>
          </a:p>
        </p:txBody>
      </p:sp>
    </p:spTree>
    <p:extLst>
      <p:ext uri="{BB962C8B-B14F-4D97-AF65-F5344CB8AC3E}">
        <p14:creationId xmlns:p14="http://schemas.microsoft.com/office/powerpoint/2010/main" val="40356995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928761" y="0"/>
            <a:ext cx="9905998" cy="1065451"/>
          </a:xfrm>
        </p:spPr>
        <p:txBody>
          <a:bodyPr>
            <a:normAutofit/>
          </a:bodyPr>
          <a:lstStyle/>
          <a:p>
            <a:pPr algn="ctr"/>
            <a:r>
              <a:rPr lang="en-US" dirty="0">
                <a:solidFill>
                  <a:srgbClr val="FF0000"/>
                </a:solidFill>
                <a:effectLst>
                  <a:outerShdw blurRad="38100" dist="38100" dir="2700000" algn="tl">
                    <a:srgbClr val="000000">
                      <a:alpha val="43137"/>
                    </a:srgbClr>
                  </a:outerShdw>
                </a:effectLst>
              </a:rPr>
              <a:t>Daniel 11 and Spirit of Prophecy </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6096000" y="1065451"/>
            <a:ext cx="5523282" cy="5599868"/>
          </a:xfrm>
        </p:spPr>
        <p:txBody>
          <a:bodyPr anchor="t">
            <a:normAutofit/>
          </a:bodyPr>
          <a:lstStyle/>
          <a:p>
            <a:r>
              <a:rPr lang="en-US" b="1" dirty="0"/>
              <a:t>Chapter 35 —Liberty of Conscience Threatened</a:t>
            </a:r>
          </a:p>
          <a:p>
            <a:pPr lvl="1"/>
            <a:r>
              <a:rPr lang="en-US" dirty="0"/>
              <a:t>Verse 41</a:t>
            </a:r>
          </a:p>
          <a:p>
            <a:r>
              <a:rPr lang="en-US" b="1" dirty="0"/>
              <a:t>Chapter 36—The Impending Conflict</a:t>
            </a:r>
          </a:p>
          <a:p>
            <a:pPr lvl="1"/>
            <a:r>
              <a:rPr lang="en-US" dirty="0"/>
              <a:t>Verse 42</a:t>
            </a:r>
          </a:p>
          <a:p>
            <a:r>
              <a:rPr lang="en-US" b="1" dirty="0"/>
              <a:t>Chapter 37—The Scriptures a Safeguard</a:t>
            </a:r>
          </a:p>
          <a:p>
            <a:pPr lvl="1"/>
            <a:r>
              <a:rPr lang="en-US" dirty="0"/>
              <a:t>Verse 43</a:t>
            </a:r>
            <a:endParaRPr lang="en-US" b="1" dirty="0"/>
          </a:p>
          <a:p>
            <a:r>
              <a:rPr lang="en-US" b="1" dirty="0"/>
              <a:t>Chapter 38—The Final Warning</a:t>
            </a:r>
          </a:p>
          <a:p>
            <a:pPr lvl="1"/>
            <a:r>
              <a:rPr lang="en-US" dirty="0"/>
              <a:t>Verse 44</a:t>
            </a:r>
          </a:p>
          <a:p>
            <a:r>
              <a:rPr lang="en-US" b="1" dirty="0"/>
              <a:t>Chapter 39—The Time of Trouble</a:t>
            </a:r>
          </a:p>
          <a:p>
            <a:pPr lvl="1"/>
            <a:r>
              <a:rPr lang="en-US" dirty="0"/>
              <a:t>Verse 45</a:t>
            </a:r>
          </a:p>
          <a:p>
            <a:r>
              <a:rPr lang="en-US" b="1" dirty="0"/>
              <a:t>Chapter 40—God's People Delivered</a:t>
            </a:r>
          </a:p>
          <a:p>
            <a:pPr lvl="1"/>
            <a:r>
              <a:rPr lang="en-US" dirty="0"/>
              <a:t>Verse 12:1</a:t>
            </a:r>
          </a:p>
          <a:p>
            <a:pPr lvl="1"/>
            <a:endParaRPr lang="en-US" dirty="0"/>
          </a:p>
        </p:txBody>
      </p:sp>
      <p:sp>
        <p:nvSpPr>
          <p:cNvPr id="6" name="Content Placeholder 2">
            <a:extLst>
              <a:ext uri="{FF2B5EF4-FFF2-40B4-BE49-F238E27FC236}">
                <a16:creationId xmlns:a16="http://schemas.microsoft.com/office/drawing/2014/main" id="{F2890E09-461D-483B-86A0-2468A1453A27}"/>
              </a:ext>
            </a:extLst>
          </p:cNvPr>
          <p:cNvSpPr txBox="1">
            <a:spLocks/>
          </p:cNvSpPr>
          <p:nvPr/>
        </p:nvSpPr>
        <p:spPr>
          <a:xfrm>
            <a:off x="312953" y="1065451"/>
            <a:ext cx="5907093" cy="5873912"/>
          </a:xfrm>
          <a:prstGeom prst="rect">
            <a:avLst/>
          </a:prstGeom>
        </p:spPr>
        <p:txBody>
          <a:bodyPr vert="horz" lIns="91440" tIns="45720" rIns="91440" bIns="45720" rtlCol="0" anchor="t">
            <a:normAutofit fontScale="92500" lnSpcReduction="10000"/>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b="1" dirty="0"/>
              <a:t>Chapter 1 —The Destruction of Jerusalem</a:t>
            </a:r>
          </a:p>
          <a:p>
            <a:pPr lvl="1"/>
            <a:r>
              <a:rPr lang="en-US" dirty="0"/>
              <a:t>Verse 22 (Destruction of the Temple)</a:t>
            </a:r>
          </a:p>
          <a:p>
            <a:r>
              <a:rPr lang="en-US" b="1" dirty="0"/>
              <a:t>Chapter 2—Persecution in the First Centuries</a:t>
            </a:r>
          </a:p>
          <a:p>
            <a:r>
              <a:rPr lang="en-US" b="1" dirty="0"/>
              <a:t>Chapter 3—An Era of Spiritual Darkness</a:t>
            </a:r>
          </a:p>
          <a:p>
            <a:pPr lvl="1"/>
            <a:r>
              <a:rPr lang="en-US" dirty="0"/>
              <a:t>Verses 36-39 (Full Power and Authority of the Papacy) </a:t>
            </a:r>
          </a:p>
          <a:p>
            <a:pPr lvl="1"/>
            <a:r>
              <a:rPr lang="en-US" dirty="0"/>
              <a:t>Verses 23-31 (Establishment of the Roman Church-State System)</a:t>
            </a:r>
          </a:p>
          <a:p>
            <a:r>
              <a:rPr lang="en-US" b="1" dirty="0"/>
              <a:t>Chapter 4-14 Chapter 4—The Waldenses, John Wycliffe, Huss and Jerome, Luther's Separation From Rome, Luther Before the Diet, The Swiss Reformer, Progress of Reform in Germany, Protest of the Princes, The French Reformation, The Netherlands and Scandinavia, Later English Reformers</a:t>
            </a:r>
          </a:p>
          <a:p>
            <a:pPr lvl="1"/>
            <a:r>
              <a:rPr lang="en-US" dirty="0"/>
              <a:t>Verses 32-35 (Protestant Reformation) </a:t>
            </a:r>
          </a:p>
          <a:p>
            <a:r>
              <a:rPr lang="en-US" b="1" dirty="0"/>
              <a:t>Chapter 15—The Bible and the French Revolution</a:t>
            </a:r>
          </a:p>
          <a:p>
            <a:pPr lvl="1"/>
            <a:r>
              <a:rPr lang="en-US" dirty="0"/>
              <a:t>Verse 40</a:t>
            </a:r>
          </a:p>
          <a:p>
            <a:pPr lvl="1"/>
            <a:endParaRPr lang="en-US" dirty="0"/>
          </a:p>
        </p:txBody>
      </p:sp>
    </p:spTree>
    <p:extLst>
      <p:ext uri="{BB962C8B-B14F-4D97-AF65-F5344CB8AC3E}">
        <p14:creationId xmlns:p14="http://schemas.microsoft.com/office/powerpoint/2010/main" val="16127305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726743" y="99237"/>
            <a:ext cx="9905998" cy="1065451"/>
          </a:xfrm>
        </p:spPr>
        <p:txBody>
          <a:bodyPr>
            <a:normAutofit/>
          </a:bodyPr>
          <a:lstStyle/>
          <a:p>
            <a:pPr algn="ctr"/>
            <a:r>
              <a:rPr lang="en-US" dirty="0">
                <a:solidFill>
                  <a:srgbClr val="FF0000"/>
                </a:solidFill>
                <a:effectLst>
                  <a:outerShdw blurRad="38100" dist="38100" dir="2700000" algn="tl">
                    <a:srgbClr val="000000">
                      <a:alpha val="43137"/>
                    </a:srgbClr>
                  </a:outerShdw>
                </a:effectLst>
              </a:rPr>
              <a:t>Daniel 11 and Spirit of Prophecy </a:t>
            </a:r>
          </a:p>
        </p:txBody>
      </p:sp>
      <p:sp>
        <p:nvSpPr>
          <p:cNvPr id="4" name="Content Placeholder 3">
            <a:extLst>
              <a:ext uri="{FF2B5EF4-FFF2-40B4-BE49-F238E27FC236}">
                <a16:creationId xmlns:a16="http://schemas.microsoft.com/office/drawing/2014/main" id="{2E6434A1-FD52-4891-B1D4-653B90EDE795}"/>
              </a:ext>
            </a:extLst>
          </p:cNvPr>
          <p:cNvSpPr>
            <a:spLocks noGrp="1"/>
          </p:cNvSpPr>
          <p:nvPr>
            <p:ph idx="1"/>
          </p:nvPr>
        </p:nvSpPr>
        <p:spPr>
          <a:xfrm>
            <a:off x="539111" y="1618866"/>
            <a:ext cx="11110602" cy="5239134"/>
          </a:xfrm>
        </p:spPr>
        <p:txBody>
          <a:bodyPr anchor="t">
            <a:normAutofit/>
          </a:bodyPr>
          <a:lstStyle/>
          <a:p>
            <a:pPr marL="0" indent="0">
              <a:buNone/>
            </a:pPr>
            <a:r>
              <a:rPr lang="en-US" sz="2800" i="1" dirty="0"/>
              <a:t>In sum, Mrs. White does not reference or endorse the predominant interpretation of her time, or any of the interpretational views extending Imperial Rome from verse 23 to verse 29. Even so, she also did not openly endorse the proposed interpretation of verses 23-29, nevertheless what she does encourage is more and deeper study into Daniel 11. Nothing in this new proposal contradicts the Spirit of Prophecy, and the interpretation of this proposal matches the sections in the Great Controversy regarding the rise of the Papacy, the full power and control of Rome, and the Protestant Reformation. </a:t>
            </a:r>
          </a:p>
          <a:p>
            <a:pPr marL="0" indent="0">
              <a:buNone/>
            </a:pPr>
            <a:endParaRPr lang="en-US" dirty="0"/>
          </a:p>
        </p:txBody>
      </p:sp>
      <p:sp>
        <p:nvSpPr>
          <p:cNvPr id="6" name="Content Placeholder 2">
            <a:extLst>
              <a:ext uri="{FF2B5EF4-FFF2-40B4-BE49-F238E27FC236}">
                <a16:creationId xmlns:a16="http://schemas.microsoft.com/office/drawing/2014/main" id="{F2890E09-461D-483B-86A0-2468A1453A27}"/>
              </a:ext>
            </a:extLst>
          </p:cNvPr>
          <p:cNvSpPr txBox="1">
            <a:spLocks/>
          </p:cNvSpPr>
          <p:nvPr/>
        </p:nvSpPr>
        <p:spPr>
          <a:xfrm>
            <a:off x="419982" y="2317040"/>
            <a:ext cx="5674430" cy="4336790"/>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endParaRPr lang="en-US" dirty="0"/>
          </a:p>
        </p:txBody>
      </p:sp>
    </p:spTree>
    <p:extLst>
      <p:ext uri="{BB962C8B-B14F-4D97-AF65-F5344CB8AC3E}">
        <p14:creationId xmlns:p14="http://schemas.microsoft.com/office/powerpoint/2010/main" val="3335111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790539" y="99237"/>
            <a:ext cx="9905998" cy="1065451"/>
          </a:xfrm>
        </p:spPr>
        <p:txBody>
          <a:bodyPr>
            <a:normAutofit/>
          </a:bodyPr>
          <a:lstStyle/>
          <a:p>
            <a:pPr algn="ctr"/>
            <a:r>
              <a:rPr lang="en-US" dirty="0">
                <a:solidFill>
                  <a:srgbClr val="FF0000"/>
                </a:solidFill>
                <a:effectLst>
                  <a:outerShdw blurRad="38100" dist="38100" dir="2700000" algn="tl">
                    <a:srgbClr val="000000">
                      <a:alpha val="43137"/>
                    </a:srgbClr>
                  </a:outerShdw>
                </a:effectLst>
              </a:rPr>
              <a:t>Daniel 11 and Spirit of Prophecy </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5650897" y="1304583"/>
            <a:ext cx="5982823" cy="4904831"/>
          </a:xfrm>
        </p:spPr>
        <p:txBody>
          <a:bodyPr anchor="t">
            <a:normAutofit/>
          </a:bodyPr>
          <a:lstStyle/>
          <a:p>
            <a:pPr marL="0" indent="0">
              <a:buNone/>
            </a:pPr>
            <a:r>
              <a:rPr lang="en-US" dirty="0">
                <a:effectLst/>
              </a:rPr>
              <a:t>From :	White Estate Mail &lt;mail@whiteestate.org&gt;</a:t>
            </a:r>
          </a:p>
          <a:p>
            <a:pPr marL="0" indent="0">
              <a:buNone/>
            </a:pPr>
            <a:r>
              <a:rPr lang="en-US" dirty="0">
                <a:effectLst/>
              </a:rPr>
              <a:t>Subject :	Re: Mrs. White and Daniel 11</a:t>
            </a:r>
          </a:p>
          <a:p>
            <a:pPr marL="0" indent="0">
              <a:buNone/>
            </a:pPr>
            <a:r>
              <a:rPr lang="en-US" dirty="0">
                <a:effectLst/>
              </a:rPr>
              <a:t>To :	Perry Louden &lt;plouden@dtccom.net&gt;	</a:t>
            </a:r>
          </a:p>
          <a:p>
            <a:pPr marL="0" indent="0">
              <a:buNone/>
            </a:pPr>
            <a:r>
              <a:rPr lang="en-US" dirty="0">
                <a:effectLst/>
              </a:rPr>
              <a:t>Fri, Jul 03, 2020 06:41 PM</a:t>
            </a:r>
          </a:p>
          <a:p>
            <a:pPr marL="0" indent="0">
              <a:buNone/>
            </a:pPr>
            <a:r>
              <a:rPr lang="en-US" dirty="0">
                <a:effectLst/>
              </a:rPr>
              <a:t>Glad you found what I had sent earlier.</a:t>
            </a:r>
            <a:r>
              <a:rPr lang="en-US" b="1" i="1" dirty="0">
                <a:effectLst/>
              </a:rPr>
              <a:t>  </a:t>
            </a:r>
            <a:r>
              <a:rPr lang="en-US" sz="2600" b="1" i="1" dirty="0">
                <a:effectLst/>
              </a:rPr>
              <a:t>I didn't find your proposal heretical.  </a:t>
            </a:r>
            <a:r>
              <a:rPr lang="en-US" dirty="0">
                <a:effectLst/>
              </a:rPr>
              <a:t>I would be interested in receiving a copy of the book when it is published.  As you know, I have retired in Berrien Springs.  My mailing address is 3106 </a:t>
            </a:r>
            <a:r>
              <a:rPr lang="en-US" dirty="0" err="1">
                <a:effectLst/>
              </a:rPr>
              <a:t>Willo</a:t>
            </a:r>
            <a:r>
              <a:rPr lang="en-US" dirty="0">
                <a:effectLst/>
              </a:rPr>
              <a:t> Dr., Berrien Springs, MI 49103.  Thank you for your kindness!</a:t>
            </a:r>
          </a:p>
          <a:p>
            <a:pPr marL="0" indent="0">
              <a:buNone/>
            </a:pPr>
            <a:r>
              <a:rPr lang="en-US" dirty="0">
                <a:effectLst/>
              </a:rPr>
              <a:t>WF</a:t>
            </a:r>
            <a:endParaRPr lang="en-US" dirty="0"/>
          </a:p>
        </p:txBody>
      </p:sp>
      <p:sp>
        <p:nvSpPr>
          <p:cNvPr id="5" name="TextBox 4">
            <a:extLst>
              <a:ext uri="{FF2B5EF4-FFF2-40B4-BE49-F238E27FC236}">
                <a16:creationId xmlns:a16="http://schemas.microsoft.com/office/drawing/2014/main" id="{255900D4-742D-4A07-9219-205825B30230}"/>
              </a:ext>
            </a:extLst>
          </p:cNvPr>
          <p:cNvSpPr txBox="1"/>
          <p:nvPr/>
        </p:nvSpPr>
        <p:spPr>
          <a:xfrm>
            <a:off x="227384" y="1290971"/>
            <a:ext cx="5175504" cy="5201424"/>
          </a:xfrm>
          <a:prstGeom prst="rect">
            <a:avLst/>
          </a:prstGeom>
          <a:noFill/>
        </p:spPr>
        <p:txBody>
          <a:bodyPr wrap="square" rtlCol="0">
            <a:spAutoFit/>
          </a:bodyPr>
          <a:lstStyle/>
          <a:p>
            <a:r>
              <a:rPr lang="en-US" sz="2000" dirty="0"/>
              <a:t> Thu, Jul 2, 2020 at 6:47 PM &lt;plouden@dtccom.net&gt; wrote:</a:t>
            </a:r>
          </a:p>
          <a:p>
            <a:endParaRPr lang="en-US" sz="2000" dirty="0"/>
          </a:p>
          <a:p>
            <a:r>
              <a:rPr lang="en-US" sz="2000" dirty="0"/>
              <a:t>Yes! I got it and will make those changes and besides those, </a:t>
            </a:r>
            <a:r>
              <a:rPr lang="en-US" sz="2400" b="1" i="1" dirty="0"/>
              <a:t>I didn't see any indication from you that my proposal was heretical. </a:t>
            </a:r>
            <a:r>
              <a:rPr lang="en-US" sz="2000" dirty="0"/>
              <a:t>I do have a publishing agreement with TEACH Services who should proofread it well (I can't see my own mistakes). Thanks again for you your help and if you send me your mailing address, I will send you a copy. </a:t>
            </a:r>
          </a:p>
          <a:p>
            <a:r>
              <a:rPr lang="en-US" sz="2000" dirty="0"/>
              <a:t>Blessings!</a:t>
            </a:r>
          </a:p>
          <a:p>
            <a:endParaRPr lang="en-US" sz="2000" dirty="0"/>
          </a:p>
          <a:p>
            <a:r>
              <a:rPr lang="en-US" sz="2000" dirty="0"/>
              <a:t>Perry</a:t>
            </a:r>
          </a:p>
        </p:txBody>
      </p:sp>
    </p:spTree>
    <p:extLst>
      <p:ext uri="{BB962C8B-B14F-4D97-AF65-F5344CB8AC3E}">
        <p14:creationId xmlns:p14="http://schemas.microsoft.com/office/powerpoint/2010/main" val="39772882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383547" y="136689"/>
            <a:ext cx="11458574"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Pagan Rome and the Medieval Divided Kingdom Period and Revelation </a:t>
            </a:r>
          </a:p>
        </p:txBody>
      </p:sp>
      <p:sp>
        <p:nvSpPr>
          <p:cNvPr id="4" name="Content Placeholder 3">
            <a:extLst>
              <a:ext uri="{FF2B5EF4-FFF2-40B4-BE49-F238E27FC236}">
                <a16:creationId xmlns:a16="http://schemas.microsoft.com/office/drawing/2014/main" id="{4590715B-D346-4C47-8B49-09E599D89740}"/>
              </a:ext>
            </a:extLst>
          </p:cNvPr>
          <p:cNvSpPr>
            <a:spLocks noGrp="1"/>
          </p:cNvSpPr>
          <p:nvPr>
            <p:ph idx="1"/>
          </p:nvPr>
        </p:nvSpPr>
        <p:spPr>
          <a:xfrm>
            <a:off x="143305" y="3125508"/>
            <a:ext cx="6183312" cy="4119900"/>
          </a:xfrm>
        </p:spPr>
        <p:txBody>
          <a:bodyPr anchor="t">
            <a:normAutofit/>
          </a:bodyPr>
          <a:lstStyle/>
          <a:p>
            <a:pPr marL="0" indent="0">
              <a:buNone/>
            </a:pPr>
            <a:r>
              <a:rPr lang="en-US" sz="2400" b="1" dirty="0"/>
              <a:t>Daniel 11:20-22 (4BC-476AD)</a:t>
            </a:r>
          </a:p>
          <a:p>
            <a:pPr lvl="1"/>
            <a:r>
              <a:rPr lang="en-US" sz="2400" dirty="0"/>
              <a:t>Woman gives Birth in Rev 12</a:t>
            </a:r>
          </a:p>
          <a:p>
            <a:pPr lvl="1"/>
            <a:r>
              <a:rPr lang="en-US" sz="2400" dirty="0"/>
              <a:t>Throne Room Scene in Rev 4 </a:t>
            </a:r>
          </a:p>
          <a:p>
            <a:pPr lvl="1"/>
            <a:r>
              <a:rPr lang="en-US" sz="2400" dirty="0"/>
              <a:t>Churches of Ephesus, Smyrna, Pergamum </a:t>
            </a:r>
          </a:p>
          <a:p>
            <a:pPr lvl="1"/>
            <a:r>
              <a:rPr lang="en-US" sz="2400" dirty="0"/>
              <a:t>Seals #s 1,2,3</a:t>
            </a:r>
          </a:p>
          <a:p>
            <a:pPr lvl="1"/>
            <a:r>
              <a:rPr lang="en-US" sz="2400" dirty="0"/>
              <a:t>Trumpets 1,2,3,4 (U. Smith)</a:t>
            </a:r>
          </a:p>
          <a:p>
            <a:pPr lvl="1"/>
            <a:endParaRPr lang="en-US" sz="2000" dirty="0"/>
          </a:p>
          <a:p>
            <a:pPr lvl="1"/>
            <a:endParaRPr lang="en-US" dirty="0"/>
          </a:p>
        </p:txBody>
      </p:sp>
      <p:sp>
        <p:nvSpPr>
          <p:cNvPr id="9" name="Content Placeholder 3">
            <a:extLst>
              <a:ext uri="{FF2B5EF4-FFF2-40B4-BE49-F238E27FC236}">
                <a16:creationId xmlns:a16="http://schemas.microsoft.com/office/drawing/2014/main" id="{3B5F1B53-78B4-4684-A5A5-5948FFE457AC}"/>
              </a:ext>
            </a:extLst>
          </p:cNvPr>
          <p:cNvSpPr txBox="1">
            <a:spLocks/>
          </p:cNvSpPr>
          <p:nvPr/>
        </p:nvSpPr>
        <p:spPr>
          <a:xfrm>
            <a:off x="6282753" y="3111760"/>
            <a:ext cx="5204797" cy="307170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Font typeface="Arial"/>
              <a:buNone/>
            </a:pPr>
            <a:r>
              <a:rPr lang="en-US" sz="2400" b="1" dirty="0"/>
              <a:t>Daniel 11:23-39 (508- 1798) </a:t>
            </a:r>
          </a:p>
          <a:p>
            <a:pPr lvl="1"/>
            <a:r>
              <a:rPr lang="en-US" sz="2400" dirty="0"/>
              <a:t>Church of Thyatira and Sardis </a:t>
            </a:r>
          </a:p>
          <a:p>
            <a:pPr lvl="1"/>
            <a:r>
              <a:rPr lang="en-US" sz="2400" dirty="0"/>
              <a:t>Seals #s 4,5 </a:t>
            </a:r>
          </a:p>
          <a:p>
            <a:pPr lvl="1"/>
            <a:r>
              <a:rPr lang="en-US" sz="2400" dirty="0"/>
              <a:t>Trumpets #s 5,6 </a:t>
            </a:r>
          </a:p>
          <a:p>
            <a:pPr lvl="1"/>
            <a:r>
              <a:rPr lang="en-US" sz="2400" dirty="0"/>
              <a:t>Two Witnesses </a:t>
            </a:r>
          </a:p>
          <a:p>
            <a:pPr lvl="1"/>
            <a:endParaRPr lang="en-US" sz="2000" dirty="0"/>
          </a:p>
        </p:txBody>
      </p:sp>
      <p:pic>
        <p:nvPicPr>
          <p:cNvPr id="3" name="Picture 2">
            <a:extLst>
              <a:ext uri="{FF2B5EF4-FFF2-40B4-BE49-F238E27FC236}">
                <a16:creationId xmlns:a16="http://schemas.microsoft.com/office/drawing/2014/main" id="{D5135674-7D19-451C-BB36-14B7141F3D57}"/>
              </a:ext>
            </a:extLst>
          </p:cNvPr>
          <p:cNvPicPr>
            <a:picLocks noChangeAspect="1"/>
          </p:cNvPicPr>
          <p:nvPr/>
        </p:nvPicPr>
        <p:blipFill rotWithShape="1">
          <a:blip r:embed="rId2"/>
          <a:srcRect b="1396"/>
          <a:stretch/>
        </p:blipFill>
        <p:spPr>
          <a:xfrm>
            <a:off x="350940" y="1659760"/>
            <a:ext cx="5450649" cy="1230562"/>
          </a:xfrm>
          <a:prstGeom prst="rect">
            <a:avLst/>
          </a:prstGeom>
        </p:spPr>
      </p:pic>
      <p:pic>
        <p:nvPicPr>
          <p:cNvPr id="5" name="Picture 4">
            <a:extLst>
              <a:ext uri="{FF2B5EF4-FFF2-40B4-BE49-F238E27FC236}">
                <a16:creationId xmlns:a16="http://schemas.microsoft.com/office/drawing/2014/main" id="{164B9275-BBC8-42B2-A6C2-79CE6D9A3CC5}"/>
              </a:ext>
            </a:extLst>
          </p:cNvPr>
          <p:cNvPicPr>
            <a:picLocks noChangeAspect="1"/>
          </p:cNvPicPr>
          <p:nvPr/>
        </p:nvPicPr>
        <p:blipFill>
          <a:blip r:embed="rId3"/>
          <a:stretch>
            <a:fillRect/>
          </a:stretch>
        </p:blipFill>
        <p:spPr>
          <a:xfrm>
            <a:off x="5929245" y="1637300"/>
            <a:ext cx="5911815" cy="1239274"/>
          </a:xfrm>
          <a:prstGeom prst="rect">
            <a:avLst/>
          </a:prstGeom>
        </p:spPr>
      </p:pic>
    </p:spTree>
    <p:extLst>
      <p:ext uri="{BB962C8B-B14F-4D97-AF65-F5344CB8AC3E}">
        <p14:creationId xmlns:p14="http://schemas.microsoft.com/office/powerpoint/2010/main" val="18300544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646111" y="203337"/>
            <a:ext cx="9404723" cy="1400530"/>
          </a:xfrm>
        </p:spPr>
        <p:txBody>
          <a:bodyPr vert="horz" lIns="91440" tIns="45720" rIns="91440" bIns="45720" rtlCol="0" anchor="b">
            <a:normAutofit fontScale="90000"/>
          </a:bodyPr>
          <a:lstStyle/>
          <a:p>
            <a:pPr algn="ctr"/>
            <a:r>
              <a:rPr lang="en-US" sz="5400" dirty="0">
                <a:solidFill>
                  <a:srgbClr val="FF0000"/>
                </a:solidFill>
                <a:effectLst>
                  <a:outerShdw blurRad="38100" dist="38100" dir="2700000" algn="tl">
                    <a:srgbClr val="000000">
                      <a:alpha val="43137"/>
                    </a:srgbClr>
                  </a:outerShdw>
                </a:effectLst>
              </a:rPr>
              <a:t>Daniel’s  Kingdom Periods</a:t>
            </a:r>
            <a:br>
              <a:rPr lang="en-US" sz="5400" dirty="0">
                <a:solidFill>
                  <a:srgbClr val="FF0000"/>
                </a:solidFill>
                <a:effectLst>
                  <a:outerShdw blurRad="38100" dist="38100" dir="2700000" algn="tl">
                    <a:srgbClr val="000000">
                      <a:alpha val="43137"/>
                    </a:srgbClr>
                  </a:outerShdw>
                </a:effectLst>
              </a:rPr>
            </a:br>
            <a:r>
              <a:rPr lang="en-US" sz="5400" dirty="0">
                <a:solidFill>
                  <a:srgbClr val="FF0000"/>
                </a:solidFill>
                <a:effectLst>
                  <a:outerShdw blurRad="38100" dist="38100" dir="2700000" algn="tl">
                    <a:srgbClr val="000000">
                      <a:alpha val="43137"/>
                    </a:srgbClr>
                  </a:outerShdw>
                </a:effectLst>
              </a:rPr>
              <a:t>in Chapters 2,7, 8-9</a:t>
            </a:r>
          </a:p>
        </p:txBody>
      </p:sp>
      <p:sp>
        <p:nvSpPr>
          <p:cNvPr id="6" name="TextBox 5">
            <a:extLst>
              <a:ext uri="{FF2B5EF4-FFF2-40B4-BE49-F238E27FC236}">
                <a16:creationId xmlns:a16="http://schemas.microsoft.com/office/drawing/2014/main" id="{9D93812E-DC83-45A1-BF41-115B76E218BB}"/>
              </a:ext>
            </a:extLst>
          </p:cNvPr>
          <p:cNvSpPr txBox="1"/>
          <p:nvPr/>
        </p:nvSpPr>
        <p:spPr>
          <a:xfrm>
            <a:off x="5762625" y="5495925"/>
            <a:ext cx="6076950" cy="1257300"/>
          </a:xfrm>
          <a:prstGeom prst="rect">
            <a:avLst/>
          </a:prstGeom>
          <a:noFill/>
        </p:spPr>
        <p:txBody>
          <a:bodyPr wrap="square" rtlCol="0">
            <a:spAutoFit/>
          </a:bodyPr>
          <a:lstStyle/>
          <a:p>
            <a:endParaRPr lang="en-US" dirty="0"/>
          </a:p>
        </p:txBody>
      </p:sp>
      <p:graphicFrame>
        <p:nvGraphicFramePr>
          <p:cNvPr id="7" name="Table 6">
            <a:extLst>
              <a:ext uri="{FF2B5EF4-FFF2-40B4-BE49-F238E27FC236}">
                <a16:creationId xmlns:a16="http://schemas.microsoft.com/office/drawing/2014/main" id="{A4C8242A-515A-4A1D-819E-A742BBFE92B8}"/>
              </a:ext>
            </a:extLst>
          </p:cNvPr>
          <p:cNvGraphicFramePr>
            <a:graphicFrameLocks noGrp="1"/>
          </p:cNvGraphicFramePr>
          <p:nvPr>
            <p:extLst>
              <p:ext uri="{D42A27DB-BD31-4B8C-83A1-F6EECF244321}">
                <p14:modId xmlns:p14="http://schemas.microsoft.com/office/powerpoint/2010/main" val="3466499747"/>
              </p:ext>
            </p:extLst>
          </p:nvPr>
        </p:nvGraphicFramePr>
        <p:xfrm>
          <a:off x="357568" y="1603867"/>
          <a:ext cx="11482007" cy="4297202"/>
        </p:xfrm>
        <a:graphic>
          <a:graphicData uri="http://schemas.openxmlformats.org/drawingml/2006/table">
            <a:tbl>
              <a:tblPr firstRow="1" firstCol="1" bandRow="1">
                <a:tableStyleId>{5C22544A-7EE6-4342-B048-85BDC9FD1C3A}</a:tableStyleId>
              </a:tblPr>
              <a:tblGrid>
                <a:gridCol w="3445882">
                  <a:extLst>
                    <a:ext uri="{9D8B030D-6E8A-4147-A177-3AD203B41FA5}">
                      <a16:colId xmlns:a16="http://schemas.microsoft.com/office/drawing/2014/main" val="3712759811"/>
                    </a:ext>
                  </a:extLst>
                </a:gridCol>
                <a:gridCol w="1974299">
                  <a:extLst>
                    <a:ext uri="{9D8B030D-6E8A-4147-A177-3AD203B41FA5}">
                      <a16:colId xmlns:a16="http://schemas.microsoft.com/office/drawing/2014/main" val="3404652836"/>
                    </a:ext>
                  </a:extLst>
                </a:gridCol>
                <a:gridCol w="2467872">
                  <a:extLst>
                    <a:ext uri="{9D8B030D-6E8A-4147-A177-3AD203B41FA5}">
                      <a16:colId xmlns:a16="http://schemas.microsoft.com/office/drawing/2014/main" val="2165463946"/>
                    </a:ext>
                  </a:extLst>
                </a:gridCol>
                <a:gridCol w="3593954">
                  <a:extLst>
                    <a:ext uri="{9D8B030D-6E8A-4147-A177-3AD203B41FA5}">
                      <a16:colId xmlns:a16="http://schemas.microsoft.com/office/drawing/2014/main" val="1855144341"/>
                    </a:ext>
                  </a:extLst>
                </a:gridCol>
              </a:tblGrid>
              <a:tr h="540489">
                <a:tc>
                  <a:txBody>
                    <a:bodyPr/>
                    <a:lstStyle/>
                    <a:p>
                      <a:pPr marL="0" marR="0" algn="ctr">
                        <a:lnSpc>
                          <a:spcPct val="106000"/>
                        </a:lnSpc>
                        <a:spcBef>
                          <a:spcPts val="0"/>
                        </a:spcBef>
                        <a:spcAft>
                          <a:spcPts val="0"/>
                        </a:spcAft>
                      </a:pPr>
                      <a:r>
                        <a:rPr lang="en-US" sz="2400">
                          <a:effectLst/>
                        </a:rPr>
                        <a:t>Empire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2400" dirty="0">
                          <a:effectLst/>
                        </a:rPr>
                        <a:t>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2400">
                          <a:effectLst/>
                        </a:rPr>
                        <a:t>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2400">
                          <a:effectLst/>
                        </a:rPr>
                        <a:t>8-9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0402242"/>
                  </a:ext>
                </a:extLst>
              </a:tr>
              <a:tr h="597338">
                <a:tc>
                  <a:txBody>
                    <a:bodyPr/>
                    <a:lstStyle/>
                    <a:p>
                      <a:pPr marL="0" marR="0" algn="ctr">
                        <a:lnSpc>
                          <a:spcPct val="106000"/>
                        </a:lnSpc>
                        <a:spcBef>
                          <a:spcPts val="0"/>
                        </a:spcBef>
                        <a:spcAft>
                          <a:spcPts val="0"/>
                        </a:spcAft>
                      </a:pPr>
                      <a:r>
                        <a:rPr lang="en-US" sz="2400">
                          <a:effectLst/>
                        </a:rPr>
                        <a:t>Babylon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2400">
                          <a:effectLst/>
                        </a:rPr>
                        <a:t>32,37-38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2400">
                          <a:effectLst/>
                        </a:rPr>
                        <a:t>4,12,17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2400">
                          <a:effectLst/>
                        </a:rPr>
                        <a:t>n/a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8375940"/>
                  </a:ext>
                </a:extLst>
              </a:tr>
              <a:tr h="550127">
                <a:tc>
                  <a:txBody>
                    <a:bodyPr/>
                    <a:lstStyle/>
                    <a:p>
                      <a:pPr marL="0" marR="0" algn="ctr">
                        <a:lnSpc>
                          <a:spcPct val="106000"/>
                        </a:lnSpc>
                        <a:spcBef>
                          <a:spcPts val="0"/>
                        </a:spcBef>
                        <a:spcAft>
                          <a:spcPts val="0"/>
                        </a:spcAft>
                      </a:pPr>
                      <a:r>
                        <a:rPr lang="en-US" sz="2400">
                          <a:effectLst/>
                        </a:rPr>
                        <a:t>Medo-Persia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2400">
                          <a:effectLst/>
                        </a:rPr>
                        <a:t>32,39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2400">
                          <a:effectLst/>
                        </a:rPr>
                        <a:t>5,12,17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2400">
                          <a:effectLst/>
                        </a:rPr>
                        <a:t>8:3,4,14,20,26; 9:23-25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9427815"/>
                  </a:ext>
                </a:extLst>
              </a:tr>
              <a:tr h="634807">
                <a:tc>
                  <a:txBody>
                    <a:bodyPr/>
                    <a:lstStyle/>
                    <a:p>
                      <a:pPr marL="0" marR="0" algn="ctr">
                        <a:lnSpc>
                          <a:spcPct val="106000"/>
                        </a:lnSpc>
                        <a:spcBef>
                          <a:spcPts val="0"/>
                        </a:spcBef>
                        <a:spcAft>
                          <a:spcPts val="0"/>
                        </a:spcAft>
                      </a:pPr>
                      <a:r>
                        <a:rPr lang="en-US" sz="2400">
                          <a:effectLst/>
                        </a:rPr>
                        <a:t>Greece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2400" dirty="0">
                          <a:effectLst/>
                        </a:rPr>
                        <a:t>32,39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2400" dirty="0">
                          <a:effectLst/>
                        </a:rPr>
                        <a:t>6,12,17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8:6-8,21-22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3017596"/>
                  </a:ext>
                </a:extLst>
              </a:tr>
              <a:tr h="558689">
                <a:tc>
                  <a:txBody>
                    <a:bodyPr/>
                    <a:lstStyle/>
                    <a:p>
                      <a:pPr marL="0" marR="0" algn="ctr">
                        <a:lnSpc>
                          <a:spcPct val="106000"/>
                        </a:lnSpc>
                        <a:spcBef>
                          <a:spcPts val="0"/>
                        </a:spcBef>
                        <a:spcAft>
                          <a:spcPts val="0"/>
                        </a:spcAft>
                      </a:pPr>
                      <a:r>
                        <a:rPr lang="en-US" sz="2400" dirty="0">
                          <a:effectLst/>
                        </a:rPr>
                        <a:t>Imperial Rome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2400" dirty="0">
                          <a:effectLst/>
                        </a:rPr>
                        <a:t>33,40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2400" dirty="0">
                          <a:effectLst/>
                        </a:rPr>
                        <a:t>7,12,17,19, 23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2400" dirty="0">
                          <a:effectLst/>
                        </a:rPr>
                        <a:t>8:9,10a,23 9:26,27a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73190656"/>
                  </a:ext>
                </a:extLst>
              </a:tr>
              <a:tr h="707876">
                <a:tc>
                  <a:txBody>
                    <a:bodyPr/>
                    <a:lstStyle/>
                    <a:p>
                      <a:pPr marL="0" marR="0" algn="ctr">
                        <a:lnSpc>
                          <a:spcPct val="106000"/>
                        </a:lnSpc>
                        <a:spcBef>
                          <a:spcPts val="0"/>
                        </a:spcBef>
                        <a:spcAft>
                          <a:spcPts val="0"/>
                        </a:spcAft>
                      </a:pPr>
                      <a:r>
                        <a:rPr lang="en-US" sz="2400">
                          <a:effectLst/>
                        </a:rPr>
                        <a:t>Divided Kingdoms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2400">
                          <a:effectLst/>
                        </a:rPr>
                        <a:t>33b,41-43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2400" dirty="0">
                          <a:effectLst/>
                        </a:rPr>
                        <a:t>8,20-21,24-25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2400">
                          <a:effectLst/>
                        </a:rPr>
                        <a:t>8:10-14,23-26; 9:27c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9976745"/>
                  </a:ext>
                </a:extLst>
              </a:tr>
              <a:tr h="707876">
                <a:tc>
                  <a:txBody>
                    <a:bodyPr/>
                    <a:lstStyle/>
                    <a:p>
                      <a:pPr marL="0" marR="0" algn="ctr">
                        <a:lnSpc>
                          <a:spcPct val="106000"/>
                        </a:lnSpc>
                        <a:spcBef>
                          <a:spcPts val="0"/>
                        </a:spcBef>
                        <a:spcAft>
                          <a:spcPts val="0"/>
                        </a:spcAft>
                      </a:pPr>
                      <a:r>
                        <a:rPr lang="en-US" sz="2400">
                          <a:effectLst/>
                        </a:rPr>
                        <a:t>Papal Rome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2400">
                          <a:effectLst/>
                        </a:rPr>
                        <a:t>43,42,44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2400">
                          <a:effectLst/>
                        </a:rPr>
                        <a:t>9-11,22, 26,27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6000"/>
                        </a:lnSpc>
                        <a:spcBef>
                          <a:spcPts val="0"/>
                        </a:spcBef>
                        <a:spcAft>
                          <a:spcPts val="0"/>
                        </a:spcAft>
                      </a:pPr>
                      <a:r>
                        <a:rPr lang="en-US" sz="2400" dirty="0">
                          <a:effectLst/>
                        </a:rPr>
                        <a:t>25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1334667"/>
                  </a:ext>
                </a:extLst>
              </a:tr>
            </a:tbl>
          </a:graphicData>
        </a:graphic>
      </p:graphicFrame>
      <p:sp>
        <p:nvSpPr>
          <p:cNvPr id="10" name="TextBox 9">
            <a:extLst>
              <a:ext uri="{FF2B5EF4-FFF2-40B4-BE49-F238E27FC236}">
                <a16:creationId xmlns:a16="http://schemas.microsoft.com/office/drawing/2014/main" id="{FE6967BA-FDA3-450B-B14B-FC9AFCF88089}"/>
              </a:ext>
            </a:extLst>
          </p:cNvPr>
          <p:cNvSpPr txBox="1"/>
          <p:nvPr/>
        </p:nvSpPr>
        <p:spPr>
          <a:xfrm>
            <a:off x="2732568" y="6065537"/>
            <a:ext cx="7814930" cy="523220"/>
          </a:xfrm>
          <a:prstGeom prst="rect">
            <a:avLst/>
          </a:prstGeom>
          <a:noFill/>
        </p:spPr>
        <p:txBody>
          <a:bodyPr wrap="square" rtlCol="0">
            <a:spAutoFit/>
          </a:bodyPr>
          <a:lstStyle/>
          <a:p>
            <a:r>
              <a:rPr lang="en-US" sz="2800" b="1" dirty="0">
                <a:solidFill>
                  <a:schemeClr val="bg1"/>
                </a:solidFill>
              </a:rPr>
              <a:t>All are Chronologically Progressive in Time </a:t>
            </a:r>
          </a:p>
        </p:txBody>
      </p:sp>
    </p:spTree>
    <p:extLst>
      <p:ext uri="{BB962C8B-B14F-4D97-AF65-F5344CB8AC3E}">
        <p14:creationId xmlns:p14="http://schemas.microsoft.com/office/powerpoint/2010/main" val="342417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705479" y="0"/>
            <a:ext cx="9905998"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End-Time Divided Kingdom Period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and Revelation </a:t>
            </a:r>
          </a:p>
        </p:txBody>
      </p:sp>
      <p:sp>
        <p:nvSpPr>
          <p:cNvPr id="4" name="Content Placeholder 3">
            <a:extLst>
              <a:ext uri="{FF2B5EF4-FFF2-40B4-BE49-F238E27FC236}">
                <a16:creationId xmlns:a16="http://schemas.microsoft.com/office/drawing/2014/main" id="{4590715B-D346-4C47-8B49-09E599D89740}"/>
              </a:ext>
            </a:extLst>
          </p:cNvPr>
          <p:cNvSpPr>
            <a:spLocks noGrp="1"/>
          </p:cNvSpPr>
          <p:nvPr>
            <p:ph idx="1"/>
          </p:nvPr>
        </p:nvSpPr>
        <p:spPr>
          <a:xfrm>
            <a:off x="74427" y="2687219"/>
            <a:ext cx="6220047" cy="4309003"/>
          </a:xfrm>
        </p:spPr>
        <p:txBody>
          <a:bodyPr anchor="t">
            <a:normAutofit fontScale="92500" lnSpcReduction="10000"/>
          </a:bodyPr>
          <a:lstStyle/>
          <a:p>
            <a:pPr marL="0" indent="0">
              <a:buNone/>
            </a:pPr>
            <a:r>
              <a:rPr lang="en-US" sz="2400" b="1" dirty="0"/>
              <a:t>Daniel 11:40-45 (1798-Probation) </a:t>
            </a:r>
          </a:p>
          <a:p>
            <a:pPr lvl="1"/>
            <a:r>
              <a:rPr lang="en-US" sz="2400" dirty="0"/>
              <a:t>Churches of Philadelphia and Laodicea </a:t>
            </a:r>
          </a:p>
          <a:p>
            <a:pPr lvl="1"/>
            <a:r>
              <a:rPr lang="en-US" sz="2400" dirty="0"/>
              <a:t>6</a:t>
            </a:r>
            <a:r>
              <a:rPr lang="en-US" sz="2400" baseline="30000" dirty="0"/>
              <a:t>th</a:t>
            </a:r>
            <a:r>
              <a:rPr lang="en-US" sz="2400" dirty="0"/>
              <a:t> Trumpet with four Horns of the Altar  </a:t>
            </a:r>
          </a:p>
          <a:p>
            <a:pPr lvl="1"/>
            <a:r>
              <a:rPr lang="en-US" sz="2400" dirty="0"/>
              <a:t>5</a:t>
            </a:r>
            <a:r>
              <a:rPr lang="en-US" sz="2400" baseline="30000" dirty="0"/>
              <a:t>th</a:t>
            </a:r>
            <a:r>
              <a:rPr lang="en-US" sz="2400" dirty="0"/>
              <a:t> Seal with Saints Blood under the Altar </a:t>
            </a:r>
          </a:p>
          <a:p>
            <a:pPr lvl="1"/>
            <a:r>
              <a:rPr lang="en-US" sz="2400" dirty="0"/>
              <a:t>Sea and Land Beasts in Rev 13</a:t>
            </a:r>
          </a:p>
          <a:p>
            <a:pPr lvl="1"/>
            <a:r>
              <a:rPr lang="en-US" sz="2400" dirty="0"/>
              <a:t>Dragon makes War in Rev 12:17 </a:t>
            </a:r>
          </a:p>
          <a:p>
            <a:pPr lvl="1"/>
            <a:r>
              <a:rPr lang="en-US" sz="2400" dirty="0"/>
              <a:t>3 Angels Massage </a:t>
            </a:r>
          </a:p>
          <a:p>
            <a:pPr lvl="1"/>
            <a:r>
              <a:rPr lang="en-US" sz="2400" dirty="0"/>
              <a:t>Angel of Rev 18 (two-minute Warning) </a:t>
            </a:r>
          </a:p>
          <a:p>
            <a:pPr lvl="1"/>
            <a:endParaRPr lang="en-US" dirty="0"/>
          </a:p>
        </p:txBody>
      </p:sp>
      <p:sp>
        <p:nvSpPr>
          <p:cNvPr id="9" name="Content Placeholder 3">
            <a:extLst>
              <a:ext uri="{FF2B5EF4-FFF2-40B4-BE49-F238E27FC236}">
                <a16:creationId xmlns:a16="http://schemas.microsoft.com/office/drawing/2014/main" id="{3B5F1B53-78B4-4684-A5A5-5948FFE457AC}"/>
              </a:ext>
            </a:extLst>
          </p:cNvPr>
          <p:cNvSpPr txBox="1">
            <a:spLocks/>
          </p:cNvSpPr>
          <p:nvPr/>
        </p:nvSpPr>
        <p:spPr>
          <a:xfrm>
            <a:off x="6096000" y="2687220"/>
            <a:ext cx="5602287" cy="4170780"/>
          </a:xfrm>
          <a:prstGeom prst="rect">
            <a:avLst/>
          </a:prstGeom>
        </p:spPr>
        <p:txBody>
          <a:bodyPr vert="horz" lIns="91440" tIns="45720" rIns="91440" bIns="45720" rtlCol="0" anchor="t">
            <a:normAutofit fontScale="85000" lnSpcReduction="10000"/>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Font typeface="Arial"/>
              <a:buNone/>
            </a:pPr>
            <a:r>
              <a:rPr lang="en-US" sz="2600" b="1" dirty="0"/>
              <a:t>Daniel 12:1-2 (Probation to 2</a:t>
            </a:r>
            <a:r>
              <a:rPr lang="en-US" sz="2600" b="1" baseline="30000" dirty="0"/>
              <a:t>nd</a:t>
            </a:r>
            <a:r>
              <a:rPr lang="en-US" sz="2600" b="1" dirty="0"/>
              <a:t> Coming)</a:t>
            </a:r>
          </a:p>
          <a:p>
            <a:pPr lvl="1"/>
            <a:r>
              <a:rPr lang="en-US" sz="2600" dirty="0"/>
              <a:t>6</a:t>
            </a:r>
            <a:r>
              <a:rPr lang="en-US" sz="2600" baseline="30000" dirty="0"/>
              <a:t>th</a:t>
            </a:r>
            <a:r>
              <a:rPr lang="en-US" sz="2600" dirty="0"/>
              <a:t> and 7</a:t>
            </a:r>
            <a:r>
              <a:rPr lang="en-US" sz="2600" baseline="30000" dirty="0"/>
              <a:t>th</a:t>
            </a:r>
            <a:r>
              <a:rPr lang="en-US" sz="2600" dirty="0"/>
              <a:t> Seal </a:t>
            </a:r>
          </a:p>
          <a:p>
            <a:pPr lvl="1"/>
            <a:r>
              <a:rPr lang="en-US" sz="2600" dirty="0"/>
              <a:t>7</a:t>
            </a:r>
            <a:r>
              <a:rPr lang="en-US" sz="2600" baseline="30000" dirty="0"/>
              <a:t>th</a:t>
            </a:r>
            <a:r>
              <a:rPr lang="en-US" sz="2600" dirty="0"/>
              <a:t> Trumpet </a:t>
            </a:r>
          </a:p>
          <a:p>
            <a:pPr lvl="1"/>
            <a:r>
              <a:rPr lang="en-US" sz="2600" dirty="0"/>
              <a:t>144,000 Sealed </a:t>
            </a:r>
          </a:p>
          <a:p>
            <a:pPr lvl="1"/>
            <a:r>
              <a:rPr lang="en-US" sz="2600" dirty="0"/>
              <a:t>Harvest of the Earth in Rev 14</a:t>
            </a:r>
          </a:p>
          <a:p>
            <a:pPr lvl="1"/>
            <a:r>
              <a:rPr lang="en-US" sz="2600" dirty="0"/>
              <a:t>Seven Last Plagues </a:t>
            </a:r>
          </a:p>
          <a:p>
            <a:pPr lvl="1"/>
            <a:r>
              <a:rPr lang="en-US" sz="2600" dirty="0"/>
              <a:t>Fall of Babylon </a:t>
            </a:r>
          </a:p>
          <a:p>
            <a:pPr lvl="1"/>
            <a:r>
              <a:rPr lang="en-US" sz="2600" dirty="0"/>
              <a:t>Rider on the White Horse of Rev 19 </a:t>
            </a:r>
          </a:p>
          <a:p>
            <a:pPr lvl="1"/>
            <a:r>
              <a:rPr lang="en-US" sz="2600" dirty="0"/>
              <a:t>Marriage Supper of the Lamb </a:t>
            </a:r>
          </a:p>
          <a:p>
            <a:pPr lvl="1"/>
            <a:endParaRPr lang="en-US" dirty="0"/>
          </a:p>
        </p:txBody>
      </p:sp>
      <p:pic>
        <p:nvPicPr>
          <p:cNvPr id="5" name="Picture 4">
            <a:extLst>
              <a:ext uri="{FF2B5EF4-FFF2-40B4-BE49-F238E27FC236}">
                <a16:creationId xmlns:a16="http://schemas.microsoft.com/office/drawing/2014/main" id="{995DDC90-24C1-42A6-BE2C-B851DB85AF77}"/>
              </a:ext>
            </a:extLst>
          </p:cNvPr>
          <p:cNvPicPr>
            <a:picLocks noChangeAspect="1"/>
          </p:cNvPicPr>
          <p:nvPr/>
        </p:nvPicPr>
        <p:blipFill>
          <a:blip r:embed="rId2"/>
          <a:stretch>
            <a:fillRect/>
          </a:stretch>
        </p:blipFill>
        <p:spPr>
          <a:xfrm>
            <a:off x="241005" y="1451984"/>
            <a:ext cx="5494929" cy="1115779"/>
          </a:xfrm>
          <a:prstGeom prst="rect">
            <a:avLst/>
          </a:prstGeom>
        </p:spPr>
      </p:pic>
      <p:pic>
        <p:nvPicPr>
          <p:cNvPr id="7" name="Picture 6">
            <a:extLst>
              <a:ext uri="{FF2B5EF4-FFF2-40B4-BE49-F238E27FC236}">
                <a16:creationId xmlns:a16="http://schemas.microsoft.com/office/drawing/2014/main" id="{01C8A006-C72D-4D0B-9940-00ADE9643CF9}"/>
              </a:ext>
            </a:extLst>
          </p:cNvPr>
          <p:cNvPicPr>
            <a:picLocks noChangeAspect="1"/>
          </p:cNvPicPr>
          <p:nvPr/>
        </p:nvPicPr>
        <p:blipFill>
          <a:blip r:embed="rId3"/>
          <a:stretch>
            <a:fillRect/>
          </a:stretch>
        </p:blipFill>
        <p:spPr>
          <a:xfrm>
            <a:off x="6174265" y="1451984"/>
            <a:ext cx="5702302" cy="1076327"/>
          </a:xfrm>
          <a:prstGeom prst="rect">
            <a:avLst/>
          </a:prstGeom>
        </p:spPr>
      </p:pic>
    </p:spTree>
    <p:extLst>
      <p:ext uri="{BB962C8B-B14F-4D97-AF65-F5344CB8AC3E}">
        <p14:creationId xmlns:p14="http://schemas.microsoft.com/office/powerpoint/2010/main" val="347172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481965" y="0"/>
            <a:ext cx="10672635"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Michael verses Satan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in Daniel and Revelation 12 </a:t>
            </a:r>
          </a:p>
        </p:txBody>
      </p:sp>
      <p:sp>
        <p:nvSpPr>
          <p:cNvPr id="4" name="Content Placeholder 3">
            <a:extLst>
              <a:ext uri="{FF2B5EF4-FFF2-40B4-BE49-F238E27FC236}">
                <a16:creationId xmlns:a16="http://schemas.microsoft.com/office/drawing/2014/main" id="{DECF3962-1536-43E5-8CCA-4D0DB6E7D886}"/>
              </a:ext>
            </a:extLst>
          </p:cNvPr>
          <p:cNvSpPr>
            <a:spLocks noGrp="1"/>
          </p:cNvSpPr>
          <p:nvPr>
            <p:ph idx="1"/>
          </p:nvPr>
        </p:nvSpPr>
        <p:spPr>
          <a:xfrm>
            <a:off x="343742" y="1367071"/>
            <a:ext cx="11228070" cy="5001831"/>
          </a:xfrm>
        </p:spPr>
        <p:txBody>
          <a:bodyPr anchor="t">
            <a:normAutofit lnSpcReduction="10000"/>
          </a:bodyPr>
          <a:lstStyle/>
          <a:p>
            <a:pPr marL="0" indent="0">
              <a:buNone/>
            </a:pPr>
            <a:r>
              <a:rPr lang="en-US" sz="2400" b="1" dirty="0">
                <a:effectLst/>
              </a:rPr>
              <a:t>Daniel 10</a:t>
            </a:r>
            <a:endParaRPr lang="en-US" sz="2400" dirty="0">
              <a:effectLst/>
            </a:endParaRPr>
          </a:p>
          <a:p>
            <a:pPr marL="0" indent="0">
              <a:buNone/>
            </a:pPr>
            <a:r>
              <a:rPr lang="en-US" sz="2400" dirty="0">
                <a:effectLst/>
              </a:rPr>
              <a:t>1b And the word was true, and it was a great conflict.</a:t>
            </a:r>
          </a:p>
          <a:p>
            <a:pPr marL="0" indent="0">
              <a:buNone/>
            </a:pPr>
            <a:r>
              <a:rPr lang="en-US" sz="2400" i="1" dirty="0">
                <a:effectLst/>
              </a:rPr>
              <a:t>13 The prince of the kingdom of Persia withstood me twenty-one days, but Michael, one of the chief princes, came to help me, for I was left there with the kings of Persia, 14 and came to make you understand what is to happen to your people in the latter days. For the vision is for days yet to come.”</a:t>
            </a:r>
            <a:endParaRPr lang="en-US" sz="2400" dirty="0">
              <a:effectLst/>
            </a:endParaRPr>
          </a:p>
          <a:p>
            <a:pPr marL="0" indent="0">
              <a:buNone/>
            </a:pPr>
            <a:r>
              <a:rPr lang="en-US" sz="2400" i="1" dirty="0">
                <a:effectLst/>
              </a:rPr>
              <a:t>20b But now I will return to fight against the prince of Persia; and when I go out, behold, the prince of Greece will come. 21 But I will tell you what is inscribed in the book of truth: there is none who contends by my side against these except Michael, your prince.</a:t>
            </a:r>
            <a:endParaRPr lang="en-US" sz="2400" dirty="0">
              <a:effectLst/>
            </a:endParaRPr>
          </a:p>
          <a:p>
            <a:pPr marL="0" indent="0">
              <a:buNone/>
            </a:pPr>
            <a:r>
              <a:rPr lang="en-US" sz="2500" b="1" dirty="0">
                <a:effectLst/>
              </a:rPr>
              <a:t> </a:t>
            </a:r>
            <a:endParaRPr lang="en-US" sz="2500" dirty="0">
              <a:effectLst/>
            </a:endParaRPr>
          </a:p>
          <a:p>
            <a:endParaRPr lang="en-US" dirty="0"/>
          </a:p>
        </p:txBody>
      </p:sp>
    </p:spTree>
    <p:extLst>
      <p:ext uri="{BB962C8B-B14F-4D97-AF65-F5344CB8AC3E}">
        <p14:creationId xmlns:p14="http://schemas.microsoft.com/office/powerpoint/2010/main" val="19460215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939395" y="0"/>
            <a:ext cx="9905998"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Michael verses Satan</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in Daniel and Revelation 12 </a:t>
            </a:r>
          </a:p>
        </p:txBody>
      </p:sp>
      <p:sp>
        <p:nvSpPr>
          <p:cNvPr id="4" name="Content Placeholder 3">
            <a:extLst>
              <a:ext uri="{FF2B5EF4-FFF2-40B4-BE49-F238E27FC236}">
                <a16:creationId xmlns:a16="http://schemas.microsoft.com/office/drawing/2014/main" id="{DECF3962-1536-43E5-8CCA-4D0DB6E7D886}"/>
              </a:ext>
            </a:extLst>
          </p:cNvPr>
          <p:cNvSpPr>
            <a:spLocks noGrp="1"/>
          </p:cNvSpPr>
          <p:nvPr>
            <p:ph idx="1"/>
          </p:nvPr>
        </p:nvSpPr>
        <p:spPr>
          <a:xfrm>
            <a:off x="184404" y="1306457"/>
            <a:ext cx="11823192" cy="5349524"/>
          </a:xfrm>
        </p:spPr>
        <p:txBody>
          <a:bodyPr anchor="t">
            <a:normAutofit fontScale="25000" lnSpcReduction="20000"/>
          </a:bodyPr>
          <a:lstStyle/>
          <a:p>
            <a:pPr marL="0" indent="0">
              <a:buNone/>
            </a:pPr>
            <a:r>
              <a:rPr lang="en-US" sz="8800" b="1" dirty="0">
                <a:effectLst/>
              </a:rPr>
              <a:t>Revelation 12</a:t>
            </a:r>
            <a:endParaRPr lang="en-US" sz="8800" dirty="0">
              <a:effectLst/>
            </a:endParaRPr>
          </a:p>
          <a:p>
            <a:pPr marL="0" indent="0">
              <a:buNone/>
            </a:pPr>
            <a:r>
              <a:rPr lang="en-US" sz="8800" b="1" dirty="0">
                <a:effectLst/>
              </a:rPr>
              <a:t>War in Heaven</a:t>
            </a:r>
            <a:endParaRPr lang="en-US" sz="8800" dirty="0">
              <a:effectLst/>
            </a:endParaRPr>
          </a:p>
          <a:p>
            <a:pPr marL="0" indent="0">
              <a:buNone/>
            </a:pPr>
            <a:r>
              <a:rPr lang="en-US" sz="8800" dirty="0">
                <a:effectLst/>
              </a:rPr>
              <a:t>3 And another sign appeared in heaven: behold, a great red dragon, with seven heads and ten horns (Dan 7:7,20,24) and on his heads seven diadems. </a:t>
            </a:r>
          </a:p>
          <a:p>
            <a:pPr marL="0" indent="0">
              <a:buNone/>
            </a:pPr>
            <a:r>
              <a:rPr lang="en-US" sz="8800" dirty="0">
                <a:effectLst/>
              </a:rPr>
              <a:t>7 Now war arose in heaven, Michael (Dan 10:13,21; 12:1) and his angels fighting against the dragon. And the dragon and his angels fought back, </a:t>
            </a:r>
          </a:p>
          <a:p>
            <a:pPr marL="0" indent="0">
              <a:buNone/>
            </a:pPr>
            <a:r>
              <a:rPr lang="en-US" sz="8800" dirty="0">
                <a:effectLst/>
              </a:rPr>
              <a:t>8 but he was defeated, and there was no longer any place for them in heaven.</a:t>
            </a:r>
          </a:p>
          <a:p>
            <a:pPr marL="0" indent="0">
              <a:buNone/>
            </a:pPr>
            <a:r>
              <a:rPr lang="en-US" sz="8800" dirty="0">
                <a:effectLst/>
              </a:rPr>
              <a:t>4a His tail swept down a third of the stars of heaven and cast them to the earth (Dan 8:10). </a:t>
            </a:r>
          </a:p>
          <a:p>
            <a:pPr marL="0" indent="0">
              <a:buNone/>
            </a:pPr>
            <a:r>
              <a:rPr lang="en-US" sz="8800" dirty="0">
                <a:effectLst/>
              </a:rPr>
              <a:t>10 And I heard a loud voice in heaven, saying, “Now the salvation and the power and the kingdom of our God and the authority of his Christ have come, for the accuser of our brothers has been thrown down, who accuses them day and night before our God. </a:t>
            </a:r>
          </a:p>
          <a:p>
            <a:endParaRPr lang="en-US" dirty="0"/>
          </a:p>
        </p:txBody>
      </p:sp>
    </p:spTree>
    <p:extLst>
      <p:ext uri="{BB962C8B-B14F-4D97-AF65-F5344CB8AC3E}">
        <p14:creationId xmlns:p14="http://schemas.microsoft.com/office/powerpoint/2010/main" val="3093924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1143001" y="0"/>
            <a:ext cx="9905998"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Michael verses Satan</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in Daniel and Revelation 12 </a:t>
            </a:r>
          </a:p>
        </p:txBody>
      </p:sp>
      <p:sp>
        <p:nvSpPr>
          <p:cNvPr id="4" name="Content Placeholder 3">
            <a:extLst>
              <a:ext uri="{FF2B5EF4-FFF2-40B4-BE49-F238E27FC236}">
                <a16:creationId xmlns:a16="http://schemas.microsoft.com/office/drawing/2014/main" id="{DECF3962-1536-43E5-8CCA-4D0DB6E7D886}"/>
              </a:ext>
            </a:extLst>
          </p:cNvPr>
          <p:cNvSpPr>
            <a:spLocks noGrp="1"/>
          </p:cNvSpPr>
          <p:nvPr>
            <p:ph idx="1"/>
          </p:nvPr>
        </p:nvSpPr>
        <p:spPr>
          <a:xfrm>
            <a:off x="293884" y="1567980"/>
            <a:ext cx="11898116" cy="4632983"/>
          </a:xfrm>
        </p:spPr>
        <p:txBody>
          <a:bodyPr anchor="t">
            <a:noAutofit/>
          </a:bodyPr>
          <a:lstStyle/>
          <a:p>
            <a:pPr marL="0" indent="0">
              <a:buNone/>
            </a:pPr>
            <a:r>
              <a:rPr lang="en-US" sz="2400" b="1" dirty="0">
                <a:effectLst/>
              </a:rPr>
              <a:t>Pegan Roman Period </a:t>
            </a:r>
            <a:endParaRPr lang="en-US" sz="2400" dirty="0">
              <a:effectLst/>
            </a:endParaRPr>
          </a:p>
          <a:p>
            <a:pPr marL="0" indent="0">
              <a:buNone/>
            </a:pPr>
            <a:r>
              <a:rPr lang="en-US" sz="2400" dirty="0">
                <a:effectLst/>
              </a:rPr>
              <a:t>1 And a great sign appeared in heaven: a woman clothed with the sun, with the moon under her feet, and on her head a crown of twelve stars (Dan 12:3). </a:t>
            </a:r>
          </a:p>
          <a:p>
            <a:pPr marL="0" indent="0">
              <a:buNone/>
            </a:pPr>
            <a:r>
              <a:rPr lang="en-US" sz="2400" dirty="0">
                <a:effectLst/>
              </a:rPr>
              <a:t>2 She was pregnant and was crying out in birth pains and the agony of giving birth.</a:t>
            </a:r>
          </a:p>
          <a:p>
            <a:pPr marL="0" indent="0">
              <a:buNone/>
            </a:pPr>
            <a:r>
              <a:rPr lang="en-US" sz="2400" dirty="0">
                <a:effectLst/>
              </a:rPr>
              <a:t>4b And the dragon stood before the woman who was about to give birth, so that when she bore her child he might devour it. </a:t>
            </a:r>
          </a:p>
          <a:p>
            <a:pPr marL="0" indent="0">
              <a:buNone/>
            </a:pPr>
            <a:r>
              <a:rPr lang="en-US" sz="2400" dirty="0">
                <a:effectLst/>
              </a:rPr>
              <a:t>5a,c She gave birth to a male child, but her child was caught up to God and to his throne,</a:t>
            </a:r>
          </a:p>
          <a:p>
            <a:pPr marL="0" indent="0">
              <a:buNone/>
            </a:pPr>
            <a:r>
              <a:rPr lang="en-US" b="1" dirty="0">
                <a:effectLst/>
              </a:rPr>
              <a:t> </a:t>
            </a:r>
            <a:endParaRPr lang="en-US" dirty="0">
              <a:effectLst/>
            </a:endParaRPr>
          </a:p>
        </p:txBody>
      </p:sp>
    </p:spTree>
    <p:extLst>
      <p:ext uri="{BB962C8B-B14F-4D97-AF65-F5344CB8AC3E}">
        <p14:creationId xmlns:p14="http://schemas.microsoft.com/office/powerpoint/2010/main" val="689991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1141413" y="22911"/>
            <a:ext cx="9905998"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Michael verses Satan</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in Daniel and Revelation 12 </a:t>
            </a:r>
          </a:p>
        </p:txBody>
      </p:sp>
      <p:sp>
        <p:nvSpPr>
          <p:cNvPr id="4" name="Content Placeholder 3">
            <a:extLst>
              <a:ext uri="{FF2B5EF4-FFF2-40B4-BE49-F238E27FC236}">
                <a16:creationId xmlns:a16="http://schemas.microsoft.com/office/drawing/2014/main" id="{DECF3962-1536-43E5-8CCA-4D0DB6E7D886}"/>
              </a:ext>
            </a:extLst>
          </p:cNvPr>
          <p:cNvSpPr>
            <a:spLocks noGrp="1"/>
          </p:cNvSpPr>
          <p:nvPr>
            <p:ph idx="1"/>
          </p:nvPr>
        </p:nvSpPr>
        <p:spPr>
          <a:xfrm>
            <a:off x="233108" y="1266441"/>
            <a:ext cx="11722608" cy="5485233"/>
          </a:xfrm>
        </p:spPr>
        <p:txBody>
          <a:bodyPr anchor="t">
            <a:noAutofit/>
          </a:bodyPr>
          <a:lstStyle/>
          <a:p>
            <a:pPr marL="0" indent="0">
              <a:buNone/>
            </a:pPr>
            <a:r>
              <a:rPr lang="en-US" b="1" dirty="0">
                <a:effectLst/>
              </a:rPr>
              <a:t>Medieval Divided Kingdoms Period</a:t>
            </a:r>
            <a:endParaRPr lang="en-US" dirty="0">
              <a:effectLst/>
            </a:endParaRPr>
          </a:p>
          <a:p>
            <a:pPr marL="0" indent="0">
              <a:buNone/>
            </a:pPr>
            <a:r>
              <a:rPr lang="en-US" dirty="0">
                <a:effectLst/>
              </a:rPr>
              <a:t>13 And when the dragon saw that he had been thrown down to the earth, he pursued the woman who had given birth to the male child. </a:t>
            </a:r>
          </a:p>
          <a:p>
            <a:pPr marL="0" indent="0">
              <a:buNone/>
            </a:pPr>
            <a:r>
              <a:rPr lang="en-US" dirty="0">
                <a:effectLst/>
              </a:rPr>
              <a:t>14 But the woman was given the two wings of the great eagle so that she might fly from the serpent into the wilderness, to the place where she is to be nourished for a time, and times, and half a time (Dan 7:25; 12:7). </a:t>
            </a:r>
          </a:p>
          <a:p>
            <a:pPr marL="0" indent="0">
              <a:buNone/>
            </a:pPr>
            <a:r>
              <a:rPr lang="en-US" dirty="0">
                <a:effectLst/>
              </a:rPr>
              <a:t>6 and the woman fled into the wilderness, where she has a place prepared by God, in which she is to be nourished for 1,260 days.</a:t>
            </a:r>
          </a:p>
          <a:p>
            <a:pPr marL="0" indent="0">
              <a:buNone/>
            </a:pPr>
            <a:r>
              <a:rPr lang="en-US" dirty="0">
                <a:effectLst/>
              </a:rPr>
              <a:t>15 The serpent poured water like a river out of his mouth after the woman, to sweep her away with a flood. </a:t>
            </a:r>
          </a:p>
          <a:p>
            <a:pPr marL="0" indent="0">
              <a:buNone/>
            </a:pPr>
            <a:r>
              <a:rPr lang="en-US" dirty="0">
                <a:effectLst/>
              </a:rPr>
              <a:t>16 But the earth came to the help of the woman, and the earth opened its mouth and swallowed the river that the dragon had poured from his mouth. </a:t>
            </a:r>
          </a:p>
          <a:p>
            <a:pPr marL="0" indent="0">
              <a:buNone/>
            </a:pPr>
            <a:r>
              <a:rPr lang="en-US" dirty="0">
                <a:effectLst/>
              </a:rPr>
              <a:t>11 And they have conquered him by the blood of the Lamb and by the word of their testimony, for they loved not their lives even unto death. </a:t>
            </a:r>
          </a:p>
        </p:txBody>
      </p:sp>
    </p:spTree>
    <p:extLst>
      <p:ext uri="{BB962C8B-B14F-4D97-AF65-F5344CB8AC3E}">
        <p14:creationId xmlns:p14="http://schemas.microsoft.com/office/powerpoint/2010/main" val="14423899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960660" y="0"/>
            <a:ext cx="9905998" cy="1065451"/>
          </a:xfrm>
        </p:spPr>
        <p:txBody>
          <a:bodyPr>
            <a:normAutofit fontScale="90000"/>
          </a:bodyPr>
          <a:lstStyle/>
          <a:p>
            <a:pPr algn="ctr"/>
            <a:r>
              <a:rPr lang="en-US" dirty="0">
                <a:solidFill>
                  <a:srgbClr val="FF0000"/>
                </a:solidFill>
                <a:effectLst>
                  <a:outerShdw blurRad="38100" dist="38100" dir="2700000" algn="tl">
                    <a:srgbClr val="000000">
                      <a:alpha val="43137"/>
                    </a:srgbClr>
                  </a:outerShdw>
                </a:effectLst>
              </a:rPr>
              <a:t>Michael verses Satan </a:t>
            </a:r>
            <a:br>
              <a:rPr lang="en-US" dirty="0">
                <a:solidFill>
                  <a:srgbClr val="FF000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in Daniel and Revelation 12 </a:t>
            </a:r>
          </a:p>
        </p:txBody>
      </p:sp>
      <p:sp>
        <p:nvSpPr>
          <p:cNvPr id="4" name="Content Placeholder 3">
            <a:extLst>
              <a:ext uri="{FF2B5EF4-FFF2-40B4-BE49-F238E27FC236}">
                <a16:creationId xmlns:a16="http://schemas.microsoft.com/office/drawing/2014/main" id="{DECF3962-1536-43E5-8CCA-4D0DB6E7D886}"/>
              </a:ext>
            </a:extLst>
          </p:cNvPr>
          <p:cNvSpPr>
            <a:spLocks noGrp="1"/>
          </p:cNvSpPr>
          <p:nvPr>
            <p:ph idx="1"/>
          </p:nvPr>
        </p:nvSpPr>
        <p:spPr>
          <a:xfrm>
            <a:off x="283209" y="1601241"/>
            <a:ext cx="11260900" cy="4632983"/>
          </a:xfrm>
        </p:spPr>
        <p:txBody>
          <a:bodyPr anchor="t">
            <a:noAutofit/>
          </a:bodyPr>
          <a:lstStyle/>
          <a:p>
            <a:pPr marL="0" indent="0">
              <a:buNone/>
            </a:pPr>
            <a:r>
              <a:rPr lang="en-US" sz="2400" b="1" dirty="0">
                <a:effectLst/>
              </a:rPr>
              <a:t>End-Time Divided Kingdoms </a:t>
            </a:r>
            <a:endParaRPr lang="en-US" sz="2400" dirty="0">
              <a:effectLst/>
            </a:endParaRPr>
          </a:p>
          <a:p>
            <a:pPr marL="0" indent="0">
              <a:buNone/>
            </a:pPr>
            <a:r>
              <a:rPr lang="en-US" sz="2400" dirty="0">
                <a:effectLst/>
              </a:rPr>
              <a:t>12 Therefore, rejoice, O heavens and you who dwell in them! But woe to you, O earth and sea, for the devil has come down to you in great wrath, because he knows that his time is short!”</a:t>
            </a:r>
          </a:p>
          <a:p>
            <a:pPr marL="0" indent="0">
              <a:buNone/>
            </a:pPr>
            <a:r>
              <a:rPr lang="en-US" sz="2400" dirty="0">
                <a:effectLst/>
              </a:rPr>
              <a:t>17 Then the dragon became furious (Dan 11:44) with the woman and went off to make war on the rest of her offspring, on those who keep the commandments of God and hold to the testimony of Jesus. </a:t>
            </a:r>
          </a:p>
          <a:p>
            <a:pPr marL="0" indent="0">
              <a:buNone/>
            </a:pPr>
            <a:r>
              <a:rPr lang="en-US" sz="2400" dirty="0">
                <a:effectLst/>
              </a:rPr>
              <a:t>5b one who is to rule all the nations with a rod of iron (Dan 2:44).</a:t>
            </a:r>
          </a:p>
        </p:txBody>
      </p:sp>
    </p:spTree>
    <p:extLst>
      <p:ext uri="{BB962C8B-B14F-4D97-AF65-F5344CB8AC3E}">
        <p14:creationId xmlns:p14="http://schemas.microsoft.com/office/powerpoint/2010/main" val="3330268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386501" y="535171"/>
            <a:ext cx="9905998" cy="1065451"/>
          </a:xfrm>
        </p:spPr>
        <p:txBody>
          <a:bodyPr>
            <a:normAutofit/>
          </a:bodyPr>
          <a:lstStyle/>
          <a:p>
            <a:pPr algn="ctr"/>
            <a:r>
              <a:rPr lang="en-US" dirty="0">
                <a:solidFill>
                  <a:srgbClr val="FF0000"/>
                </a:solidFill>
                <a:effectLst>
                  <a:outerShdw blurRad="38100" dist="38100" dir="2700000" algn="tl">
                    <a:srgbClr val="000000">
                      <a:alpha val="43137"/>
                    </a:srgbClr>
                  </a:outerShdw>
                </a:effectLst>
              </a:rPr>
              <a:t>Summary of Corroboration &amp; Support</a:t>
            </a:r>
          </a:p>
        </p:txBody>
      </p:sp>
      <p:sp>
        <p:nvSpPr>
          <p:cNvPr id="4" name="Content Placeholder 3">
            <a:extLst>
              <a:ext uri="{FF2B5EF4-FFF2-40B4-BE49-F238E27FC236}">
                <a16:creationId xmlns:a16="http://schemas.microsoft.com/office/drawing/2014/main" id="{A8812C09-37F3-483A-938E-811A7EE2B945}"/>
              </a:ext>
            </a:extLst>
          </p:cNvPr>
          <p:cNvSpPr>
            <a:spLocks noGrp="1"/>
          </p:cNvSpPr>
          <p:nvPr>
            <p:ph idx="1"/>
          </p:nvPr>
        </p:nvSpPr>
        <p:spPr>
          <a:xfrm>
            <a:off x="574561" y="1984344"/>
            <a:ext cx="11617439" cy="4440089"/>
          </a:xfrm>
        </p:spPr>
        <p:txBody>
          <a:bodyPr anchor="t">
            <a:normAutofit/>
          </a:bodyPr>
          <a:lstStyle/>
          <a:p>
            <a:r>
              <a:rPr lang="en-US" sz="2400" dirty="0"/>
              <a:t>Gives A Reference Event Prophecy Text For The 1290 And 1335</a:t>
            </a:r>
          </a:p>
          <a:p>
            <a:r>
              <a:rPr lang="en-US" sz="2400" dirty="0"/>
              <a:t>Explains How The Daily Sanctuary Ministry Was Taken Away </a:t>
            </a:r>
          </a:p>
          <a:p>
            <a:r>
              <a:rPr lang="en-US" sz="2400" dirty="0"/>
              <a:t>Fits With The Spirit Of Prophecy Outlined In The Great Controversy </a:t>
            </a:r>
          </a:p>
          <a:p>
            <a:r>
              <a:rPr lang="en-US" sz="2400" dirty="0"/>
              <a:t>Provides a Clear Framework for Prophetic Elements from Revelation </a:t>
            </a:r>
          </a:p>
          <a:p>
            <a:endParaRPr lang="en-US" dirty="0"/>
          </a:p>
          <a:p>
            <a:endParaRPr lang="en-US" dirty="0"/>
          </a:p>
        </p:txBody>
      </p:sp>
    </p:spTree>
    <p:extLst>
      <p:ext uri="{BB962C8B-B14F-4D97-AF65-F5344CB8AC3E}">
        <p14:creationId xmlns:p14="http://schemas.microsoft.com/office/powerpoint/2010/main" val="10822157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738965" y="250371"/>
            <a:ext cx="9905998" cy="1065451"/>
          </a:xfrm>
        </p:spPr>
        <p:txBody>
          <a:bodyPr>
            <a:noAutofit/>
          </a:bodyPr>
          <a:lstStyle/>
          <a:p>
            <a:pPr algn="ctr"/>
            <a:r>
              <a:rPr lang="en-US" sz="4000" dirty="0">
                <a:solidFill>
                  <a:srgbClr val="FF0000"/>
                </a:solidFill>
                <a:effectLst>
                  <a:outerShdw blurRad="38100" dist="38100" dir="2700000" algn="tl">
                    <a:srgbClr val="000000">
                      <a:alpha val="43137"/>
                    </a:srgbClr>
                  </a:outerShdw>
                </a:effectLst>
              </a:rPr>
              <a:t>Medieval Divided Kingdoms Period in Daniel 11:23-39</a:t>
            </a:r>
          </a:p>
        </p:txBody>
      </p:sp>
      <p:sp>
        <p:nvSpPr>
          <p:cNvPr id="4" name="Content Placeholder 3">
            <a:extLst>
              <a:ext uri="{FF2B5EF4-FFF2-40B4-BE49-F238E27FC236}">
                <a16:creationId xmlns:a16="http://schemas.microsoft.com/office/drawing/2014/main" id="{A8812C09-37F3-483A-938E-811A7EE2B945}"/>
              </a:ext>
            </a:extLst>
          </p:cNvPr>
          <p:cNvSpPr>
            <a:spLocks noGrp="1"/>
          </p:cNvSpPr>
          <p:nvPr>
            <p:ph idx="1"/>
          </p:nvPr>
        </p:nvSpPr>
        <p:spPr>
          <a:xfrm>
            <a:off x="7031994" y="2873595"/>
            <a:ext cx="4908725" cy="1620855"/>
          </a:xfrm>
        </p:spPr>
        <p:txBody>
          <a:bodyPr anchor="t">
            <a:normAutofit fontScale="92500"/>
          </a:bodyPr>
          <a:lstStyle/>
          <a:p>
            <a:pPr marL="0" indent="0">
              <a:buNone/>
            </a:pPr>
            <a:r>
              <a:rPr lang="en-US" sz="7200" b="1" dirty="0">
                <a:effectLst>
                  <a:glow rad="38100">
                    <a:schemeClr val="bg1">
                      <a:lumMod val="50000"/>
                      <a:lumOff val="50000"/>
                      <a:alpha val="20000"/>
                    </a:schemeClr>
                  </a:glow>
                  <a:outerShdw blurRad="38100" dist="38100" dir="2700000" algn="tl">
                    <a:srgbClr val="000000">
                      <a:alpha val="43137"/>
                    </a:srgbClr>
                  </a:outerShdw>
                </a:effectLst>
              </a:rPr>
              <a:t>Questions? </a:t>
            </a:r>
          </a:p>
          <a:p>
            <a:endParaRPr lang="en-US" b="1" dirty="0">
              <a:effectLst>
                <a:glow rad="38100">
                  <a:schemeClr val="bg1">
                    <a:lumMod val="50000"/>
                    <a:lumOff val="50000"/>
                    <a:alpha val="20000"/>
                  </a:schemeClr>
                </a:glow>
                <a:outerShdw blurRad="38100" dist="38100" dir="2700000" algn="tl">
                  <a:srgbClr val="000000">
                    <a:alpha val="43137"/>
                  </a:srgbClr>
                </a:outerShdw>
              </a:effectLst>
            </a:endParaRPr>
          </a:p>
          <a:p>
            <a:endParaRPr lang="en-US" b="1" dirty="0">
              <a:effectLst>
                <a:glow rad="38100">
                  <a:schemeClr val="bg1">
                    <a:lumMod val="50000"/>
                    <a:lumOff val="50000"/>
                    <a:alpha val="20000"/>
                  </a:schemeClr>
                </a:glow>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D9A0C818-CFD7-4961-A431-44B43A0B14FE}"/>
              </a:ext>
            </a:extLst>
          </p:cNvPr>
          <p:cNvPicPr>
            <a:picLocks noChangeAspect="1"/>
          </p:cNvPicPr>
          <p:nvPr/>
        </p:nvPicPr>
        <p:blipFill>
          <a:blip r:embed="rId2"/>
          <a:stretch>
            <a:fillRect/>
          </a:stretch>
        </p:blipFill>
        <p:spPr>
          <a:xfrm>
            <a:off x="251281" y="1975536"/>
            <a:ext cx="6213313" cy="4493869"/>
          </a:xfrm>
          <a:prstGeom prst="rect">
            <a:avLst/>
          </a:prstGeom>
        </p:spPr>
      </p:pic>
    </p:spTree>
    <p:extLst>
      <p:ext uri="{BB962C8B-B14F-4D97-AF65-F5344CB8AC3E}">
        <p14:creationId xmlns:p14="http://schemas.microsoft.com/office/powerpoint/2010/main" val="27957197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925513" y="177800"/>
            <a:ext cx="9905998" cy="1065451"/>
          </a:xfrm>
        </p:spPr>
        <p:txBody>
          <a:bodyPr>
            <a:normAutofit fontScale="90000"/>
          </a:bodyPr>
          <a:lstStyle/>
          <a:p>
            <a:pPr algn="ctr"/>
            <a:r>
              <a:rPr lang="en-US" sz="4400" dirty="0">
                <a:solidFill>
                  <a:srgbClr val="FF0000"/>
                </a:solidFill>
                <a:effectLst>
                  <a:outerShdw blurRad="38100" dist="38100" dir="2700000" algn="tl">
                    <a:srgbClr val="000000">
                      <a:alpha val="43137"/>
                    </a:srgbClr>
                  </a:outerShdw>
                </a:effectLst>
              </a:rPr>
              <a:t>Medieval Divided Kingdoms</a:t>
            </a:r>
            <a:br>
              <a:rPr lang="en-US" sz="4400" dirty="0">
                <a:solidFill>
                  <a:srgbClr val="FF0000"/>
                </a:solidFill>
                <a:effectLst>
                  <a:outerShdw blurRad="38100" dist="38100" dir="2700000" algn="tl">
                    <a:srgbClr val="000000">
                      <a:alpha val="43137"/>
                    </a:srgbClr>
                  </a:outerShdw>
                </a:effectLst>
              </a:rPr>
            </a:br>
            <a:r>
              <a:rPr lang="en-US" sz="4400" dirty="0">
                <a:solidFill>
                  <a:srgbClr val="FF0000"/>
                </a:solidFill>
                <a:effectLst>
                  <a:outerShdw blurRad="38100" dist="38100" dir="2700000" algn="tl">
                    <a:srgbClr val="000000">
                      <a:alpha val="43137"/>
                    </a:srgbClr>
                  </a:outerShdw>
                </a:effectLst>
              </a:rPr>
              <a:t>In Daniel’s Previous Prophecies  </a:t>
            </a:r>
          </a:p>
        </p:txBody>
      </p:sp>
      <p:sp>
        <p:nvSpPr>
          <p:cNvPr id="4" name="Content Placeholder 3">
            <a:extLst>
              <a:ext uri="{FF2B5EF4-FFF2-40B4-BE49-F238E27FC236}">
                <a16:creationId xmlns:a16="http://schemas.microsoft.com/office/drawing/2014/main" id="{88207837-3872-4087-85EA-8D6A9FC0DE86}"/>
              </a:ext>
            </a:extLst>
          </p:cNvPr>
          <p:cNvSpPr>
            <a:spLocks noGrp="1"/>
          </p:cNvSpPr>
          <p:nvPr>
            <p:ph idx="1"/>
          </p:nvPr>
        </p:nvSpPr>
        <p:spPr>
          <a:xfrm>
            <a:off x="1472883" y="2003860"/>
            <a:ext cx="9442767" cy="5758022"/>
          </a:xfrm>
        </p:spPr>
        <p:txBody>
          <a:bodyPr anchor="t">
            <a:noAutofit/>
          </a:bodyPr>
          <a:lstStyle/>
          <a:p>
            <a:pPr marL="0" indent="0" algn="ctr">
              <a:buNone/>
            </a:pPr>
            <a:r>
              <a:rPr lang="en-US" sz="2400" b="1" dirty="0"/>
              <a:t>Daniel 2 Verses 41,43 </a:t>
            </a:r>
          </a:p>
          <a:p>
            <a:pPr marL="0" indent="0">
              <a:buNone/>
            </a:pPr>
            <a:r>
              <a:rPr lang="en-US" sz="2400" dirty="0"/>
              <a:t> </a:t>
            </a:r>
            <a:r>
              <a:rPr lang="en-US" sz="2400" b="1" u="sng" dirty="0"/>
              <a:t>Characteristics </a:t>
            </a:r>
          </a:p>
          <a:p>
            <a:r>
              <a:rPr lang="en-US" sz="2400" dirty="0"/>
              <a:t>Church and state </a:t>
            </a:r>
          </a:p>
          <a:p>
            <a:r>
              <a:rPr lang="en-US" sz="2400" dirty="0"/>
              <a:t>Multiple kingdoms, some strong and some weak </a:t>
            </a:r>
          </a:p>
          <a:p>
            <a:r>
              <a:rPr lang="en-US" sz="2400" dirty="0"/>
              <a:t>Marriages and mixing of kingdoms </a:t>
            </a:r>
          </a:p>
          <a:p>
            <a:r>
              <a:rPr lang="en-US" sz="2400" dirty="0"/>
              <a:t>Strife and war </a:t>
            </a:r>
          </a:p>
        </p:txBody>
      </p:sp>
      <p:pic>
        <p:nvPicPr>
          <p:cNvPr id="5" name="Picture 4">
            <a:extLst>
              <a:ext uri="{FF2B5EF4-FFF2-40B4-BE49-F238E27FC236}">
                <a16:creationId xmlns:a16="http://schemas.microsoft.com/office/drawing/2014/main" id="{B808D6F7-D76B-4662-BD66-7130146D5FA9}"/>
              </a:ext>
            </a:extLst>
          </p:cNvPr>
          <p:cNvPicPr>
            <a:picLocks noChangeAspect="1"/>
          </p:cNvPicPr>
          <p:nvPr/>
        </p:nvPicPr>
        <p:blipFill>
          <a:blip r:embed="rId2"/>
          <a:stretch>
            <a:fillRect/>
          </a:stretch>
        </p:blipFill>
        <p:spPr>
          <a:xfrm>
            <a:off x="8077200" y="4136746"/>
            <a:ext cx="4114800" cy="2721254"/>
          </a:xfrm>
          <a:prstGeom prst="rect">
            <a:avLst/>
          </a:prstGeom>
        </p:spPr>
      </p:pic>
    </p:spTree>
    <p:extLst>
      <p:ext uri="{BB962C8B-B14F-4D97-AF65-F5344CB8AC3E}">
        <p14:creationId xmlns:p14="http://schemas.microsoft.com/office/powerpoint/2010/main" val="13864543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additive="base">
                                        <p:cTn id="1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 calcmode="lin" valueType="num">
                                      <p:cBhvr additive="base">
                                        <p:cTn id="26"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608013" y="244880"/>
            <a:ext cx="9905998" cy="1065451"/>
          </a:xfrm>
        </p:spPr>
        <p:txBody>
          <a:bodyPr>
            <a:normAutofit fontScale="90000"/>
          </a:bodyPr>
          <a:lstStyle/>
          <a:p>
            <a:pPr algn="ctr"/>
            <a:r>
              <a:rPr lang="en-US" sz="4400" dirty="0">
                <a:solidFill>
                  <a:srgbClr val="FF0000"/>
                </a:solidFill>
                <a:effectLst>
                  <a:outerShdw blurRad="38100" dist="38100" dir="2700000" algn="tl">
                    <a:srgbClr val="000000">
                      <a:alpha val="43137"/>
                    </a:srgbClr>
                  </a:outerShdw>
                </a:effectLst>
              </a:rPr>
              <a:t>Medieval Divided Kingdoms In Daniel’s Previous Prophecies </a:t>
            </a:r>
          </a:p>
        </p:txBody>
      </p:sp>
      <p:sp>
        <p:nvSpPr>
          <p:cNvPr id="3" name="Content Placeholder 2">
            <a:extLst>
              <a:ext uri="{FF2B5EF4-FFF2-40B4-BE49-F238E27FC236}">
                <a16:creationId xmlns:a16="http://schemas.microsoft.com/office/drawing/2014/main" id="{6F9A4566-AF01-469B-9F0E-697531EFF10D}"/>
              </a:ext>
            </a:extLst>
          </p:cNvPr>
          <p:cNvSpPr>
            <a:spLocks noGrp="1"/>
          </p:cNvSpPr>
          <p:nvPr>
            <p:ph idx="1"/>
          </p:nvPr>
        </p:nvSpPr>
        <p:spPr>
          <a:xfrm>
            <a:off x="1406525" y="1792931"/>
            <a:ext cx="9591676" cy="6182669"/>
          </a:xfrm>
          <a:ln w="28575">
            <a:noFill/>
          </a:ln>
        </p:spPr>
        <p:txBody>
          <a:bodyPr anchor="t">
            <a:normAutofit/>
          </a:bodyPr>
          <a:lstStyle/>
          <a:p>
            <a:pPr marL="0" indent="0" algn="ctr">
              <a:buNone/>
            </a:pPr>
            <a:r>
              <a:rPr lang="en-US" sz="2400" b="1" dirty="0"/>
              <a:t>Daniel 7 Verses 8,24,25</a:t>
            </a:r>
          </a:p>
          <a:p>
            <a:pPr marL="0" indent="0">
              <a:buNone/>
            </a:pPr>
            <a:r>
              <a:rPr lang="en-US" sz="2400" b="1" u="sng" dirty="0"/>
              <a:t>Characteristics </a:t>
            </a:r>
          </a:p>
          <a:p>
            <a:r>
              <a:rPr lang="en-US" sz="2400" dirty="0"/>
              <a:t>10 kingdoms and 3 are destroyed </a:t>
            </a:r>
          </a:p>
          <a:p>
            <a:r>
              <a:rPr lang="en-US" sz="2400" dirty="0"/>
              <a:t>Small kingdom which is different and can speak and see </a:t>
            </a:r>
          </a:p>
          <a:p>
            <a:r>
              <a:rPr lang="en-US" sz="2400" dirty="0"/>
              <a:t>Blaspheme God and Persecutes God’s true people </a:t>
            </a:r>
          </a:p>
          <a:p>
            <a:r>
              <a:rPr lang="en-US" sz="2400" dirty="0"/>
              <a:t>Changes 10 Commandments </a:t>
            </a:r>
          </a:p>
          <a:p>
            <a:r>
              <a:rPr lang="en-US" sz="2400" dirty="0"/>
              <a:t>Grows and reigns for 1260 Years </a:t>
            </a:r>
          </a:p>
          <a:p>
            <a:pPr marL="0" indent="0">
              <a:lnSpc>
                <a:spcPct val="120000"/>
              </a:lnSpc>
              <a:buNone/>
            </a:pPr>
            <a:endParaRPr lang="en-US" sz="1800" dirty="0"/>
          </a:p>
        </p:txBody>
      </p:sp>
      <p:pic>
        <p:nvPicPr>
          <p:cNvPr id="4" name="Picture 3">
            <a:extLst>
              <a:ext uri="{FF2B5EF4-FFF2-40B4-BE49-F238E27FC236}">
                <a16:creationId xmlns:a16="http://schemas.microsoft.com/office/drawing/2014/main" id="{779B91E0-5747-41EE-9C9E-1959C19A712E}"/>
              </a:ext>
            </a:extLst>
          </p:cNvPr>
          <p:cNvPicPr>
            <a:picLocks noChangeAspect="1"/>
          </p:cNvPicPr>
          <p:nvPr/>
        </p:nvPicPr>
        <p:blipFill>
          <a:blip r:embed="rId2"/>
          <a:stretch>
            <a:fillRect/>
          </a:stretch>
        </p:blipFill>
        <p:spPr>
          <a:xfrm>
            <a:off x="8658225" y="4445000"/>
            <a:ext cx="3533775" cy="2413000"/>
          </a:xfrm>
          <a:prstGeom prst="rect">
            <a:avLst/>
          </a:prstGeom>
        </p:spPr>
      </p:pic>
    </p:spTree>
    <p:extLst>
      <p:ext uri="{BB962C8B-B14F-4D97-AF65-F5344CB8AC3E}">
        <p14:creationId xmlns:p14="http://schemas.microsoft.com/office/powerpoint/2010/main" val="17965415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2" presetClass="entr" presetSubtype="4" fill="hold" grpId="0"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3E5F-CB22-40F1-9D59-0F995B0718C6}"/>
              </a:ext>
            </a:extLst>
          </p:cNvPr>
          <p:cNvSpPr>
            <a:spLocks noGrp="1"/>
          </p:cNvSpPr>
          <p:nvPr>
            <p:ph type="title"/>
          </p:nvPr>
        </p:nvSpPr>
        <p:spPr>
          <a:xfrm>
            <a:off x="557213" y="95925"/>
            <a:ext cx="9905998" cy="1065451"/>
          </a:xfrm>
        </p:spPr>
        <p:txBody>
          <a:bodyPr>
            <a:normAutofit fontScale="90000"/>
          </a:bodyPr>
          <a:lstStyle/>
          <a:p>
            <a:pPr algn="ctr"/>
            <a:r>
              <a:rPr lang="en-US" sz="4400" dirty="0">
                <a:solidFill>
                  <a:srgbClr val="FF0000"/>
                </a:solidFill>
                <a:effectLst>
                  <a:outerShdw blurRad="38100" dist="38100" dir="2700000" algn="tl">
                    <a:srgbClr val="000000">
                      <a:alpha val="43137"/>
                    </a:srgbClr>
                  </a:outerShdw>
                </a:effectLst>
              </a:rPr>
              <a:t>Medieval Divided Kingdoms In Daniel’s Previous Prophecies </a:t>
            </a:r>
          </a:p>
        </p:txBody>
      </p:sp>
      <p:sp>
        <p:nvSpPr>
          <p:cNvPr id="4" name="Content Placeholder 3">
            <a:extLst>
              <a:ext uri="{FF2B5EF4-FFF2-40B4-BE49-F238E27FC236}">
                <a16:creationId xmlns:a16="http://schemas.microsoft.com/office/drawing/2014/main" id="{098A6787-4E7B-4264-A7AB-CF418ED40A2C}"/>
              </a:ext>
            </a:extLst>
          </p:cNvPr>
          <p:cNvSpPr>
            <a:spLocks noGrp="1"/>
          </p:cNvSpPr>
          <p:nvPr>
            <p:ph idx="1"/>
          </p:nvPr>
        </p:nvSpPr>
        <p:spPr>
          <a:xfrm>
            <a:off x="360030" y="1560917"/>
            <a:ext cx="9905998" cy="4286251"/>
          </a:xfrm>
        </p:spPr>
        <p:txBody>
          <a:bodyPr anchor="t">
            <a:noAutofit/>
          </a:bodyPr>
          <a:lstStyle/>
          <a:p>
            <a:pPr marL="0" indent="0" algn="ctr">
              <a:buNone/>
            </a:pPr>
            <a:r>
              <a:rPr lang="en-US" sz="2400" b="1" dirty="0"/>
              <a:t>           Daniel 8 Verses 10-14, 23-25</a:t>
            </a:r>
          </a:p>
          <a:p>
            <a:pPr marL="0" indent="0">
              <a:buNone/>
            </a:pPr>
            <a:r>
              <a:rPr lang="en-US" sz="2400" b="1" u="sng" dirty="0"/>
              <a:t>Characteristics </a:t>
            </a:r>
          </a:p>
          <a:p>
            <a:r>
              <a:rPr lang="en-US" sz="2400" dirty="0"/>
              <a:t>Challenges God</a:t>
            </a:r>
          </a:p>
          <a:p>
            <a:r>
              <a:rPr lang="en-US" sz="2400" dirty="0"/>
              <a:t>Takes away the Individual’s Daily/</a:t>
            </a:r>
            <a:br>
              <a:rPr lang="en-US" sz="2400" dirty="0"/>
            </a:br>
            <a:r>
              <a:rPr lang="en-US" sz="2400" dirty="0"/>
              <a:t>regular Sanctuary Ministry </a:t>
            </a:r>
          </a:p>
          <a:p>
            <a:r>
              <a:rPr lang="en-US" sz="2400" dirty="0"/>
              <a:t>Replaces Sanctuary with a </a:t>
            </a:r>
            <a:br>
              <a:rPr lang="en-US" sz="2400" dirty="0"/>
            </a:br>
            <a:r>
              <a:rPr lang="en-US" sz="2400" dirty="0"/>
              <a:t>Counterfeit </a:t>
            </a:r>
          </a:p>
          <a:p>
            <a:r>
              <a:rPr lang="en-US" sz="2400" dirty="0"/>
              <a:t>Multitudes of people follow </a:t>
            </a:r>
          </a:p>
          <a:p>
            <a:r>
              <a:rPr lang="en-US" sz="2400" dirty="0"/>
              <a:t>No respect for Scriptures </a:t>
            </a:r>
          </a:p>
          <a:p>
            <a:r>
              <a:rPr lang="en-US" sz="2400" dirty="0"/>
              <a:t>Continues to develop and grow </a:t>
            </a:r>
            <a:br>
              <a:rPr lang="en-US" sz="2400" dirty="0"/>
            </a:br>
            <a:r>
              <a:rPr lang="en-US" sz="2400" dirty="0"/>
              <a:t>over Time</a:t>
            </a:r>
          </a:p>
        </p:txBody>
      </p:sp>
      <p:pic>
        <p:nvPicPr>
          <p:cNvPr id="7" name="Picture 6">
            <a:extLst>
              <a:ext uri="{FF2B5EF4-FFF2-40B4-BE49-F238E27FC236}">
                <a16:creationId xmlns:a16="http://schemas.microsoft.com/office/drawing/2014/main" id="{C469A997-88C5-46BD-978D-690D92FAA038}"/>
              </a:ext>
            </a:extLst>
          </p:cNvPr>
          <p:cNvPicPr>
            <a:picLocks noChangeAspect="1"/>
          </p:cNvPicPr>
          <p:nvPr/>
        </p:nvPicPr>
        <p:blipFill>
          <a:blip r:embed="rId2"/>
          <a:stretch>
            <a:fillRect/>
          </a:stretch>
        </p:blipFill>
        <p:spPr>
          <a:xfrm>
            <a:off x="10604502" y="4305703"/>
            <a:ext cx="1587498" cy="2552297"/>
          </a:xfrm>
          <a:prstGeom prst="rect">
            <a:avLst/>
          </a:prstGeom>
        </p:spPr>
      </p:pic>
      <p:sp>
        <p:nvSpPr>
          <p:cNvPr id="9" name="Content Placeholder 3">
            <a:extLst>
              <a:ext uri="{FF2B5EF4-FFF2-40B4-BE49-F238E27FC236}">
                <a16:creationId xmlns:a16="http://schemas.microsoft.com/office/drawing/2014/main" id="{C0D00C38-8EFC-4EDD-A06B-BD72EE9F2B89}"/>
              </a:ext>
            </a:extLst>
          </p:cNvPr>
          <p:cNvSpPr txBox="1">
            <a:spLocks/>
          </p:cNvSpPr>
          <p:nvPr/>
        </p:nvSpPr>
        <p:spPr>
          <a:xfrm>
            <a:off x="5654047" y="1960458"/>
            <a:ext cx="6008688" cy="4286251"/>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endParaRPr lang="en-US" sz="2400" b="1" u="sng" dirty="0"/>
          </a:p>
          <a:p>
            <a:r>
              <a:rPr lang="en-US" sz="2400" dirty="0"/>
              <a:t>Substitutes the Ministry of Jesus work in the Sanctuary in Heaven</a:t>
            </a:r>
          </a:p>
          <a:p>
            <a:r>
              <a:rPr lang="en-US" sz="2400" dirty="0"/>
              <a:t>Power behind him is Satan </a:t>
            </a:r>
          </a:p>
          <a:p>
            <a:r>
              <a:rPr lang="en-US" sz="2400" dirty="0"/>
              <a:t>Causes fear and kills those </a:t>
            </a:r>
            <a:br>
              <a:rPr lang="en-US" sz="2400" dirty="0"/>
            </a:br>
            <a:r>
              <a:rPr lang="en-US" sz="2400" dirty="0"/>
              <a:t>who disagree</a:t>
            </a:r>
          </a:p>
          <a:p>
            <a:r>
              <a:rPr lang="en-US" sz="2400" dirty="0"/>
              <a:t>Uses scheming and dishonesty </a:t>
            </a:r>
            <a:br>
              <a:rPr lang="en-US" sz="2400" dirty="0"/>
            </a:br>
            <a:r>
              <a:rPr lang="en-US" sz="2400" dirty="0"/>
              <a:t>to Achieve His Purposes</a:t>
            </a:r>
          </a:p>
        </p:txBody>
      </p:sp>
    </p:spTree>
    <p:extLst>
      <p:ext uri="{BB962C8B-B14F-4D97-AF65-F5344CB8AC3E}">
        <p14:creationId xmlns:p14="http://schemas.microsoft.com/office/powerpoint/2010/main" val="2450754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1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1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1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additive="base">
                                        <p:cTn id="18" dur="1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9" dur="1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 presetClass="entr" presetSubtype="4"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1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1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4500"/>
                            </p:stCondLst>
                            <p:childTnLst>
                              <p:par>
                                <p:cTn id="26" presetID="2" presetClass="entr" presetSubtype="4" fill="hold" grpId="0" nodeType="after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additive="base">
                                        <p:cTn id="28" dur="1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9" dur="1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0" fill="hold">
                            <p:stCondLst>
                              <p:cond delay="6000"/>
                            </p:stCondLst>
                            <p:childTnLst>
                              <p:par>
                                <p:cTn id="31" presetID="2" presetClass="entr" presetSubtype="4" fill="hold" grpId="0" nodeType="after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1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1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35" fill="hold">
                            <p:stCondLst>
                              <p:cond delay="7500"/>
                            </p:stCondLst>
                            <p:childTnLst>
                              <p:par>
                                <p:cTn id="36" presetID="2" presetClass="entr" presetSubtype="4" fill="hold" grpId="0" nodeType="after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 calcmode="lin" valueType="num">
                                      <p:cBhvr additive="base">
                                        <p:cTn id="38" dur="1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9" dur="1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40" fill="hold">
                            <p:stCondLst>
                              <p:cond delay="9000"/>
                            </p:stCondLst>
                            <p:childTnLst>
                              <p:par>
                                <p:cTn id="41" presetID="2" presetClass="entr" presetSubtype="4" fill="hold" grpId="0" nodeType="after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1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1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 calcmode="lin" valueType="num">
                                      <p:cBhvr additive="base">
                                        <p:cTn id="49" dur="1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50" dur="1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par>
                          <p:cTn id="51" fill="hold">
                            <p:stCondLst>
                              <p:cond delay="1500"/>
                            </p:stCondLst>
                            <p:childTnLst>
                              <p:par>
                                <p:cTn id="52" presetID="2" presetClass="entr" presetSubtype="4" fill="hold" grpId="0" nodeType="afterEffect">
                                  <p:stCondLst>
                                    <p:cond delay="0"/>
                                  </p:stCondLst>
                                  <p:childTnLst>
                                    <p:set>
                                      <p:cBhvr>
                                        <p:cTn id="53" dur="1" fill="hold">
                                          <p:stCondLst>
                                            <p:cond delay="0"/>
                                          </p:stCondLst>
                                        </p:cTn>
                                        <p:tgtEl>
                                          <p:spTgt spid="9">
                                            <p:txEl>
                                              <p:pRg st="2" end="2"/>
                                            </p:txEl>
                                          </p:spTgt>
                                        </p:tgtEl>
                                        <p:attrNameLst>
                                          <p:attrName>style.visibility</p:attrName>
                                        </p:attrNameLst>
                                      </p:cBhvr>
                                      <p:to>
                                        <p:strVal val="visible"/>
                                      </p:to>
                                    </p:set>
                                    <p:anim calcmode="lin" valueType="num">
                                      <p:cBhvr additive="base">
                                        <p:cTn id="54" dur="1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55" dur="1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par>
                          <p:cTn id="56" fill="hold">
                            <p:stCondLst>
                              <p:cond delay="3000"/>
                            </p:stCondLst>
                            <p:childTnLst>
                              <p:par>
                                <p:cTn id="57" presetID="2" presetClass="entr" presetSubtype="4" fill="hold" grpId="0" nodeType="afterEffect">
                                  <p:stCondLst>
                                    <p:cond delay="0"/>
                                  </p:stCondLst>
                                  <p:childTnLst>
                                    <p:set>
                                      <p:cBhvr>
                                        <p:cTn id="58" dur="1" fill="hold">
                                          <p:stCondLst>
                                            <p:cond delay="0"/>
                                          </p:stCondLst>
                                        </p:cTn>
                                        <p:tgtEl>
                                          <p:spTgt spid="9">
                                            <p:txEl>
                                              <p:pRg st="3" end="3"/>
                                            </p:txEl>
                                          </p:spTgt>
                                        </p:tgtEl>
                                        <p:attrNameLst>
                                          <p:attrName>style.visibility</p:attrName>
                                        </p:attrNameLst>
                                      </p:cBhvr>
                                      <p:to>
                                        <p:strVal val="visible"/>
                                      </p:to>
                                    </p:set>
                                    <p:anim calcmode="lin" valueType="num">
                                      <p:cBhvr additive="base">
                                        <p:cTn id="59" dur="1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60" dur="1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par>
                          <p:cTn id="61" fill="hold">
                            <p:stCondLst>
                              <p:cond delay="4500"/>
                            </p:stCondLst>
                            <p:childTnLst>
                              <p:par>
                                <p:cTn id="62" presetID="2" presetClass="entr" presetSubtype="4" fill="hold" grpId="0" nodeType="afterEffect">
                                  <p:stCondLst>
                                    <p:cond delay="0"/>
                                  </p:stCondLst>
                                  <p:childTnLst>
                                    <p:set>
                                      <p:cBhvr>
                                        <p:cTn id="63" dur="1" fill="hold">
                                          <p:stCondLst>
                                            <p:cond delay="0"/>
                                          </p:stCondLst>
                                        </p:cTn>
                                        <p:tgtEl>
                                          <p:spTgt spid="9">
                                            <p:txEl>
                                              <p:pRg st="4" end="4"/>
                                            </p:txEl>
                                          </p:spTgt>
                                        </p:tgtEl>
                                        <p:attrNameLst>
                                          <p:attrName>style.visibility</p:attrName>
                                        </p:attrNameLst>
                                      </p:cBhvr>
                                      <p:to>
                                        <p:strVal val="visible"/>
                                      </p:to>
                                    </p:set>
                                    <p:anim calcmode="lin" valueType="num">
                                      <p:cBhvr additive="base">
                                        <p:cTn id="64" dur="1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65" dur="1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9"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1657</TotalTime>
  <Words>7493</Words>
  <Application>Microsoft Office PowerPoint</Application>
  <PresentationFormat>Widescreen</PresentationFormat>
  <Paragraphs>488</Paragraphs>
  <Slides>67</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Arial Black</vt:lpstr>
      <vt:lpstr>Calibri</vt:lpstr>
      <vt:lpstr>Century Gothic</vt:lpstr>
      <vt:lpstr>Wingdings 3</vt:lpstr>
      <vt:lpstr>Ion</vt:lpstr>
      <vt:lpstr>Medieval Divided Kingdoms Period in Daniel 11:23-39</vt:lpstr>
      <vt:lpstr>PowerPoint Presentation</vt:lpstr>
      <vt:lpstr>Part 1: Fundamentals for this Study  </vt:lpstr>
      <vt:lpstr>Pattern of Daniel’s Visons  </vt:lpstr>
      <vt:lpstr>6 Earthly Kingdoms of Daniel 2</vt:lpstr>
      <vt:lpstr>Daniel’s  Kingdom Periods in Chapters 2,7, 8-9</vt:lpstr>
      <vt:lpstr>Medieval Divided Kingdoms In Daniel’s Previous Prophecies  </vt:lpstr>
      <vt:lpstr>Medieval Divided Kingdoms In Daniel’s Previous Prophecies </vt:lpstr>
      <vt:lpstr>Medieval Divided Kingdoms In Daniel’s Previous Prophecies </vt:lpstr>
      <vt:lpstr>Medieval Divided Kingdoms </vt:lpstr>
      <vt:lpstr>Daniel Understands the  Great Conflict </vt:lpstr>
      <vt:lpstr>Divisions of Daniel 11</vt:lpstr>
      <vt:lpstr>Background Summary </vt:lpstr>
      <vt:lpstr>Part 2: Exegesis of Verses 23-31</vt:lpstr>
      <vt:lpstr>Roman Empire Ends at Verse 22</vt:lpstr>
      <vt:lpstr>Roman Empire Ends at Verse 22</vt:lpstr>
      <vt:lpstr>Roman Empire Ends at Verse 22</vt:lpstr>
      <vt:lpstr>Subsections of the Medieval Divided Kingdom Period  in Verses 23-39 </vt:lpstr>
      <vt:lpstr>Europe 476 AD </vt:lpstr>
      <vt:lpstr>Establishment of the Roman  Church-State System Verses 23-27</vt:lpstr>
      <vt:lpstr>Establishment of the Roman  Church-State System Verse 23 </vt:lpstr>
      <vt:lpstr>Establishment of the Roman  Church-State System Verse 23 </vt:lpstr>
      <vt:lpstr>Establishment of the Roman  Church-State System Verse 24 </vt:lpstr>
      <vt:lpstr>Establishment of the Roman  Church-State System Verse 25 </vt:lpstr>
      <vt:lpstr>Establishment of the Roman  Church-State System Verse 26 </vt:lpstr>
      <vt:lpstr>Europe C.A. 600 AD</vt:lpstr>
      <vt:lpstr>Establishment of the Roman  Church-State System Verse 27 </vt:lpstr>
      <vt:lpstr>Europe c.a. 700 AD</vt:lpstr>
      <vt:lpstr>Counsels and Edicts against the Covenant  Verses 28-31</vt:lpstr>
      <vt:lpstr>Counsels and Edicts against the Covenant  Verse 28 </vt:lpstr>
      <vt:lpstr>Counsels and Edicts against the Covenant  Verse 29 </vt:lpstr>
      <vt:lpstr>Europe 814 AD </vt:lpstr>
      <vt:lpstr>Counsels and Edicts against the Covenant  Verse 30</vt:lpstr>
      <vt:lpstr>Counsels and Edicts against the Covenant  Verse 30</vt:lpstr>
      <vt:lpstr>Counsels and Edicts against the Covenant  Verse 31</vt:lpstr>
      <vt:lpstr>Counsels and Edicts against the Covenant  Verse 31</vt:lpstr>
      <vt:lpstr>Counsels and Edicts against the Covenant  Verse 31</vt:lpstr>
      <vt:lpstr>Counsels and Edicts against the Covenant  Verse 31</vt:lpstr>
      <vt:lpstr>Counsels and Edicts against the Covenant  Verse 31</vt:lpstr>
      <vt:lpstr>Counsels and Edicts against the Covenant  Catholicism in Medieval Europe </vt:lpstr>
      <vt:lpstr>Protestant Reformation  Verses 32-35</vt:lpstr>
      <vt:lpstr>Protestant Reformation  Christianity in Europe c.a. 1600 </vt:lpstr>
      <vt:lpstr>Full Power and Force of Papal Rome  Verses 36-39</vt:lpstr>
      <vt:lpstr>Beginning of the End-Time Divided Kingdoms  Italy 1789-1875</vt:lpstr>
      <vt:lpstr>Summary Of Medieval Divided Kingdom  Period Verses  23-39</vt:lpstr>
      <vt:lpstr>Part 3: Corroborations        and Implications </vt:lpstr>
      <vt:lpstr>Greek Hellenistic Period  and Medieval Divided Kingdom Period</vt:lpstr>
      <vt:lpstr>Greek Hellenistic Period  and Medieval Divided Kingdom Period</vt:lpstr>
      <vt:lpstr>Time Prophecies in Daniel  “Time, times, and ½ a times” - Daniel 7 &amp;12  </vt:lpstr>
      <vt:lpstr>Time Prophecies in Daniel  “70 Weeks” - Daniel 9 </vt:lpstr>
      <vt:lpstr>Time Prophecies in Daniel  “2300 Days” - Daniel 8  </vt:lpstr>
      <vt:lpstr>Time Prophecies in Daniel  1290 Days &amp; 1335 Days - Daniel 12  </vt:lpstr>
      <vt:lpstr>Time Prophecies in Daniel  1290 Days &amp; 1335 Days - Daniel 12  </vt:lpstr>
      <vt:lpstr>Daniel 11 and Spirit of Prophecy </vt:lpstr>
      <vt:lpstr>Daniel 11 and Spirit of Prophecy </vt:lpstr>
      <vt:lpstr>Daniel 11 and Spirit of Prophecy </vt:lpstr>
      <vt:lpstr>Daniel 11 and Spirit of Prophecy </vt:lpstr>
      <vt:lpstr>Daniel 11 and Spirit of Prophecy </vt:lpstr>
      <vt:lpstr>Pagan Rome and the Medieval Divided Kingdom Period and Revelation </vt:lpstr>
      <vt:lpstr>End-Time Divided Kingdom Period  and Revelation </vt:lpstr>
      <vt:lpstr>Michael verses Satan  in Daniel and Revelation 12 </vt:lpstr>
      <vt:lpstr>Michael verses Satan in Daniel and Revelation 12 </vt:lpstr>
      <vt:lpstr>Michael verses Satan in Daniel and Revelation 12 </vt:lpstr>
      <vt:lpstr>Michael verses Satan in Daniel and Revelation 12 </vt:lpstr>
      <vt:lpstr>Michael verses Satan  in Daniel and Revelation 12 </vt:lpstr>
      <vt:lpstr>Summary of Corroboration &amp; Support</vt:lpstr>
      <vt:lpstr>Medieval Divided Kingdoms Period in Daniel 11:23-39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Medieval Divided Kingdoms Period in Daniel 11:23-39</dc:title>
  <dc:creator>Perry Louden</dc:creator>
  <cp:lastModifiedBy>Perry Louden</cp:lastModifiedBy>
  <cp:revision>96</cp:revision>
  <dcterms:created xsi:type="dcterms:W3CDTF">2020-10-18T12:28:58Z</dcterms:created>
  <dcterms:modified xsi:type="dcterms:W3CDTF">2020-10-19T16:20:40Z</dcterms:modified>
</cp:coreProperties>
</file>