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99" r:id="rId3"/>
    <p:sldId id="259" r:id="rId4"/>
    <p:sldId id="260" r:id="rId5"/>
    <p:sldId id="261" r:id="rId6"/>
    <p:sldId id="309" r:id="rId7"/>
    <p:sldId id="262" r:id="rId8"/>
    <p:sldId id="304" r:id="rId9"/>
    <p:sldId id="305" r:id="rId10"/>
    <p:sldId id="271" r:id="rId11"/>
    <p:sldId id="303" r:id="rId12"/>
    <p:sldId id="273" r:id="rId13"/>
    <p:sldId id="274" r:id="rId14"/>
    <p:sldId id="278" r:id="rId15"/>
    <p:sldId id="279" r:id="rId16"/>
    <p:sldId id="295" r:id="rId17"/>
    <p:sldId id="306" r:id="rId18"/>
    <p:sldId id="284" r:id="rId19"/>
    <p:sldId id="307" r:id="rId2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300"/>
    <a:srgbClr val="FF0000"/>
    <a:srgbClr val="FF6600"/>
    <a:srgbClr val="FF891D"/>
    <a:srgbClr val="F27300"/>
    <a:srgbClr val="F67500"/>
    <a:srgbClr val="00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71" autoAdjust="0"/>
    <p:restoredTop sz="84891" autoAdjust="0"/>
  </p:normalViewPr>
  <p:slideViewPr>
    <p:cSldViewPr snapToGrid="0">
      <p:cViewPr varScale="1">
        <p:scale>
          <a:sx n="57" d="100"/>
          <a:sy n="57" d="100"/>
        </p:scale>
        <p:origin x="1170"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5" d="100"/>
          <a:sy n="65" d="100"/>
        </p:scale>
        <p:origin x="-2858" y="-34"/>
      </p:cViewPr>
      <p:guideLst>
        <p:guide orient="horz" pos="2957"/>
        <p:guide pos="2237"/>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532ACC06-4BB9-4F84-992C-EA119160194B}"/>
              </a:ext>
            </a:extLst>
          </p:cNvPr>
          <p:cNvSpPr>
            <a:spLocks noGrp="1" noRot="1" noChangeAspect="1" noChangeArrowheads="1" noTextEdit="1"/>
          </p:cNvSpPr>
          <p:nvPr>
            <p:ph type="sldImg" idx="2"/>
          </p:nvPr>
        </p:nvSpPr>
        <p:spPr bwMode="auto">
          <a:xfrm>
            <a:off x="1751013" y="65088"/>
            <a:ext cx="3657600" cy="2743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B5C972E4-D2C5-4196-9B07-6015AB0BD506}"/>
              </a:ext>
            </a:extLst>
          </p:cNvPr>
          <p:cNvSpPr>
            <a:spLocks noGrp="1" noChangeArrowheads="1"/>
          </p:cNvSpPr>
          <p:nvPr>
            <p:ph type="body" sz="quarter" idx="3"/>
          </p:nvPr>
        </p:nvSpPr>
        <p:spPr bwMode="auto">
          <a:xfrm>
            <a:off x="114300" y="2984500"/>
            <a:ext cx="6902450" cy="56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a:extLst>
              <a:ext uri="{FF2B5EF4-FFF2-40B4-BE49-F238E27FC236}">
                <a16:creationId xmlns:a16="http://schemas.microsoft.com/office/drawing/2014/main" id="{6DB190B9-C2B0-4945-9143-24EBA1E54007}"/>
              </a:ext>
            </a:extLst>
          </p:cNvPr>
          <p:cNvSpPr>
            <a:spLocks noGrp="1" noChangeArrowheads="1"/>
          </p:cNvSpPr>
          <p:nvPr>
            <p:ph type="ftr" sz="quarter" idx="4"/>
          </p:nvPr>
        </p:nvSpPr>
        <p:spPr bwMode="auto">
          <a:xfrm>
            <a:off x="0"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a:defRPr sz="1200">
                <a:latin typeface="Arial" panose="020B0604020202020204" pitchFamily="34" charset="0"/>
              </a:defRPr>
            </a:lvl1pPr>
          </a:lstStyle>
          <a:p>
            <a:endParaRPr lang="en-US" altLang="en-US"/>
          </a:p>
        </p:txBody>
      </p:sp>
      <p:sp>
        <p:nvSpPr>
          <p:cNvPr id="12295" name="Rectangle 7">
            <a:extLst>
              <a:ext uri="{FF2B5EF4-FFF2-40B4-BE49-F238E27FC236}">
                <a16:creationId xmlns:a16="http://schemas.microsoft.com/office/drawing/2014/main" id="{40C4DA82-9335-45C9-AD6E-D427FEBD2B2E}"/>
              </a:ext>
            </a:extLst>
          </p:cNvPr>
          <p:cNvSpPr>
            <a:spLocks noGrp="1" noChangeArrowheads="1"/>
          </p:cNvSpPr>
          <p:nvPr>
            <p:ph type="sldNum" sz="quarter" idx="5"/>
          </p:nvPr>
        </p:nvSpPr>
        <p:spPr bwMode="auto">
          <a:xfrm>
            <a:off x="4022725"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a:defRPr sz="1200">
                <a:latin typeface="Arial" panose="020B0604020202020204" pitchFamily="34" charset="0"/>
              </a:defRPr>
            </a:lvl1pPr>
          </a:lstStyle>
          <a:p>
            <a:fld id="{8387E62D-EDCE-4F3A-987E-00885123373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5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5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5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5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5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DD117C-E04D-473D-B075-44CAA3E6454E}"/>
              </a:ext>
            </a:extLst>
          </p:cNvPr>
          <p:cNvSpPr>
            <a:spLocks noGrp="1" noChangeArrowheads="1"/>
          </p:cNvSpPr>
          <p:nvPr>
            <p:ph type="sldNum" sz="quarter" idx="5"/>
          </p:nvPr>
        </p:nvSpPr>
        <p:spPr>
          <a:ln/>
        </p:spPr>
        <p:txBody>
          <a:bodyPr/>
          <a:lstStyle/>
          <a:p>
            <a:fld id="{8DDEB1F1-F589-4612-9027-5D06AFD23362}" type="slidenum">
              <a:rPr lang="en-US" altLang="en-US"/>
              <a:pPr/>
              <a:t>1</a:t>
            </a:fld>
            <a:endParaRPr lang="en-US" altLang="en-US"/>
          </a:p>
        </p:txBody>
      </p:sp>
      <p:sp>
        <p:nvSpPr>
          <p:cNvPr id="99330" name="Rectangle 2">
            <a:extLst>
              <a:ext uri="{FF2B5EF4-FFF2-40B4-BE49-F238E27FC236}">
                <a16:creationId xmlns:a16="http://schemas.microsoft.com/office/drawing/2014/main" id="{49CAAF65-4413-4DB3-9D2B-DF49402AB93C}"/>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A0227C6D-AFD4-4013-8401-758CB2A6DAB8}"/>
              </a:ext>
            </a:extLst>
          </p:cNvPr>
          <p:cNvSpPr>
            <a:spLocks noGrp="1" noChangeArrowheads="1"/>
          </p:cNvSpPr>
          <p:nvPr>
            <p:ph type="body" idx="1"/>
          </p:nvPr>
        </p:nvSpPr>
        <p:spPr/>
        <p:txBody>
          <a:bodyPr/>
          <a:lstStyle/>
          <a:p>
            <a:r>
              <a:rPr lang="en-US" altLang="en-US" dirty="0"/>
              <a:t>Good morning. Today I'll be going over with you an interpretation of Daniel 11, verses 40-45. </a:t>
            </a:r>
          </a:p>
          <a:p>
            <a:endParaRPr lang="en-US" altLang="en-US" dirty="0"/>
          </a:p>
          <a:p>
            <a:r>
              <a:rPr lang="en-US" altLang="en-US" dirty="0"/>
              <a:t>Before we get into the actual verses of this passage, I’ll go over the thought process that we use to identity the King of the North and the King of the South. There are 4 steps in the process.</a:t>
            </a:r>
          </a:p>
          <a:p>
            <a:r>
              <a:rPr lang="en-US" altLang="en-US" i="1" dirty="0"/>
              <a:t>*****</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803B0C-EB1D-4002-8985-FC8829C6E812}"/>
              </a:ext>
            </a:extLst>
          </p:cNvPr>
          <p:cNvSpPr>
            <a:spLocks noGrp="1" noChangeArrowheads="1"/>
          </p:cNvSpPr>
          <p:nvPr>
            <p:ph type="sldNum" sz="quarter" idx="5"/>
          </p:nvPr>
        </p:nvSpPr>
        <p:spPr>
          <a:ln/>
        </p:spPr>
        <p:txBody>
          <a:bodyPr/>
          <a:lstStyle/>
          <a:p>
            <a:fld id="{53403C4F-48DB-4A8F-8505-BCDF798440DB}" type="slidenum">
              <a:rPr lang="en-US" altLang="en-US"/>
              <a:pPr/>
              <a:t>10</a:t>
            </a:fld>
            <a:endParaRPr lang="en-US" altLang="en-US"/>
          </a:p>
        </p:txBody>
      </p:sp>
      <p:sp>
        <p:nvSpPr>
          <p:cNvPr id="43010" name="Rectangle 2">
            <a:extLst>
              <a:ext uri="{FF2B5EF4-FFF2-40B4-BE49-F238E27FC236}">
                <a16:creationId xmlns:a16="http://schemas.microsoft.com/office/drawing/2014/main" id="{0FA91DDD-FFD0-4318-8A2F-C1FD950DBC3C}"/>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CA75D66C-2710-429B-B465-082EF92D4382}"/>
              </a:ext>
            </a:extLst>
          </p:cNvPr>
          <p:cNvSpPr>
            <a:spLocks noGrp="1" noChangeArrowheads="1"/>
          </p:cNvSpPr>
          <p:nvPr>
            <p:ph type="body" idx="1"/>
          </p:nvPr>
        </p:nvSpPr>
        <p:spPr/>
        <p:txBody>
          <a:bodyPr/>
          <a:lstStyle/>
          <a:p>
            <a:r>
              <a:rPr lang="en-US" altLang="en-US" dirty="0"/>
              <a:t>Verse 41: </a:t>
            </a:r>
            <a:r>
              <a:rPr lang="en-US" altLang="en-US" i="1" dirty="0">
                <a:solidFill>
                  <a:schemeClr val="hlink"/>
                </a:solidFill>
              </a:rPr>
              <a:t>“He shall enter also into the glorious land, And many countries shall be overthrown.”</a:t>
            </a:r>
          </a:p>
          <a:p>
            <a:endParaRPr lang="en-US" altLang="en-US" i="1" dirty="0">
              <a:solidFill>
                <a:schemeClr val="hlink"/>
              </a:solidFill>
            </a:endParaRPr>
          </a:p>
          <a:p>
            <a:r>
              <a:rPr lang="en-US" altLang="en-US" dirty="0"/>
              <a:t>In addition to the many other countries already entered, the English tribe would also enter the “glorious land”, which is the land promised to Abraham’s </a:t>
            </a:r>
            <a:r>
              <a:rPr lang="en-US" altLang="en-US" dirty="0" err="1"/>
              <a:t>descendents</a:t>
            </a:r>
            <a:r>
              <a:rPr lang="en-US" altLang="en-US" dirty="0"/>
              <a:t> in the Middle East. </a:t>
            </a:r>
          </a:p>
          <a:p>
            <a:endParaRPr lang="en-US" altLang="en-US" dirty="0"/>
          </a:p>
          <a:p>
            <a:r>
              <a:rPr lang="en-US" altLang="en-US" dirty="0"/>
              <a:t>The map onscreen shows the secret agreement made between the British and French during the war, and shows the areas they entered into and took control of… IN the Middle East.  </a:t>
            </a:r>
          </a:p>
          <a:p>
            <a:r>
              <a:rPr lang="en-US" altLang="en-US" i="1" dirty="0"/>
              <a:t>*****</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118E76-0645-42E9-9BDD-9103ED4EF8FF}"/>
              </a:ext>
            </a:extLst>
          </p:cNvPr>
          <p:cNvSpPr>
            <a:spLocks noGrp="1" noChangeArrowheads="1"/>
          </p:cNvSpPr>
          <p:nvPr>
            <p:ph type="sldNum" sz="quarter" idx="5"/>
          </p:nvPr>
        </p:nvSpPr>
        <p:spPr>
          <a:ln/>
        </p:spPr>
        <p:txBody>
          <a:bodyPr/>
          <a:lstStyle/>
          <a:p>
            <a:fld id="{314BB09D-8199-4BDF-A80E-87ACEBD43119}" type="slidenum">
              <a:rPr lang="en-US" altLang="en-US"/>
              <a:pPr/>
              <a:t>11</a:t>
            </a:fld>
            <a:endParaRPr lang="en-US" altLang="en-US"/>
          </a:p>
        </p:txBody>
      </p:sp>
      <p:sp>
        <p:nvSpPr>
          <p:cNvPr id="111618" name="Rectangle 2">
            <a:extLst>
              <a:ext uri="{FF2B5EF4-FFF2-40B4-BE49-F238E27FC236}">
                <a16:creationId xmlns:a16="http://schemas.microsoft.com/office/drawing/2014/main" id="{91FBF01D-1E0F-40AD-BDF5-55EA687E0732}"/>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D78D9870-E55A-4767-896A-699786F40314}"/>
              </a:ext>
            </a:extLst>
          </p:cNvPr>
          <p:cNvSpPr>
            <a:spLocks noGrp="1" noChangeArrowheads="1"/>
          </p:cNvSpPr>
          <p:nvPr>
            <p:ph type="body" idx="1"/>
          </p:nvPr>
        </p:nvSpPr>
        <p:spPr/>
        <p:txBody>
          <a:bodyPr/>
          <a:lstStyle/>
          <a:p>
            <a:r>
              <a:rPr lang="en-US" altLang="en-US" dirty="0"/>
              <a:t>Continuing with verse 41:</a:t>
            </a:r>
            <a:r>
              <a:rPr lang="en-US" altLang="en-US" sz="1000" dirty="0"/>
              <a:t> </a:t>
            </a:r>
            <a:r>
              <a:rPr lang="en-US" altLang="en-US" i="1" dirty="0">
                <a:solidFill>
                  <a:schemeClr val="hlink"/>
                </a:solidFill>
              </a:rPr>
              <a:t>“But these shall escape out of his hand, even Edom, and Moab, and the chief of the children of Ammon.”</a:t>
            </a:r>
          </a:p>
          <a:p>
            <a:endParaRPr lang="en-US" altLang="en-US" i="1" dirty="0">
              <a:solidFill>
                <a:schemeClr val="hlink"/>
              </a:solidFill>
            </a:endParaRPr>
          </a:p>
          <a:p>
            <a:r>
              <a:rPr lang="en-US" altLang="en-US" dirty="0"/>
              <a:t>During the 1800s, a movement called Zionism emerged. The movement was formalized in 1897 and expanded rapidly. In 1917, the British officially stated its support for the Zionist movement to establish a national homeland for the Jewish people in Palestine. </a:t>
            </a:r>
          </a:p>
          <a:p>
            <a:endParaRPr lang="en-US" altLang="en-US" dirty="0"/>
          </a:p>
          <a:p>
            <a:r>
              <a:rPr lang="en-US" altLang="en-US" dirty="0"/>
              <a:t>The British captured Palestine and Jerusalem later that year during the war. The British Mandate of Palestine, established by the League of Nations, is shown on the map in orange. The Mandate included the territory to the west of the Jordan River and the territory to the east of the Jordan River. That entire area was at first allotted to the creation of a Jewish national homeland. </a:t>
            </a:r>
          </a:p>
          <a:p>
            <a:r>
              <a:rPr lang="en-US" altLang="en-US" i="1" dirty="0"/>
              <a:t>*****</a:t>
            </a: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773ABD-E795-4E78-B3B9-C3CEBD3EC952}"/>
              </a:ext>
            </a:extLst>
          </p:cNvPr>
          <p:cNvSpPr>
            <a:spLocks noGrp="1" noChangeArrowheads="1"/>
          </p:cNvSpPr>
          <p:nvPr>
            <p:ph type="sldNum" sz="quarter" idx="5"/>
          </p:nvPr>
        </p:nvSpPr>
        <p:spPr>
          <a:ln/>
        </p:spPr>
        <p:txBody>
          <a:bodyPr/>
          <a:lstStyle/>
          <a:p>
            <a:fld id="{089C4792-155C-4D4A-9799-2D0BDB7811F2}" type="slidenum">
              <a:rPr lang="en-US" altLang="en-US"/>
              <a:pPr/>
              <a:t>12</a:t>
            </a:fld>
            <a:endParaRPr lang="en-US" altLang="en-US"/>
          </a:p>
        </p:txBody>
      </p:sp>
      <p:sp>
        <p:nvSpPr>
          <p:cNvPr id="47106" name="Rectangle 2">
            <a:extLst>
              <a:ext uri="{FF2B5EF4-FFF2-40B4-BE49-F238E27FC236}">
                <a16:creationId xmlns:a16="http://schemas.microsoft.com/office/drawing/2014/main" id="{B8969ACE-6F8E-4FF1-8133-16BE8B924E49}"/>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0795950E-8E2B-4227-8142-70CA75EE99CB}"/>
              </a:ext>
            </a:extLst>
          </p:cNvPr>
          <p:cNvSpPr>
            <a:spLocks noGrp="1" noChangeArrowheads="1"/>
          </p:cNvSpPr>
          <p:nvPr>
            <p:ph type="body" idx="1"/>
          </p:nvPr>
        </p:nvSpPr>
        <p:spPr/>
        <p:txBody>
          <a:bodyPr/>
          <a:lstStyle/>
          <a:p>
            <a:r>
              <a:rPr lang="en-US" altLang="en-US" dirty="0"/>
              <a:t>However, in 1922, the British released the area east of the Jordan River from involvement in the Jewish settlement. The east area is where the people of Edom, Moab and Ammon were located in Bible times. These areas escaped from being part of the Jewish homeland. </a:t>
            </a:r>
          </a:p>
          <a:p>
            <a:endParaRPr lang="en-US" altLang="en-US" dirty="0"/>
          </a:p>
          <a:p>
            <a:r>
              <a:rPr lang="en-US" altLang="en-US" dirty="0"/>
              <a:t>On the map, the orange area is the revised area allotted to the Jewish Homeland. The gold area is the area that was officially released from the Mandate provisions relating to the Jewish Homeland. It became Trans-Jordan.</a:t>
            </a:r>
          </a:p>
          <a:p>
            <a:r>
              <a:rPr lang="en-US" altLang="en-US" i="1" dirty="0"/>
              <a:t>*****</a:t>
            </a:r>
          </a:p>
          <a:p>
            <a:endParaRPr lang="en-US" altLang="en-US" dirty="0"/>
          </a:p>
          <a:p>
            <a:endParaRPr lang="en-US" altLang="en-US" dirty="0"/>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0CD78D-ACC2-4289-9E79-50697E84F566}"/>
              </a:ext>
            </a:extLst>
          </p:cNvPr>
          <p:cNvSpPr>
            <a:spLocks noGrp="1" noChangeArrowheads="1"/>
          </p:cNvSpPr>
          <p:nvPr>
            <p:ph type="sldNum" sz="quarter" idx="5"/>
          </p:nvPr>
        </p:nvSpPr>
        <p:spPr>
          <a:ln/>
        </p:spPr>
        <p:txBody>
          <a:bodyPr/>
          <a:lstStyle/>
          <a:p>
            <a:fld id="{F78F1536-667F-4F45-B769-37EC4F2D047A}" type="slidenum">
              <a:rPr lang="en-US" altLang="en-US"/>
              <a:pPr/>
              <a:t>13</a:t>
            </a:fld>
            <a:endParaRPr lang="en-US" altLang="en-US"/>
          </a:p>
        </p:txBody>
      </p:sp>
      <p:sp>
        <p:nvSpPr>
          <p:cNvPr id="51202" name="Rectangle 2">
            <a:extLst>
              <a:ext uri="{FF2B5EF4-FFF2-40B4-BE49-F238E27FC236}">
                <a16:creationId xmlns:a16="http://schemas.microsoft.com/office/drawing/2014/main" id="{4673E46F-221B-4C23-B3AD-FDB4059F5B39}"/>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BECB836-D27E-4861-ABCE-AD8AF50101FC}"/>
              </a:ext>
            </a:extLst>
          </p:cNvPr>
          <p:cNvSpPr>
            <a:spLocks noGrp="1" noChangeArrowheads="1"/>
          </p:cNvSpPr>
          <p:nvPr>
            <p:ph type="body" idx="1"/>
          </p:nvPr>
        </p:nvSpPr>
        <p:spPr/>
        <p:txBody>
          <a:bodyPr/>
          <a:lstStyle/>
          <a:p>
            <a:r>
              <a:rPr lang="en-US" altLang="en-US" dirty="0"/>
              <a:t>Verses 42-43: </a:t>
            </a:r>
            <a:r>
              <a:rPr lang="en-US" altLang="en-US" i="1" dirty="0">
                <a:solidFill>
                  <a:schemeClr val="hlink"/>
                </a:solidFill>
              </a:rPr>
              <a:t>“He shall stretch forth his hand also upon the countries: and the land of Egypt shall not escape. But he shall have power over the treasures of gold and of silver, and over all the precious things of Egypt: and the Libyans and the Ethiopians shall be at his steps.”</a:t>
            </a:r>
          </a:p>
          <a:p>
            <a:endParaRPr lang="en-US" altLang="en-US" dirty="0"/>
          </a:p>
          <a:p>
            <a:r>
              <a:rPr lang="en-US" altLang="en-US" dirty="0"/>
              <a:t>Egypt, along with Sudan, which is where the Ethiopians were located during Bible times, both became part of the British Empire in 1914 during the war. Also, Libya was defeated and agreed to the terms of the British. </a:t>
            </a:r>
          </a:p>
          <a:p>
            <a:r>
              <a:rPr lang="en-US" altLang="en-US" i="1" dirty="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2A44BB-B6C7-48FC-85EE-2488705D6615}"/>
              </a:ext>
            </a:extLst>
          </p:cNvPr>
          <p:cNvSpPr>
            <a:spLocks noGrp="1" noChangeArrowheads="1"/>
          </p:cNvSpPr>
          <p:nvPr>
            <p:ph type="sldNum" sz="quarter" idx="5"/>
          </p:nvPr>
        </p:nvSpPr>
        <p:spPr>
          <a:ln/>
        </p:spPr>
        <p:txBody>
          <a:bodyPr/>
          <a:lstStyle/>
          <a:p>
            <a:fld id="{B747DE64-640B-463D-BA59-202D3FCDF394}" type="slidenum">
              <a:rPr lang="en-US" altLang="en-US"/>
              <a:pPr/>
              <a:t>14</a:t>
            </a:fld>
            <a:endParaRPr lang="en-US" altLang="en-US"/>
          </a:p>
        </p:txBody>
      </p:sp>
      <p:sp>
        <p:nvSpPr>
          <p:cNvPr id="57346" name="Rectangle 2">
            <a:extLst>
              <a:ext uri="{FF2B5EF4-FFF2-40B4-BE49-F238E27FC236}">
                <a16:creationId xmlns:a16="http://schemas.microsoft.com/office/drawing/2014/main" id="{49070F26-AE08-4977-8D9A-44E741BB52C1}"/>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AB49B1B4-EEE1-4182-BC09-B10DA3FAE9E6}"/>
              </a:ext>
            </a:extLst>
          </p:cNvPr>
          <p:cNvSpPr>
            <a:spLocks noGrp="1" noChangeArrowheads="1"/>
          </p:cNvSpPr>
          <p:nvPr>
            <p:ph type="body" idx="1"/>
          </p:nvPr>
        </p:nvSpPr>
        <p:spPr/>
        <p:txBody>
          <a:bodyPr/>
          <a:lstStyle/>
          <a:p>
            <a:r>
              <a:rPr lang="en-US" altLang="en-US" dirty="0"/>
              <a:t>Verse 44: </a:t>
            </a:r>
            <a:r>
              <a:rPr lang="en-US" altLang="en-US" i="1" dirty="0">
                <a:solidFill>
                  <a:schemeClr val="hlink"/>
                </a:solidFill>
              </a:rPr>
              <a:t>”But tidings out of the east and out of the north shall trouble him: therefore he shall go forth with great fury to destroy, and utterly to make away many.”</a:t>
            </a:r>
          </a:p>
          <a:p>
            <a:endParaRPr lang="en-US" altLang="en-US" dirty="0"/>
          </a:p>
          <a:p>
            <a:r>
              <a:rPr lang="en-US" altLang="en-US" dirty="0"/>
              <a:t>Even though the Allied Powers decisively won World War I, there were many unresolved issues and resentments that brewed and fueled World War II (1939 - 1945). This developed into a volatile situation that created the troubling tidings for the KON. </a:t>
            </a:r>
          </a:p>
          <a:p>
            <a:endParaRPr lang="en-US" altLang="en-US" dirty="0"/>
          </a:p>
          <a:p>
            <a:r>
              <a:rPr lang="en-US" altLang="en-US" dirty="0"/>
              <a:t>[CLICK] The Empire of Japan had imperialistic aims of dominating Asia and the Pacific, and in 1937, went to war with China. These were disturbing “tidings out of the east”. </a:t>
            </a:r>
          </a:p>
          <a:p>
            <a:endParaRPr lang="en-US" altLang="en-US" dirty="0"/>
          </a:p>
          <a:p>
            <a:r>
              <a:rPr lang="en-US" altLang="en-US" dirty="0"/>
              <a:t>[CLICK] Also during the late 1930s, Nazi Germany began demanding and taking more territory in Europe, and in 1939, made an agreement with the Soviet Union to overrun the countries that lay between them. These were the alarming “tidings... out of the north”. </a:t>
            </a:r>
          </a:p>
          <a:p>
            <a:r>
              <a:rPr lang="en-US" altLang="en-US" i="1" dirty="0"/>
              <a:t>*****</a:t>
            </a:r>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F050BD-88B9-44DC-8E35-15AD132ED5DF}"/>
              </a:ext>
            </a:extLst>
          </p:cNvPr>
          <p:cNvSpPr>
            <a:spLocks noGrp="1" noChangeArrowheads="1"/>
          </p:cNvSpPr>
          <p:nvPr>
            <p:ph type="sldNum" sz="quarter" idx="5"/>
          </p:nvPr>
        </p:nvSpPr>
        <p:spPr>
          <a:ln/>
        </p:spPr>
        <p:txBody>
          <a:bodyPr/>
          <a:lstStyle/>
          <a:p>
            <a:fld id="{4228FBAA-7A1A-4FF6-AFDF-58E51379F2B0}" type="slidenum">
              <a:rPr lang="en-US" altLang="en-US"/>
              <a:pPr/>
              <a:t>15</a:t>
            </a:fld>
            <a:endParaRPr lang="en-US" altLang="en-US"/>
          </a:p>
        </p:txBody>
      </p:sp>
      <p:sp>
        <p:nvSpPr>
          <p:cNvPr id="59394" name="Rectangle 2">
            <a:extLst>
              <a:ext uri="{FF2B5EF4-FFF2-40B4-BE49-F238E27FC236}">
                <a16:creationId xmlns:a16="http://schemas.microsoft.com/office/drawing/2014/main" id="{B8BEF357-E74B-48EA-9B7E-B5B61D09FA3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14F0BEB7-A7AF-4E8E-89B3-7B0E53F406DD}"/>
              </a:ext>
            </a:extLst>
          </p:cNvPr>
          <p:cNvSpPr>
            <a:spLocks noGrp="1" noChangeArrowheads="1"/>
          </p:cNvSpPr>
          <p:nvPr>
            <p:ph type="body" idx="1"/>
          </p:nvPr>
        </p:nvSpPr>
        <p:spPr/>
        <p:txBody>
          <a:bodyPr/>
          <a:lstStyle/>
          <a:p>
            <a:r>
              <a:rPr lang="en-US" altLang="en-US" dirty="0"/>
              <a:t>The agreement between Germany and the Soviets was the Molotov-Ribbentrop Pact, a 10-year agreement. The pact enabled Hitler to proceed with his plans to attack Poland and elsewhere without opposition from Soviet armies. </a:t>
            </a:r>
          </a:p>
          <a:p>
            <a:endParaRPr lang="en-US" altLang="en-US" dirty="0"/>
          </a:p>
          <a:p>
            <a:r>
              <a:rPr lang="en-US" altLang="en-US" dirty="0"/>
              <a:t>When the pact was announced, there was shock and alarm across the world. Also, some of the secret protocols of the pact were leaked, which produced rumors and great fear. Hitler’s aims of world domination were known and his actions were now clearly showing that he would only be stopped by force. </a:t>
            </a:r>
          </a:p>
          <a:p>
            <a:r>
              <a:rPr lang="en-US" altLang="en-US" i="1" dirty="0"/>
              <a:t>*****</a:t>
            </a:r>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165F51-1951-44A1-BBB8-F51B65FD518A}"/>
              </a:ext>
            </a:extLst>
          </p:cNvPr>
          <p:cNvSpPr>
            <a:spLocks noGrp="1" noChangeArrowheads="1"/>
          </p:cNvSpPr>
          <p:nvPr>
            <p:ph type="sldNum" sz="quarter" idx="5"/>
          </p:nvPr>
        </p:nvSpPr>
        <p:spPr>
          <a:ln/>
        </p:spPr>
        <p:txBody>
          <a:bodyPr/>
          <a:lstStyle/>
          <a:p>
            <a:fld id="{BCF84353-7E6A-4C90-94D6-0406A8C57247}" type="slidenum">
              <a:rPr lang="en-US" altLang="en-US"/>
              <a:pPr/>
              <a:t>16</a:t>
            </a:fld>
            <a:endParaRPr lang="en-US" altLang="en-US"/>
          </a:p>
        </p:txBody>
      </p:sp>
      <p:sp>
        <p:nvSpPr>
          <p:cNvPr id="92162" name="Rectangle 2">
            <a:extLst>
              <a:ext uri="{FF2B5EF4-FFF2-40B4-BE49-F238E27FC236}">
                <a16:creationId xmlns:a16="http://schemas.microsoft.com/office/drawing/2014/main" id="{7074F78C-5E7B-4D59-B2C8-3CFB2CA95B69}"/>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5125ABE5-E675-48E4-BD30-25FF5C70BFDB}"/>
              </a:ext>
            </a:extLst>
          </p:cNvPr>
          <p:cNvSpPr>
            <a:spLocks noGrp="1" noChangeArrowheads="1"/>
          </p:cNvSpPr>
          <p:nvPr>
            <p:ph type="body" idx="1"/>
          </p:nvPr>
        </p:nvSpPr>
        <p:spPr/>
        <p:txBody>
          <a:bodyPr/>
          <a:lstStyle/>
          <a:p>
            <a:r>
              <a:rPr lang="en-US" altLang="en-US" dirty="0"/>
              <a:t>Of course, the activities of Japan, Nazi Germany and Russia “troubled” the KON; they disturbed and alarmed the English Tribe (which was Britain and the increasingly involved USA) along with the rest of the Allied Powers, and caused them to rise up in ANGER against the Axis powers. </a:t>
            </a:r>
          </a:p>
          <a:p>
            <a:endParaRPr lang="en-US" altLang="en-US" dirty="0"/>
          </a:p>
          <a:p>
            <a:r>
              <a:rPr lang="en-US" altLang="en-US" dirty="0"/>
              <a:t>The fighting was intense. After 1942, the Allied powers began to steadily take back the territories lost, as hundreds of thousands died along the way. In 1945, the Germans finally surrendered. The atomic bombs were dropped, and Japan also surrendered. The total casualties of the war are estimated at 50 - 85 million people. It was the deadliest war in history. </a:t>
            </a:r>
          </a:p>
          <a:p>
            <a:r>
              <a:rPr lang="en-US" altLang="en-US" i="1" dirty="0"/>
              <a:t>*****</a:t>
            </a:r>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C5CD5E-28DF-4ED7-A8D1-37D8AC6B032A}"/>
              </a:ext>
            </a:extLst>
          </p:cNvPr>
          <p:cNvSpPr>
            <a:spLocks noGrp="1" noChangeArrowheads="1"/>
          </p:cNvSpPr>
          <p:nvPr>
            <p:ph type="sldNum" sz="quarter" idx="5"/>
          </p:nvPr>
        </p:nvSpPr>
        <p:spPr>
          <a:ln/>
        </p:spPr>
        <p:txBody>
          <a:bodyPr/>
          <a:lstStyle/>
          <a:p>
            <a:fld id="{43EA8F57-2308-4D4E-87DC-11A6567C1EAD}" type="slidenum">
              <a:rPr lang="en-US" altLang="en-US"/>
              <a:pPr/>
              <a:t>17</a:t>
            </a:fld>
            <a:endParaRPr lang="en-US" altLang="en-US"/>
          </a:p>
        </p:txBody>
      </p:sp>
      <p:sp>
        <p:nvSpPr>
          <p:cNvPr id="117762" name="Rectangle 2">
            <a:extLst>
              <a:ext uri="{FF2B5EF4-FFF2-40B4-BE49-F238E27FC236}">
                <a16:creationId xmlns:a16="http://schemas.microsoft.com/office/drawing/2014/main" id="{1781C81E-6EAC-4772-9E64-F29041B46B07}"/>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EFD06DFB-6399-4894-8152-3E22A50361F9}"/>
              </a:ext>
            </a:extLst>
          </p:cNvPr>
          <p:cNvSpPr>
            <a:spLocks noGrp="1" noChangeArrowheads="1"/>
          </p:cNvSpPr>
          <p:nvPr>
            <p:ph type="body" idx="1"/>
          </p:nvPr>
        </p:nvSpPr>
        <p:spPr/>
        <p:txBody>
          <a:bodyPr/>
          <a:lstStyle/>
          <a:p>
            <a:r>
              <a:rPr lang="en-US" altLang="en-US"/>
              <a:t>Verse 45: </a:t>
            </a:r>
            <a:r>
              <a:rPr lang="en-US" altLang="en-US" i="1">
                <a:solidFill>
                  <a:schemeClr val="hlink"/>
                </a:solidFill>
              </a:rPr>
              <a:t>“And he shall plant the tabernacles of his palace between the seas in the glorious holy mountain; yet he shall come to his end, and none shall help him.”</a:t>
            </a:r>
          </a:p>
          <a:p>
            <a:r>
              <a:rPr lang="en-US" altLang="en-US" i="1"/>
              <a:t>*****</a:t>
            </a:r>
          </a:p>
          <a:p>
            <a:endParaRPr lang="en-US" altLang="en-US"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7F798F-1E10-46C0-A6A6-296B3847F0C7}"/>
              </a:ext>
            </a:extLst>
          </p:cNvPr>
          <p:cNvSpPr>
            <a:spLocks noGrp="1" noChangeArrowheads="1"/>
          </p:cNvSpPr>
          <p:nvPr>
            <p:ph type="sldNum" sz="quarter" idx="5"/>
          </p:nvPr>
        </p:nvSpPr>
        <p:spPr>
          <a:ln/>
        </p:spPr>
        <p:txBody>
          <a:bodyPr/>
          <a:lstStyle/>
          <a:p>
            <a:fld id="{FBCBC3EF-B763-4E29-9990-907FEFE7F9DB}" type="slidenum">
              <a:rPr lang="en-US" altLang="en-US"/>
              <a:pPr/>
              <a:t>18</a:t>
            </a:fld>
            <a:endParaRPr lang="en-US" altLang="en-US"/>
          </a:p>
        </p:txBody>
      </p:sp>
      <p:sp>
        <p:nvSpPr>
          <p:cNvPr id="68610" name="Rectangle 2">
            <a:extLst>
              <a:ext uri="{FF2B5EF4-FFF2-40B4-BE49-F238E27FC236}">
                <a16:creationId xmlns:a16="http://schemas.microsoft.com/office/drawing/2014/main" id="{89725CF7-C29C-40A8-AB34-C8D09F145447}"/>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FA6CCED3-AD20-4AEE-9E8C-880FD6C6C041}"/>
              </a:ext>
            </a:extLst>
          </p:cNvPr>
          <p:cNvSpPr>
            <a:spLocks noGrp="1" noChangeArrowheads="1"/>
          </p:cNvSpPr>
          <p:nvPr>
            <p:ph type="body" idx="1"/>
          </p:nvPr>
        </p:nvSpPr>
        <p:spPr/>
        <p:txBody>
          <a:bodyPr/>
          <a:lstStyle/>
          <a:p>
            <a:pPr>
              <a:buFontTx/>
              <a:buChar char="•"/>
            </a:pPr>
            <a:r>
              <a:rPr lang="en-US" altLang="en-US" dirty="0"/>
              <a:t>The “holy mountain” refers to Jerusalem as Daniel stated in chapter 9. </a:t>
            </a:r>
          </a:p>
          <a:p>
            <a:pPr>
              <a:buFontTx/>
              <a:buChar char="•"/>
            </a:pPr>
            <a:r>
              <a:rPr lang="en-US" altLang="en-US" dirty="0"/>
              <a:t>Jerusalem is located “between the seas”, the Mediterranean Sea and the Dead Sea.</a:t>
            </a:r>
          </a:p>
          <a:p>
            <a:pPr>
              <a:buFontTx/>
              <a:buChar char="•"/>
            </a:pPr>
            <a:r>
              <a:rPr lang="en-US" altLang="en-US" dirty="0"/>
              <a:t>The “tabernacles of his palace” refers to a royal dwelling place, the location where a ruler lives, which is the capital of a nation. </a:t>
            </a:r>
          </a:p>
          <a:p>
            <a:endParaRPr lang="en-US" altLang="en-US" dirty="0"/>
          </a:p>
          <a:p>
            <a:r>
              <a:rPr lang="en-US" altLang="en-US" dirty="0"/>
              <a:t>This verse describes the KON planting or establishing a capital in Jerusalem. This is precisely what occurred as a result of World War I and II. In 1947, the United Nations established a partition plan for the British Mandate in Palestine. It was rejected by the Arabs. In 1948, the British ended the Mandate and on the same day, the World Zionist Organization declared the establishment of the State of Israel. Israel was immediately attacked by the surrounding Arab nations, but Israel defeated them and took control of West Jerusalem and almost 60% of the area that had been assigned to the Arabs in the partition plan. In 1967, Israel also took control of East Jerusalem. They have declared Jerusalem to be Israel’s “eternal capital.”</a:t>
            </a:r>
          </a:p>
          <a:p>
            <a:r>
              <a:rPr lang="en-US" altLang="en-US" i="1" dirty="0"/>
              <a:t>*****</a:t>
            </a:r>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3E0290-3011-4AD9-BD18-4A0816E91D71}"/>
              </a:ext>
            </a:extLst>
          </p:cNvPr>
          <p:cNvSpPr>
            <a:spLocks noGrp="1" noChangeArrowheads="1"/>
          </p:cNvSpPr>
          <p:nvPr>
            <p:ph type="sldNum" sz="quarter" idx="5"/>
          </p:nvPr>
        </p:nvSpPr>
        <p:spPr>
          <a:ln/>
        </p:spPr>
        <p:txBody>
          <a:bodyPr/>
          <a:lstStyle/>
          <a:p>
            <a:fld id="{6CF06F65-F4DB-478A-B7D5-DDA98D3944DD}" type="slidenum">
              <a:rPr lang="en-US" altLang="en-US"/>
              <a:pPr/>
              <a:t>19</a:t>
            </a:fld>
            <a:endParaRPr lang="en-US" altLang="en-US"/>
          </a:p>
        </p:txBody>
      </p:sp>
      <p:sp>
        <p:nvSpPr>
          <p:cNvPr id="119810" name="Rectangle 2">
            <a:extLst>
              <a:ext uri="{FF2B5EF4-FFF2-40B4-BE49-F238E27FC236}">
                <a16:creationId xmlns:a16="http://schemas.microsoft.com/office/drawing/2014/main" id="{A0B63195-8243-4644-8D87-09755DD5A0D7}"/>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080C2406-D422-4692-9584-637936889CDE}"/>
              </a:ext>
            </a:extLst>
          </p:cNvPr>
          <p:cNvSpPr>
            <a:spLocks noGrp="1" noChangeArrowheads="1"/>
          </p:cNvSpPr>
          <p:nvPr>
            <p:ph type="body" idx="1"/>
          </p:nvPr>
        </p:nvSpPr>
        <p:spPr/>
        <p:txBody>
          <a:bodyPr/>
          <a:lstStyle/>
          <a:p>
            <a:r>
              <a:rPr lang="en-US" altLang="en-US" dirty="0"/>
              <a:t>During World War II, the power behind the English tribe shifted from Britain to the United States. The balance of power for the whole Roman realm shifted from Europe to the USA as a global superpower. The US has provided massive support to Israel, financially, militarily and politically. Many say that Israel would cease to exist without the support of the United States. </a:t>
            </a:r>
          </a:p>
          <a:p>
            <a:endParaRPr lang="en-US" altLang="en-US" dirty="0"/>
          </a:p>
          <a:p>
            <a:r>
              <a:rPr lang="en-US" altLang="en-US" dirty="0"/>
              <a:t>It is not unexpected that we would see the English Tribe as powered by the United States as the final KON. We know, according to Revelation 13 and 17, that the US plays the leading role in prophecy in the end times. </a:t>
            </a:r>
          </a:p>
          <a:p>
            <a:endParaRPr lang="en-US" altLang="en-US" dirty="0"/>
          </a:p>
          <a:p>
            <a:r>
              <a:rPr lang="en-US" altLang="en-US" dirty="0"/>
              <a:t>In conclusion, I’d like to put forth to you today, that the KON is ALREADY planted in Jerusalem. And there he will REMAIN, according to chapter 12 verse 1, until the end, when MICHAEL, Jesus Christ, stands up. I believe we are very, very close to that end. </a:t>
            </a:r>
          </a:p>
          <a:p>
            <a:r>
              <a:rPr lang="en-US" altLang="en-US" dirty="0"/>
              <a:t>Thank you for your time, and may God bless as we continue to study God’s Word together.</a:t>
            </a:r>
          </a:p>
          <a:p>
            <a:r>
              <a:rPr lang="en-US" altLang="en-US" i="1" dirty="0"/>
              <a:t>*****</a:t>
            </a:r>
          </a:p>
          <a:p>
            <a:endParaRPr lang="en-US" altLang="en-US"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7FC68B-D382-41DD-9D23-BF70E99E6E38}"/>
              </a:ext>
            </a:extLst>
          </p:cNvPr>
          <p:cNvSpPr>
            <a:spLocks noGrp="1" noChangeArrowheads="1"/>
          </p:cNvSpPr>
          <p:nvPr>
            <p:ph type="sldNum" sz="quarter" idx="5"/>
          </p:nvPr>
        </p:nvSpPr>
        <p:spPr>
          <a:ln/>
        </p:spPr>
        <p:txBody>
          <a:bodyPr/>
          <a:lstStyle/>
          <a:p>
            <a:fld id="{76D937D4-11A0-4DA7-B065-9920DFEEEC96}" type="slidenum">
              <a:rPr lang="en-US" altLang="en-US"/>
              <a:pPr/>
              <a:t>2</a:t>
            </a:fld>
            <a:endParaRPr lang="en-US" altLang="en-US"/>
          </a:p>
        </p:txBody>
      </p:sp>
      <p:sp>
        <p:nvSpPr>
          <p:cNvPr id="103428" name="Rectangle 4">
            <a:extLst>
              <a:ext uri="{FF2B5EF4-FFF2-40B4-BE49-F238E27FC236}">
                <a16:creationId xmlns:a16="http://schemas.microsoft.com/office/drawing/2014/main" id="{77721667-D982-4BE1-ABC8-F77267AD6834}"/>
              </a:ext>
            </a:extLst>
          </p:cNvPr>
          <p:cNvSpPr>
            <a:spLocks noGrp="1" noRot="1" noChangeAspect="1" noChangeArrowheads="1" noTextEdit="1"/>
          </p:cNvSpPr>
          <p:nvPr>
            <p:ph type="sldImg"/>
          </p:nvPr>
        </p:nvSpPr>
        <p:spPr>
          <a:ln/>
        </p:spPr>
      </p:sp>
      <p:sp>
        <p:nvSpPr>
          <p:cNvPr id="103429" name="Rectangle 5">
            <a:extLst>
              <a:ext uri="{FF2B5EF4-FFF2-40B4-BE49-F238E27FC236}">
                <a16:creationId xmlns:a16="http://schemas.microsoft.com/office/drawing/2014/main" id="{8ADBAD40-A140-4900-80D9-37B056290B92}"/>
              </a:ext>
            </a:extLst>
          </p:cNvPr>
          <p:cNvSpPr>
            <a:spLocks noGrp="1" noChangeArrowheads="1"/>
          </p:cNvSpPr>
          <p:nvPr>
            <p:ph type="body" idx="1"/>
          </p:nvPr>
        </p:nvSpPr>
        <p:spPr/>
        <p:txBody>
          <a:bodyPr/>
          <a:lstStyle/>
          <a:p>
            <a:r>
              <a:rPr lang="en-US" altLang="en-US" b="1" dirty="0"/>
              <a:t>The first step is to determine the realm in power.</a:t>
            </a:r>
            <a:r>
              <a:rPr lang="en-US" altLang="en-US" dirty="0"/>
              <a:t> In Daniel 11:3-16, it describes Greece dividing into four divisions of political power. Two of the divisions engage in a series of wars with each other and are named the KON and KOS. Though there are four separate powers or divisions, Daniel's prophecies still treat them as all belonging to the single realm of Greece. Remember that the leopard, in Daniel 7, had four heads to symbolize this division of Greece, but the heads were on one beast, symbolizing one realm. It was the same way with the goat in Daniel 8 that grew four horns. </a:t>
            </a:r>
          </a:p>
          <a:p>
            <a:endParaRPr lang="en-US" altLang="en-US" dirty="0"/>
          </a:p>
          <a:p>
            <a:r>
              <a:rPr lang="en-US" altLang="en-US" dirty="0"/>
              <a:t>[CLICK] This establishes a precedent to be used throughout the chapter: The KON and the KOS both belong to the same realm. They are the two main opposing political powers that war against each other within the same realm, generally positioned north and south of each other. Since both kings are from the SAME realm, it is critical that we know what realm is in power, during the time of the end in verses 40-45, and we have to know its territory and what it looks like politically, in order to properly identify the kings. </a:t>
            </a:r>
          </a:p>
          <a:p>
            <a:endParaRPr lang="en-US" altLang="en-US" dirty="0"/>
          </a:p>
          <a:p>
            <a:r>
              <a:rPr lang="en-US" altLang="en-US" dirty="0"/>
              <a:t>Of course, we know from Daniel’s previous prophecies, that during the time of the end, the realm in power is Rome. So as we move forward, we can expect both the KON and KOS to arise from within the Roman realm. </a:t>
            </a:r>
          </a:p>
          <a:p>
            <a:r>
              <a:rPr lang="en-US" altLang="en-US" dirty="0"/>
              <a:t>*****</a:t>
            </a: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AF78E2-21E2-43C0-9851-9D630D766101}"/>
              </a:ext>
            </a:extLst>
          </p:cNvPr>
          <p:cNvSpPr>
            <a:spLocks noGrp="1" noChangeArrowheads="1"/>
          </p:cNvSpPr>
          <p:nvPr>
            <p:ph type="sldNum" sz="quarter" idx="5"/>
          </p:nvPr>
        </p:nvSpPr>
        <p:spPr>
          <a:ln/>
        </p:spPr>
        <p:txBody>
          <a:bodyPr/>
          <a:lstStyle/>
          <a:p>
            <a:fld id="{D8D78A4B-267E-4EF3-8D3E-9345E686D0F8}" type="slidenum">
              <a:rPr lang="en-US" altLang="en-US"/>
              <a:pPr/>
              <a:t>3</a:t>
            </a:fld>
            <a:endParaRPr lang="en-US" altLang="en-US"/>
          </a:p>
        </p:txBody>
      </p:sp>
      <p:sp>
        <p:nvSpPr>
          <p:cNvPr id="17410" name="Rectangle 2">
            <a:extLst>
              <a:ext uri="{FF2B5EF4-FFF2-40B4-BE49-F238E27FC236}">
                <a16:creationId xmlns:a16="http://schemas.microsoft.com/office/drawing/2014/main" id="{7BB9B3A9-010C-4E04-B4D1-D523394F8663}"/>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B2C65B5-7153-4597-B139-0FFE310DA2C2}"/>
              </a:ext>
            </a:extLst>
          </p:cNvPr>
          <p:cNvSpPr>
            <a:spLocks noGrp="1" noChangeArrowheads="1"/>
          </p:cNvSpPr>
          <p:nvPr>
            <p:ph type="body" idx="1"/>
          </p:nvPr>
        </p:nvSpPr>
        <p:spPr/>
        <p:txBody>
          <a:bodyPr/>
          <a:lstStyle/>
          <a:p>
            <a:r>
              <a:rPr lang="en-US" altLang="en-US" sz="1700" b="1" dirty="0"/>
              <a:t>Step #2 is to determine what the realm looks like. </a:t>
            </a:r>
          </a:p>
          <a:p>
            <a:r>
              <a:rPr lang="en-US" altLang="en-US" dirty="0"/>
              <a:t>In 285 AD Rome divided into two halves, east and west. Over the next several hundred years, the eastern half became an entirely separate entity, becoming the Byzantine Empire. Prophecy treats the Roman realm as continuing in the western half. </a:t>
            </a:r>
          </a:p>
          <a:p>
            <a:endParaRPr lang="en-US" altLang="en-US" dirty="0"/>
          </a:p>
          <a:p>
            <a:r>
              <a:rPr lang="en-US" altLang="en-US" dirty="0"/>
              <a:t>[CLICK] In 486 AD, the last place of imperial Roman rule in the west collapsed, leaving 10 tribes or kingdoms and Rome became a divided realm. Though divided, the tribes have characteristics that tie them together, and the Bible treats them as one prophetic unit or realm. </a:t>
            </a:r>
          </a:p>
          <a:p>
            <a:endParaRPr lang="en-US" altLang="en-US" dirty="0"/>
          </a:p>
          <a:p>
            <a:r>
              <a:rPr lang="en-US" altLang="en-US" dirty="0"/>
              <a:t>[CLICK] Three of the 10 Tribes disappeared due to the influence of a little horn, which would operate for 1260 years. After that, if we look at the Roman realm in 1798, the time of the end, what we see are 7 remaining tribes, and they continue until the 2nd coming.</a:t>
            </a:r>
          </a:p>
          <a:p>
            <a:r>
              <a:rPr lang="en-US" altLang="en-US" i="1" dirty="0"/>
              <a:t>*****</a:t>
            </a: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A7F694-CA4F-4B57-B1ED-BD6C555DC586}"/>
              </a:ext>
            </a:extLst>
          </p:cNvPr>
          <p:cNvSpPr>
            <a:spLocks noGrp="1" noChangeArrowheads="1"/>
          </p:cNvSpPr>
          <p:nvPr>
            <p:ph type="sldNum" sz="quarter" idx="5"/>
          </p:nvPr>
        </p:nvSpPr>
        <p:spPr>
          <a:ln/>
        </p:spPr>
        <p:txBody>
          <a:bodyPr/>
          <a:lstStyle/>
          <a:p>
            <a:fld id="{2E779FB7-9F31-4214-80DA-77B2792949EB}" type="slidenum">
              <a:rPr lang="en-US" altLang="en-US"/>
              <a:pPr/>
              <a:t>4</a:t>
            </a:fld>
            <a:endParaRPr lang="en-US" altLang="en-US"/>
          </a:p>
        </p:txBody>
      </p:sp>
      <p:sp>
        <p:nvSpPr>
          <p:cNvPr id="19458" name="Rectangle 2">
            <a:extLst>
              <a:ext uri="{FF2B5EF4-FFF2-40B4-BE49-F238E27FC236}">
                <a16:creationId xmlns:a16="http://schemas.microsoft.com/office/drawing/2014/main" id="{EB1BBF5F-B53A-4B9C-93B3-FA6843C4B104}"/>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1F4EC1DF-87F2-4BB7-89E7-4ECB2BC6AEF8}"/>
              </a:ext>
            </a:extLst>
          </p:cNvPr>
          <p:cNvSpPr>
            <a:spLocks noGrp="1" noChangeArrowheads="1"/>
          </p:cNvSpPr>
          <p:nvPr>
            <p:ph type="body" idx="1"/>
          </p:nvPr>
        </p:nvSpPr>
        <p:spPr/>
        <p:txBody>
          <a:bodyPr/>
          <a:lstStyle/>
          <a:p>
            <a:pPr algn="just">
              <a:spcBef>
                <a:spcPct val="0"/>
              </a:spcBef>
            </a:pPr>
            <a:r>
              <a:rPr lang="en-US" altLang="en-US" dirty="0"/>
              <a:t>If we look at the territory of the Roman realm, of course the 7 tribes were in western Europe. But, during the 1700s, they dramatically expanded their territory into the new world. They considered the American colonies an extension of their homeland. </a:t>
            </a:r>
          </a:p>
          <a:p>
            <a:pPr algn="just">
              <a:spcBef>
                <a:spcPct val="0"/>
              </a:spcBef>
            </a:pPr>
            <a:endParaRPr lang="en-US" altLang="en-US" dirty="0"/>
          </a:p>
          <a:p>
            <a:pPr algn="just">
              <a:spcBef>
                <a:spcPct val="0"/>
              </a:spcBef>
            </a:pPr>
            <a:r>
              <a:rPr lang="en-US" altLang="en-US" dirty="0"/>
              <a:t>If we look at the United States specifically, though people of various nations immigrated to the USA, it was the English (tribe) that provided by far the largest number of immigrants. Also, after the British gained the claims of the French and Swiss, the British ruled the land. The USA took on the English language, customs and laws, and continued as a predominantly English country after gaining its independence from Britain.</a:t>
            </a:r>
          </a:p>
          <a:p>
            <a:r>
              <a:rPr lang="en-US" altLang="en-US" i="1" dirty="0"/>
              <a:t>*****</a:t>
            </a:r>
          </a:p>
          <a:p>
            <a:pPr algn="just">
              <a:spcBef>
                <a:spcPct val="0"/>
              </a:spcBef>
            </a:pPr>
            <a:endParaRPr lang="en-US" altLang="en-US" dirty="0"/>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7FC276-85DA-4065-83FB-2656BC7659F7}"/>
              </a:ext>
            </a:extLst>
          </p:cNvPr>
          <p:cNvSpPr>
            <a:spLocks noGrp="1" noChangeArrowheads="1"/>
          </p:cNvSpPr>
          <p:nvPr>
            <p:ph type="sldNum" sz="quarter" idx="5"/>
          </p:nvPr>
        </p:nvSpPr>
        <p:spPr>
          <a:ln/>
        </p:spPr>
        <p:txBody>
          <a:bodyPr/>
          <a:lstStyle/>
          <a:p>
            <a:fld id="{A3949C9F-FDDF-4DEB-9E8B-8C841461C532}" type="slidenum">
              <a:rPr lang="en-US" altLang="en-US"/>
              <a:pPr/>
              <a:t>5</a:t>
            </a:fld>
            <a:endParaRPr lang="en-US" altLang="en-US"/>
          </a:p>
        </p:txBody>
      </p:sp>
      <p:sp>
        <p:nvSpPr>
          <p:cNvPr id="21506" name="Rectangle 2">
            <a:extLst>
              <a:ext uri="{FF2B5EF4-FFF2-40B4-BE49-F238E27FC236}">
                <a16:creationId xmlns:a16="http://schemas.microsoft.com/office/drawing/2014/main" id="{1276DAC9-0F87-49DC-8EC7-6BE1EA2A5A9B}"/>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5A023839-8F87-4B21-BF39-6395BD417875}"/>
              </a:ext>
            </a:extLst>
          </p:cNvPr>
          <p:cNvSpPr>
            <a:spLocks noGrp="1" noChangeArrowheads="1"/>
          </p:cNvSpPr>
          <p:nvPr>
            <p:ph type="body" idx="1"/>
          </p:nvPr>
        </p:nvSpPr>
        <p:spPr/>
        <p:txBody>
          <a:bodyPr/>
          <a:lstStyle/>
          <a:p>
            <a:pPr algn="just">
              <a:spcBef>
                <a:spcPct val="0"/>
              </a:spcBef>
            </a:pPr>
            <a:r>
              <a:rPr lang="en-US" altLang="en-US" dirty="0"/>
              <a:t>So, with an understanding of what the Roman realm looks like, we can now move on to </a:t>
            </a:r>
            <a:r>
              <a:rPr lang="en-US" altLang="en-US" b="1" dirty="0"/>
              <a:t>step #3, which is to determine the two main opposing forces within the realm.</a:t>
            </a:r>
          </a:p>
          <a:p>
            <a:pPr algn="just">
              <a:spcBef>
                <a:spcPct val="0"/>
              </a:spcBef>
            </a:pPr>
            <a:endParaRPr lang="en-US" altLang="en-US" dirty="0"/>
          </a:p>
          <a:p>
            <a:pPr algn="just">
              <a:spcBef>
                <a:spcPct val="0"/>
              </a:spcBef>
            </a:pPr>
            <a:r>
              <a:rPr lang="en-US" altLang="en-US" dirty="0"/>
              <a:t>[CLICK] The 4 divisions of Greece are symbolized by horns in Daniel 8. You can see the divisions up on the screen</a:t>
            </a:r>
          </a:p>
          <a:p>
            <a:pPr algn="just">
              <a:spcBef>
                <a:spcPct val="0"/>
              </a:spcBef>
            </a:pPr>
            <a:r>
              <a:rPr lang="en-US" altLang="en-US" dirty="0"/>
              <a:t>[CLICK] The 10 divisions of ROME are symbolized by HORNS in Daniel 7. And you can see those 10 divisions on the screen.</a:t>
            </a:r>
          </a:p>
          <a:p>
            <a:pPr algn="just">
              <a:spcBef>
                <a:spcPct val="0"/>
              </a:spcBef>
            </a:pPr>
            <a:endParaRPr lang="en-US" altLang="en-US" dirty="0"/>
          </a:p>
          <a:p>
            <a:pPr algn="just">
              <a:spcBef>
                <a:spcPct val="0"/>
              </a:spcBef>
            </a:pPr>
            <a:r>
              <a:rPr lang="en-US" altLang="en-US" dirty="0"/>
              <a:t>[CLICK] During the time of Greece, the KON and the KOS arise out of the divisions Greece. </a:t>
            </a:r>
          </a:p>
          <a:p>
            <a:pPr algn="just">
              <a:spcBef>
                <a:spcPct val="0"/>
              </a:spcBef>
            </a:pPr>
            <a:r>
              <a:rPr lang="en-US" altLang="en-US" dirty="0"/>
              <a:t>In like manner, during the time of the end, the KON and KOS arise out of the divisions of Rome. </a:t>
            </a:r>
          </a:p>
          <a:p>
            <a:pPr algn="just">
              <a:spcBef>
                <a:spcPct val="0"/>
              </a:spcBef>
            </a:pPr>
            <a:endParaRPr lang="en-US" altLang="en-US" dirty="0"/>
          </a:p>
          <a:p>
            <a:pPr algn="just">
              <a:spcBef>
                <a:spcPct val="0"/>
              </a:spcBef>
            </a:pPr>
            <a:r>
              <a:rPr lang="en-US" altLang="en-US" dirty="0"/>
              <a:t>[CLICK] This precedent set by Greece, means that the two main opposing forces in verses 40-45 will be two of the 7 remaining tribes of divided Rome. </a:t>
            </a:r>
          </a:p>
          <a:p>
            <a:pPr algn="just">
              <a:spcBef>
                <a:spcPct val="0"/>
              </a:spcBef>
            </a:pPr>
            <a:r>
              <a:rPr lang="en-US" altLang="en-US" i="1" dirty="0"/>
              <a:t>*****</a:t>
            </a:r>
          </a:p>
          <a:p>
            <a:pPr algn="just">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C4B12D-5057-421D-8FB5-C18D6EF17E78}"/>
              </a:ext>
            </a:extLst>
          </p:cNvPr>
          <p:cNvSpPr>
            <a:spLocks noGrp="1" noChangeArrowheads="1"/>
          </p:cNvSpPr>
          <p:nvPr>
            <p:ph type="sldNum" sz="quarter" idx="5"/>
          </p:nvPr>
        </p:nvSpPr>
        <p:spPr>
          <a:ln/>
        </p:spPr>
        <p:txBody>
          <a:bodyPr/>
          <a:lstStyle/>
          <a:p>
            <a:fld id="{9E36C2E5-4CD4-47A8-B586-CCCD109D1F47}" type="slidenum">
              <a:rPr lang="en-US" altLang="en-US"/>
              <a:pPr/>
              <a:t>6</a:t>
            </a:fld>
            <a:endParaRPr lang="en-US" altLang="en-US"/>
          </a:p>
        </p:txBody>
      </p:sp>
      <p:sp>
        <p:nvSpPr>
          <p:cNvPr id="123906" name="Rectangle 2">
            <a:extLst>
              <a:ext uri="{FF2B5EF4-FFF2-40B4-BE49-F238E27FC236}">
                <a16:creationId xmlns:a16="http://schemas.microsoft.com/office/drawing/2014/main" id="{7BE8787C-CFC4-4334-88FE-7593B063CB6F}"/>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2B53183F-96CA-4A1A-B1C0-F97AE40702EE}"/>
              </a:ext>
            </a:extLst>
          </p:cNvPr>
          <p:cNvSpPr>
            <a:spLocks noGrp="1" noChangeArrowheads="1"/>
          </p:cNvSpPr>
          <p:nvPr>
            <p:ph type="body" idx="1"/>
          </p:nvPr>
        </p:nvSpPr>
        <p:spPr/>
        <p:txBody>
          <a:bodyPr/>
          <a:lstStyle/>
          <a:p>
            <a:pPr algn="just">
              <a:spcBef>
                <a:spcPct val="0"/>
              </a:spcBef>
            </a:pPr>
            <a:r>
              <a:rPr lang="en-US" altLang="en-US" dirty="0"/>
              <a:t>So, according to these verses, we can expect two major western European powers, which would be 2 of the 7 remaining tribes of Rome, to engage in a history-making war against each other and that it will involve significant battles in the Middle East. </a:t>
            </a:r>
          </a:p>
          <a:p>
            <a:pPr algn="just">
              <a:spcBef>
                <a:spcPct val="0"/>
              </a:spcBef>
            </a:pPr>
            <a:endParaRPr lang="en-US" altLang="en-US" dirty="0"/>
          </a:p>
          <a:p>
            <a:pPr algn="just">
              <a:spcBef>
                <a:spcPct val="0"/>
              </a:spcBef>
            </a:pPr>
            <a:r>
              <a:rPr lang="en-US" altLang="en-US" dirty="0"/>
              <a:t>[CLICK] We can look in history to see when or if this happened. And we see it precisely fulfilled in World War I and II, in which the two main opposing powers were the English tribe (the British Empire) along with its allies, fighting against the German tribe ( the German Empire), and its allies. </a:t>
            </a:r>
          </a:p>
          <a:p>
            <a:pPr algn="just">
              <a:spcBef>
                <a:spcPct val="0"/>
              </a:spcBef>
            </a:pPr>
            <a:endParaRPr lang="en-US" altLang="en-US" dirty="0"/>
          </a:p>
          <a:p>
            <a:pPr algn="just">
              <a:spcBef>
                <a:spcPct val="0"/>
              </a:spcBef>
            </a:pPr>
            <a:r>
              <a:rPr lang="en-US" altLang="en-US" dirty="0"/>
              <a:t>Throughout Daniel 11, the most significant wars of the era are described, so this is not surprising here, that the most significant wars of OUR era are also going to be described. </a:t>
            </a:r>
          </a:p>
          <a:p>
            <a:r>
              <a:rPr lang="en-US" altLang="en-US" i="1" dirty="0"/>
              <a:t>*****</a:t>
            </a:r>
          </a:p>
          <a:p>
            <a:pPr algn="just">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22EBE4-0225-47B4-8712-4B957C81E130}"/>
              </a:ext>
            </a:extLst>
          </p:cNvPr>
          <p:cNvSpPr>
            <a:spLocks noGrp="1" noChangeArrowheads="1"/>
          </p:cNvSpPr>
          <p:nvPr>
            <p:ph type="sldNum" sz="quarter" idx="5"/>
          </p:nvPr>
        </p:nvSpPr>
        <p:spPr>
          <a:ln/>
        </p:spPr>
        <p:txBody>
          <a:bodyPr/>
          <a:lstStyle/>
          <a:p>
            <a:fld id="{8F7D6678-4A53-41D1-95D6-4CFF8CDF5F26}" type="slidenum">
              <a:rPr lang="en-US" altLang="en-US"/>
              <a:pPr/>
              <a:t>7</a:t>
            </a:fld>
            <a:endParaRPr lang="en-US" altLang="en-US"/>
          </a:p>
        </p:txBody>
      </p:sp>
      <p:sp>
        <p:nvSpPr>
          <p:cNvPr id="24578" name="Rectangle 2">
            <a:extLst>
              <a:ext uri="{FF2B5EF4-FFF2-40B4-BE49-F238E27FC236}">
                <a16:creationId xmlns:a16="http://schemas.microsoft.com/office/drawing/2014/main" id="{B0298DF5-C140-475F-A832-0978A0A0B890}"/>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CF86DEB-3F86-40D3-9A79-024DFDB6DCC2}"/>
              </a:ext>
            </a:extLst>
          </p:cNvPr>
          <p:cNvSpPr>
            <a:spLocks noGrp="1" noChangeArrowheads="1"/>
          </p:cNvSpPr>
          <p:nvPr>
            <p:ph type="body" idx="1"/>
          </p:nvPr>
        </p:nvSpPr>
        <p:spPr/>
        <p:txBody>
          <a:bodyPr/>
          <a:lstStyle/>
          <a:p>
            <a:r>
              <a:rPr lang="en-US" altLang="en-US" b="1" dirty="0"/>
              <a:t>All that remains is step #4, determine who is north and who is south.</a:t>
            </a:r>
          </a:p>
          <a:p>
            <a:r>
              <a:rPr lang="en-US" altLang="en-US" dirty="0"/>
              <a:t>When the angel is describing the events in Daniel 11 and refers to the south, north, east or west, he is looking at them from a certain location or reference point. This interpretation sees that reference point, not from the perspective and location of Israel, but from the perspective of the realm, the location of the kings themselves. </a:t>
            </a:r>
          </a:p>
          <a:p>
            <a:endParaRPr lang="en-US" altLang="en-US" dirty="0"/>
          </a:p>
          <a:p>
            <a:r>
              <a:rPr lang="en-US" altLang="en-US" dirty="0"/>
              <a:t>[CLICK] As seen during the time of Greece, the king generally located further north of the other is the KON, and the king further south of the other is the KOS. </a:t>
            </a:r>
          </a:p>
          <a:p>
            <a:r>
              <a:rPr lang="en-US" altLang="en-US" dirty="0"/>
              <a:t>When looking at a map during the time of Rome, Britain is more north of Germany, and Germany is more south of Britain. </a:t>
            </a:r>
          </a:p>
          <a:p>
            <a:endParaRPr lang="en-US" altLang="en-US" dirty="0"/>
          </a:p>
          <a:p>
            <a:r>
              <a:rPr lang="en-US" altLang="en-US" dirty="0"/>
              <a:t>So now we have the identity of the two kings, and we will proceed to look at the actual Bible verses and their fulfillment. I’ll just do a brief summary, but you can look at the online document for more details on each verse. </a:t>
            </a:r>
          </a:p>
          <a:p>
            <a:r>
              <a:rPr lang="en-US" altLang="en-US" i="1" dirty="0"/>
              <a:t>*****</a:t>
            </a:r>
            <a:endParaRPr lang="en-US" altLang="en-US" dirty="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697F60-3904-4D14-809C-088543CA853F}"/>
              </a:ext>
            </a:extLst>
          </p:cNvPr>
          <p:cNvSpPr>
            <a:spLocks noGrp="1" noChangeArrowheads="1"/>
          </p:cNvSpPr>
          <p:nvPr>
            <p:ph type="sldNum" sz="quarter" idx="5"/>
          </p:nvPr>
        </p:nvSpPr>
        <p:spPr>
          <a:ln/>
        </p:spPr>
        <p:txBody>
          <a:bodyPr/>
          <a:lstStyle/>
          <a:p>
            <a:fld id="{89E5970E-3FB5-49D9-AFF6-92CCFB0D7852}" type="slidenum">
              <a:rPr lang="en-US" altLang="en-US"/>
              <a:pPr/>
              <a:t>8</a:t>
            </a:fld>
            <a:endParaRPr lang="en-US" altLang="en-US"/>
          </a:p>
        </p:txBody>
      </p:sp>
      <p:sp>
        <p:nvSpPr>
          <p:cNvPr id="113666" name="Rectangle 2">
            <a:extLst>
              <a:ext uri="{FF2B5EF4-FFF2-40B4-BE49-F238E27FC236}">
                <a16:creationId xmlns:a16="http://schemas.microsoft.com/office/drawing/2014/main" id="{97E03A56-2916-449E-8D3C-F6DA1A6EF732}"/>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F25C8D61-9360-45FC-B58B-A3813FF5D0D2}"/>
              </a:ext>
            </a:extLst>
          </p:cNvPr>
          <p:cNvSpPr>
            <a:spLocks noGrp="1" noChangeArrowheads="1"/>
          </p:cNvSpPr>
          <p:nvPr>
            <p:ph type="body" idx="1"/>
          </p:nvPr>
        </p:nvSpPr>
        <p:spPr/>
        <p:txBody>
          <a:bodyPr/>
          <a:lstStyle/>
          <a:p>
            <a:r>
              <a:rPr lang="en-US" altLang="en-US" sz="1400" dirty="0"/>
              <a:t>If you’d like to follow along in your Bible, we’ll start in Daniel 11, verse 40:</a:t>
            </a:r>
            <a:r>
              <a:rPr lang="en-US" altLang="en-US" sz="1400" dirty="0">
                <a:solidFill>
                  <a:schemeClr val="hlink"/>
                </a:solidFill>
              </a:rPr>
              <a:t> </a:t>
            </a:r>
            <a:r>
              <a:rPr lang="en-US" altLang="en-US" i="1" dirty="0">
                <a:solidFill>
                  <a:schemeClr val="hlink"/>
                </a:solidFill>
              </a:rPr>
              <a:t>“And at the time of the end shall the king of the south push at him:” </a:t>
            </a:r>
          </a:p>
          <a:p>
            <a:endParaRPr lang="en-US" altLang="en-US" i="1" dirty="0">
              <a:solidFill>
                <a:schemeClr val="hlink"/>
              </a:solidFill>
            </a:endParaRPr>
          </a:p>
          <a:p>
            <a:r>
              <a:rPr lang="en-US" altLang="en-US" dirty="0"/>
              <a:t>In other words, between 1798 and the 2</a:t>
            </a:r>
            <a:r>
              <a:rPr lang="en-US" altLang="en-US" baseline="30000" dirty="0"/>
              <a:t>nd</a:t>
            </a:r>
            <a:r>
              <a:rPr lang="en-US" altLang="en-US" dirty="0"/>
              <a:t> coming, the German Tribe or horn (and its allies), invades and wars against, the English Tribe or horn (and its allies). </a:t>
            </a:r>
          </a:p>
          <a:p>
            <a:endParaRPr lang="en-US" altLang="en-US" dirty="0"/>
          </a:p>
          <a:p>
            <a:r>
              <a:rPr lang="en-US" altLang="en-US" dirty="0"/>
              <a:t>In 1914, World War I broke out. It began with Austria-Hungary declaring war on Serbia and Germany declaring war on Russia. Then Germany invaded Luxembourg, France and Belgium, which pulled Britain into the war. </a:t>
            </a:r>
          </a:p>
          <a:p>
            <a:endParaRPr lang="en-US" altLang="en-US" dirty="0"/>
          </a:p>
          <a:p>
            <a:r>
              <a:rPr lang="en-US" altLang="en-US" dirty="0"/>
              <a:t>At the same time, the Ottomans, who ruled much of the Middle East and North Africa, entered into an agreement with Germany, and the caliphate later declared Jihad against the Allied Powers. </a:t>
            </a:r>
          </a:p>
          <a:p>
            <a:r>
              <a:rPr lang="en-US" altLang="en-US" i="1" dirty="0"/>
              <a:t>*****</a:t>
            </a:r>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A5039B-81DA-4E0A-B3DF-91720FD4D94E}"/>
              </a:ext>
            </a:extLst>
          </p:cNvPr>
          <p:cNvSpPr>
            <a:spLocks noGrp="1" noChangeArrowheads="1"/>
          </p:cNvSpPr>
          <p:nvPr>
            <p:ph type="sldNum" sz="quarter" idx="5"/>
          </p:nvPr>
        </p:nvSpPr>
        <p:spPr>
          <a:ln/>
        </p:spPr>
        <p:txBody>
          <a:bodyPr/>
          <a:lstStyle/>
          <a:p>
            <a:fld id="{F939DAAE-EE34-492D-99E2-C37E019BBD97}" type="slidenum">
              <a:rPr lang="en-US" altLang="en-US"/>
              <a:pPr/>
              <a:t>9</a:t>
            </a:fld>
            <a:endParaRPr lang="en-US" altLang="en-US"/>
          </a:p>
        </p:txBody>
      </p:sp>
      <p:sp>
        <p:nvSpPr>
          <p:cNvPr id="115714" name="Rectangle 2">
            <a:extLst>
              <a:ext uri="{FF2B5EF4-FFF2-40B4-BE49-F238E27FC236}">
                <a16:creationId xmlns:a16="http://schemas.microsoft.com/office/drawing/2014/main" id="{16B68185-2FE1-4326-816D-8779AE81361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8965028D-65E8-44FB-917B-E7818B8D16C7}"/>
              </a:ext>
            </a:extLst>
          </p:cNvPr>
          <p:cNvSpPr>
            <a:spLocks noGrp="1" noChangeArrowheads="1"/>
          </p:cNvSpPr>
          <p:nvPr>
            <p:ph type="body" idx="1"/>
          </p:nvPr>
        </p:nvSpPr>
        <p:spPr/>
        <p:txBody>
          <a:bodyPr/>
          <a:lstStyle/>
          <a:p>
            <a:r>
              <a:rPr lang="en-US" altLang="en-US" dirty="0"/>
              <a:t>Continuing in verse 40: </a:t>
            </a:r>
            <a:r>
              <a:rPr lang="en-US" altLang="en-US" i="1" dirty="0">
                <a:solidFill>
                  <a:schemeClr val="hlink"/>
                </a:solidFill>
              </a:rPr>
              <a:t>“…and the king of the north shall come against him like a whirlwind, with chariots, and with horsemen, and with many ships; and he shall enter into the countries, and shall overflow and pass over.”</a:t>
            </a:r>
          </a:p>
          <a:p>
            <a:endParaRPr lang="en-US" altLang="en-US" i="1" dirty="0">
              <a:solidFill>
                <a:schemeClr val="hlink"/>
              </a:solidFill>
            </a:endParaRPr>
          </a:p>
          <a:p>
            <a:r>
              <a:rPr lang="en-US" altLang="en-US" dirty="0"/>
              <a:t>The Allies responded like a fearful storm. They engaged militarily in various countries, completely covering the areas and sweeping through like a flood. </a:t>
            </a:r>
          </a:p>
          <a:p>
            <a:endParaRPr lang="en-US" altLang="en-US" dirty="0"/>
          </a:p>
          <a:p>
            <a:r>
              <a:rPr lang="en-US" altLang="en-US" dirty="0"/>
              <a:t>Horses were used extensively, even as technology advanced, and the dominance of the British navy, with its many ships, was key to victory. </a:t>
            </a:r>
          </a:p>
          <a:p>
            <a:endParaRPr lang="en-US" altLang="en-US" dirty="0"/>
          </a:p>
          <a:p>
            <a:r>
              <a:rPr lang="en-US" altLang="en-US" dirty="0"/>
              <a:t>Within 4 years the allies were decisively victorious. Radical changes were made to the European and Middle Eastern maps. The German, Austro-Hungarian and Ottoman Empires all ceased to exist. New nations were created, dynasties fell, and countries were badly damaged. </a:t>
            </a:r>
          </a:p>
          <a:p>
            <a:r>
              <a:rPr lang="en-US" altLang="en-US" i="1" dirty="0"/>
              <a:t>*****</a:t>
            </a: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55" name="Rectangle 39">
            <a:extLst>
              <a:ext uri="{FF2B5EF4-FFF2-40B4-BE49-F238E27FC236}">
                <a16:creationId xmlns:a16="http://schemas.microsoft.com/office/drawing/2014/main" id="{BA008114-3983-416A-92C7-784A4FDB18C5}"/>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9256" name="Rectangle 40">
            <a:extLst>
              <a:ext uri="{FF2B5EF4-FFF2-40B4-BE49-F238E27FC236}">
                <a16:creationId xmlns:a16="http://schemas.microsoft.com/office/drawing/2014/main" id="{4B2B4ADF-EAED-4971-BA67-4BE9014F11F1}"/>
              </a:ext>
            </a:extLst>
          </p:cNvPr>
          <p:cNvSpPr>
            <a:spLocks noGrp="1" noChangeArrowheads="1"/>
          </p:cNvSpPr>
          <p:nvPr>
            <p:ph type="ctrTitle"/>
          </p:nvPr>
        </p:nvSpPr>
        <p:spPr>
          <a:xfrm>
            <a:off x="685800" y="1752600"/>
            <a:ext cx="7772400" cy="1736725"/>
          </a:xfrm>
        </p:spPr>
        <p:txBody>
          <a:bodyPr anchor="b" anchorCtr="1"/>
          <a:lstStyle>
            <a:lvl1pPr>
              <a:defRPr sz="4400"/>
            </a:lvl1pPr>
          </a:lstStyle>
          <a:p>
            <a:pPr lvl="0"/>
            <a:r>
              <a:rPr lang="en-US" altLang="en-US" noProof="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32B7-B524-45C6-92A5-C948704AE9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A20B42-3D90-4281-8F60-746F33738D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86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7EEA1-8810-41AA-8391-7F0E555A2F38}"/>
              </a:ext>
            </a:extLst>
          </p:cNvPr>
          <p:cNvSpPr>
            <a:spLocks noGrp="1"/>
          </p:cNvSpPr>
          <p:nvPr>
            <p:ph type="title" orient="vert"/>
          </p:nvPr>
        </p:nvSpPr>
        <p:spPr>
          <a:xfrm>
            <a:off x="6635750" y="131763"/>
            <a:ext cx="2058988" cy="64976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8DECBE-5B5A-4479-9A64-5AFFF955F10D}"/>
              </a:ext>
            </a:extLst>
          </p:cNvPr>
          <p:cNvSpPr>
            <a:spLocks noGrp="1"/>
          </p:cNvSpPr>
          <p:nvPr>
            <p:ph type="body" orient="vert" idx="1"/>
          </p:nvPr>
        </p:nvSpPr>
        <p:spPr>
          <a:xfrm>
            <a:off x="457200" y="131763"/>
            <a:ext cx="6026150" cy="64976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037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E5B9-6AD4-42D9-97A4-C9A6DEF26832}"/>
              </a:ext>
            </a:extLst>
          </p:cNvPr>
          <p:cNvSpPr>
            <a:spLocks noGrp="1"/>
          </p:cNvSpPr>
          <p:nvPr>
            <p:ph type="title"/>
          </p:nvPr>
        </p:nvSpPr>
        <p:spPr>
          <a:xfrm>
            <a:off x="457200" y="131763"/>
            <a:ext cx="8237538" cy="1066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AC965-2674-43AE-BA62-5FB1D4403865}"/>
              </a:ext>
            </a:extLst>
          </p:cNvPr>
          <p:cNvSpPr>
            <a:spLocks noGrp="1"/>
          </p:cNvSpPr>
          <p:nvPr>
            <p:ph type="body" sz="half" idx="1"/>
          </p:nvPr>
        </p:nvSpPr>
        <p:spPr>
          <a:xfrm>
            <a:off x="457200" y="1274763"/>
            <a:ext cx="4038600" cy="5354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190655-71F1-410B-B7ED-6B7D285E002D}"/>
              </a:ext>
            </a:extLst>
          </p:cNvPr>
          <p:cNvSpPr>
            <a:spLocks noGrp="1"/>
          </p:cNvSpPr>
          <p:nvPr>
            <p:ph sz="half" idx="2"/>
          </p:nvPr>
        </p:nvSpPr>
        <p:spPr>
          <a:xfrm>
            <a:off x="4648200" y="1274763"/>
            <a:ext cx="4038600" cy="5354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08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02B3-163C-423D-AC73-0077A4307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1A22B5-71A1-475C-A78A-B7FF41480D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7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9BCB-8E03-4F36-8BDE-E336D8EDB9F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F8B3DA-1B88-4093-A93E-E6093487216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64400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8104-FBF2-44A8-B7E7-13CFC2163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B1DDB-7A62-4EDD-8E0D-A93911C00FC4}"/>
              </a:ext>
            </a:extLst>
          </p:cNvPr>
          <p:cNvSpPr>
            <a:spLocks noGrp="1"/>
          </p:cNvSpPr>
          <p:nvPr>
            <p:ph sz="half" idx="1"/>
          </p:nvPr>
        </p:nvSpPr>
        <p:spPr>
          <a:xfrm>
            <a:off x="457200" y="1274763"/>
            <a:ext cx="4038600" cy="5354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86D728-F994-41DA-953B-D4592EE5CF8B}"/>
              </a:ext>
            </a:extLst>
          </p:cNvPr>
          <p:cNvSpPr>
            <a:spLocks noGrp="1"/>
          </p:cNvSpPr>
          <p:nvPr>
            <p:ph sz="half" idx="2"/>
          </p:nvPr>
        </p:nvSpPr>
        <p:spPr>
          <a:xfrm>
            <a:off x="4648200" y="1274763"/>
            <a:ext cx="4038600" cy="5354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52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EBEA-675E-4880-86B8-B4B16870D24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AEFB7A-1791-488E-8536-67029FA09AF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A0D892-4D36-4FB8-A697-A54B1529074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5DA208-D3E4-4905-A305-6CED4928C6E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7611F3-52C5-48C0-A761-EA8AE82E98A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34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7F02-D7B8-4399-B8A5-350DA10498E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822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20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F672-7933-4251-92F7-0AB5713335B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A65C2A-2E37-4E55-97B6-ECD4BF9762C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93A1AB-1DA4-4621-889C-473FB52330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7534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4898D-96FA-4AD2-97C8-4B391679DF2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914B08-AF59-4337-92A8-6BCBB0A2AE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587FB7-27EB-4BF6-9652-C53D2AC049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876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8229" name="Rectangle 37">
            <a:extLst>
              <a:ext uri="{FF2B5EF4-FFF2-40B4-BE49-F238E27FC236}">
                <a16:creationId xmlns:a16="http://schemas.microsoft.com/office/drawing/2014/main" id="{641A13D4-C4D3-4439-BF85-C24900918340}"/>
              </a:ext>
            </a:extLst>
          </p:cNvPr>
          <p:cNvSpPr>
            <a:spLocks noGrp="1" noChangeArrowheads="1"/>
          </p:cNvSpPr>
          <p:nvPr>
            <p:ph type="title"/>
          </p:nvPr>
        </p:nvSpPr>
        <p:spPr bwMode="auto">
          <a:xfrm>
            <a:off x="457200" y="131763"/>
            <a:ext cx="82375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br>
              <a:rPr lang="en-US" altLang="en-US"/>
            </a:br>
            <a:r>
              <a:rPr lang="en-US" altLang="en-US"/>
              <a:t> style</a:t>
            </a:r>
          </a:p>
        </p:txBody>
      </p:sp>
      <p:sp>
        <p:nvSpPr>
          <p:cNvPr id="8230" name="Rectangle 38">
            <a:extLst>
              <a:ext uri="{FF2B5EF4-FFF2-40B4-BE49-F238E27FC236}">
                <a16:creationId xmlns:a16="http://schemas.microsoft.com/office/drawing/2014/main" id="{16316A2F-2096-4116-B6E0-303663D084FA}"/>
              </a:ext>
            </a:extLst>
          </p:cNvPr>
          <p:cNvSpPr>
            <a:spLocks noGrp="1" noChangeArrowheads="1"/>
          </p:cNvSpPr>
          <p:nvPr>
            <p:ph type="body" idx="1"/>
          </p:nvPr>
        </p:nvSpPr>
        <p:spPr bwMode="auto">
          <a:xfrm>
            <a:off x="457200" y="1274763"/>
            <a:ext cx="8229600" cy="535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38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lgn="l" rtl="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lgn="l" rtl="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lgn="l" rtl="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457200" algn="l" rtl="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914400" algn="l" rtl="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1371600" algn="l" rtl="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1828800" algn="l" rtl="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zoopa\Documents\Sound%20recordings\slide1.m4a" TargetMode="External"/><Relationship Id="rId1" Type="http://schemas.microsoft.com/office/2007/relationships/media" Target="file:///C:\Users\zoopa\Documents\Sound%20recordings\slide1.m4a"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10.m4a" TargetMode="External"/><Relationship Id="rId1" Type="http://schemas.microsoft.com/office/2007/relationships/media" Target="file:///C:\Users\zoopa\Documents\Sound%20recordings\slide10.m4a" TargetMode="Externa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11.m4a" TargetMode="External"/><Relationship Id="rId1" Type="http://schemas.microsoft.com/office/2007/relationships/media" Target="file:///C:\Users\zoopa\Documents\Sound%20recordings\slide11.m4a" TargetMode="Externa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12.m4a" TargetMode="External"/><Relationship Id="rId1" Type="http://schemas.microsoft.com/office/2007/relationships/media" Target="file:///C:\Users\zoopa\Documents\Sound%20recordings\slide12.m4a" TargetMode="Externa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13.m4a" TargetMode="External"/><Relationship Id="rId1" Type="http://schemas.microsoft.com/office/2007/relationships/media" Target="file:///C:\Users\zoopa\Documents\Sound%20recordings\slide13.m4a" TargetMode="Externa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microsoft.com/office/2007/relationships/media" Target="file:///C:\Users\zoopa\Documents\Sound%20recordings\slide14b.m4a" TargetMode="External"/><Relationship Id="rId7" Type="http://schemas.openxmlformats.org/officeDocument/2006/relationships/slideLayout" Target="../slideLayouts/slideLayout2.xml"/><Relationship Id="rId2" Type="http://schemas.openxmlformats.org/officeDocument/2006/relationships/audio" Target="file:///C:\Users\zoopa\Documents\Sound%20recordings\slide14a.m4a" TargetMode="External"/><Relationship Id="rId1" Type="http://schemas.microsoft.com/office/2007/relationships/media" Target="file:///C:\Users\zoopa\Documents\Sound%20recordings\slide14a.m4a" TargetMode="External"/><Relationship Id="rId6" Type="http://schemas.openxmlformats.org/officeDocument/2006/relationships/audio" Target="file:///C:\Users\zoopa\Documents\Sound%20recordings\slide14c.m4a" TargetMode="External"/><Relationship Id="rId5" Type="http://schemas.microsoft.com/office/2007/relationships/media" Target="file:///C:\Users\zoopa\Documents\Sound%20recordings\slide14c.m4a" TargetMode="External"/><Relationship Id="rId4" Type="http://schemas.openxmlformats.org/officeDocument/2006/relationships/audio" Target="file:///C:\Users\zoopa\Documents\Sound%20recordings\slide14b.m4a" TargetMode="Externa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15.m4a" TargetMode="External"/><Relationship Id="rId1" Type="http://schemas.microsoft.com/office/2007/relationships/media" Target="file:///C:\Users\zoopa\Documents\Sound%20recordings\slide15.m4a" TargetMode="Externa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16.m4a" TargetMode="External"/><Relationship Id="rId1" Type="http://schemas.microsoft.com/office/2007/relationships/media" Target="file:///C:\Users\zoopa\Documents\Sound%20recordings\slide16.m4a" TargetMode="Externa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17.m4a" TargetMode="External"/><Relationship Id="rId1" Type="http://schemas.microsoft.com/office/2007/relationships/media" Target="file:///C:\Users\zoopa\Documents\Sound%20recordings\slide17.m4a" TargetMode="External"/><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18.m4a" TargetMode="External"/><Relationship Id="rId1" Type="http://schemas.microsoft.com/office/2007/relationships/media" Target="file:///C:\Users\zoopa\Documents\Sound%20recordings\slide18.m4a" TargetMode="Externa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19.m4a" TargetMode="External"/><Relationship Id="rId1" Type="http://schemas.microsoft.com/office/2007/relationships/media" Target="file:///C:\Users\zoopa\Documents\Sound%20recordings\slide19.m4a" TargetMode="Externa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file:///C:\Users\zoopa\Documents\Sound%20recordings\slide2b.m4a" TargetMode="External"/><Relationship Id="rId7" Type="http://schemas.openxmlformats.org/officeDocument/2006/relationships/image" Target="../media/image2.png"/><Relationship Id="rId2" Type="http://schemas.openxmlformats.org/officeDocument/2006/relationships/audio" Target="file:///C:\Users\zoopa\Documents\Sound%20recordings\slide2a.m4a" TargetMode="External"/><Relationship Id="rId1" Type="http://schemas.microsoft.com/office/2007/relationships/media" Target="file:///C:\Users\zoopa\Documents\Sound%20recordings\slide2a.m4a" TargetMode="Externa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file:///C:\Users\zoopa\Documents\Sound%20recordings\slide2b.m4a" TargetMode="Externa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file:///C:\Users\zoopa\Documents\Sound%20recordings\slide3b.m4a" TargetMode="External"/><Relationship Id="rId7" Type="http://schemas.openxmlformats.org/officeDocument/2006/relationships/slideLayout" Target="../slideLayouts/slideLayout2.xml"/><Relationship Id="rId2" Type="http://schemas.openxmlformats.org/officeDocument/2006/relationships/audio" Target="file:///C:\Users\zoopa\Documents\Sound%20recordings\slide3a.m4a" TargetMode="External"/><Relationship Id="rId1" Type="http://schemas.microsoft.com/office/2007/relationships/media" Target="file:///C:\Users\zoopa\Documents\Sound%20recordings\slide3a.m4a" TargetMode="External"/><Relationship Id="rId6" Type="http://schemas.openxmlformats.org/officeDocument/2006/relationships/audio" Target="file:///C:\Users\zoopa\Documents\Sound%20recordings\slide3c.m4a" TargetMode="External"/><Relationship Id="rId5" Type="http://schemas.microsoft.com/office/2007/relationships/media" Target="file:///C:\Users\zoopa\Documents\Sound%20recordings\slide3c.m4a" TargetMode="External"/><Relationship Id="rId4" Type="http://schemas.openxmlformats.org/officeDocument/2006/relationships/audio" Target="file:///C:\Users\zoopa\Documents\Sound%20recordings\slide3b.m4a" TargetMode="Externa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zoopa\Documents\Sound%20recordings\slide4.m4a" TargetMode="External"/><Relationship Id="rId1" Type="http://schemas.microsoft.com/office/2007/relationships/media" Target="file:///C:\Users\zoopa\Documents\Sound%20recordings\slide4.m4a" TargetMode="Externa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audio" Target="file:///C:\Users\zoopa\Documents\Sound%20recordings\slide5d.m4a" TargetMode="External"/><Relationship Id="rId13" Type="http://schemas.openxmlformats.org/officeDocument/2006/relationships/image" Target="../media/image1.png"/><Relationship Id="rId3" Type="http://schemas.microsoft.com/office/2007/relationships/media" Target="file:///C:\Users\zoopa\Documents\Sound%20recordings\slide5b.m4a" TargetMode="External"/><Relationship Id="rId7" Type="http://schemas.microsoft.com/office/2007/relationships/media" Target="file:///C:\Users\zoopa\Documents\Sound%20recordings\slide5d.m4a" TargetMode="External"/><Relationship Id="rId12" Type="http://schemas.openxmlformats.org/officeDocument/2006/relationships/notesSlide" Target="../notesSlides/notesSlide5.xml"/><Relationship Id="rId2" Type="http://schemas.openxmlformats.org/officeDocument/2006/relationships/audio" Target="file:///C:\Users\zoopa\Documents\Sound%20recordings\slide5a.m4a" TargetMode="External"/><Relationship Id="rId1" Type="http://schemas.microsoft.com/office/2007/relationships/media" Target="file:///C:\Users\zoopa\Documents\Sound%20recordings\slide5a.m4a" TargetMode="External"/><Relationship Id="rId6" Type="http://schemas.openxmlformats.org/officeDocument/2006/relationships/audio" Target="file:///C:\Users\zoopa\Documents\Sound%20recordings\slide5c.m4a" TargetMode="External"/><Relationship Id="rId11" Type="http://schemas.openxmlformats.org/officeDocument/2006/relationships/slideLayout" Target="../slideLayouts/slideLayout2.xml"/><Relationship Id="rId5" Type="http://schemas.microsoft.com/office/2007/relationships/media" Target="file:///C:\Users\zoopa\Documents\Sound%20recordings\slide5c.m4a" TargetMode="External"/><Relationship Id="rId10" Type="http://schemas.openxmlformats.org/officeDocument/2006/relationships/audio" Target="file:///C:\Users\zoopa\Documents\Sound%20recordings\slide5e.m4a" TargetMode="External"/><Relationship Id="rId4" Type="http://schemas.openxmlformats.org/officeDocument/2006/relationships/audio" Target="file:///C:\Users\zoopa\Documents\Sound%20recordings\slide5b.m4a" TargetMode="External"/><Relationship Id="rId9" Type="http://schemas.microsoft.com/office/2007/relationships/media" Target="file:///C:\Users\zoopa\Documents\Sound%20recordings\slide5e.m4a" TargetMode="External"/></Relationships>
</file>

<file path=ppt/slides/_rels/slide6.xml.rels><?xml version="1.0" encoding="UTF-8" standalone="yes"?>
<Relationships xmlns="http://schemas.openxmlformats.org/package/2006/relationships"><Relationship Id="rId3" Type="http://schemas.microsoft.com/office/2007/relationships/media" Target="file:///C:\Users\zoopa\Documents\Sound%20recordings\slide6b.m4a" TargetMode="External"/><Relationship Id="rId7" Type="http://schemas.openxmlformats.org/officeDocument/2006/relationships/image" Target="../media/image1.png"/><Relationship Id="rId2" Type="http://schemas.openxmlformats.org/officeDocument/2006/relationships/audio" Target="file:///C:\Users\zoopa\Documents\Sound%20recordings\slide6a.m4a" TargetMode="External"/><Relationship Id="rId1" Type="http://schemas.microsoft.com/office/2007/relationships/media" Target="file:///C:\Users\zoopa\Documents\Sound%20recordings\slide6a.m4a" TargetMode="Externa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file:///C:\Users\zoopa\Documents\Sound%20recordings\slide6b.m4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file:///C:\Users\zoopa\Documents\Sound%20recordings\slide7b.m4a" TargetMode="External"/><Relationship Id="rId7" Type="http://schemas.openxmlformats.org/officeDocument/2006/relationships/image" Target="../media/image4.jpeg"/><Relationship Id="rId2" Type="http://schemas.openxmlformats.org/officeDocument/2006/relationships/audio" Target="file:///C:\Users\zoopa\Documents\Sound%20recordings\slide7a.m4a" TargetMode="External"/><Relationship Id="rId1" Type="http://schemas.microsoft.com/office/2007/relationships/media" Target="file:///C:\Users\zoopa\Documents\Sound%20recordings\slide7a.m4a" TargetMode="Externa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file:///C:\Users\zoopa\Documents\Sound%20recordings\slide7b.m4a"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C:\Users\zoopa\Documents\Sound%20recordings\slide8.m4a" TargetMode="External"/><Relationship Id="rId1" Type="http://schemas.microsoft.com/office/2007/relationships/media" Target="file:///C:\Users\zoopa\Documents\Sound%20recordings\slide8.m4a" TargetMode="Externa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C:\Users\zoopa\Documents\Sound%20recordings\slide9.m4a" TargetMode="External"/><Relationship Id="rId1" Type="http://schemas.microsoft.com/office/2007/relationships/media" Target="file:///C:\Users\zoopa\Documents\Sound%20recordings\slide9.m4a" TargetMode="External"/><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F84BF0-AC9A-48E6-9F8B-4CDC80DACEB2}"/>
              </a:ext>
            </a:extLst>
          </p:cNvPr>
          <p:cNvSpPr>
            <a:spLocks noGrp="1" noChangeArrowheads="1"/>
          </p:cNvSpPr>
          <p:nvPr>
            <p:ph type="ctrTitle"/>
          </p:nvPr>
        </p:nvSpPr>
        <p:spPr>
          <a:xfrm>
            <a:off x="673100" y="831862"/>
            <a:ext cx="7772400" cy="1736725"/>
          </a:xfrm>
        </p:spPr>
        <p:txBody>
          <a:bodyPr/>
          <a:lstStyle/>
          <a:p>
            <a:pPr algn="ctr"/>
            <a:r>
              <a:rPr lang="en-US" altLang="en-US" sz="4800" dirty="0">
                <a:latin typeface="Franklin Gothic Medium" panose="020B0603020102020204" pitchFamily="34" charset="0"/>
              </a:rPr>
              <a:t>The King of the North</a:t>
            </a:r>
            <a:br>
              <a:rPr lang="en-US" altLang="en-US" sz="4800" dirty="0">
                <a:latin typeface="Franklin Gothic Medium" panose="020B0603020102020204" pitchFamily="34" charset="0"/>
              </a:rPr>
            </a:br>
            <a:r>
              <a:rPr lang="en-US" altLang="en-US" sz="4800" dirty="0">
                <a:latin typeface="Franklin Gothic Medium" panose="020B0603020102020204" pitchFamily="34" charset="0"/>
              </a:rPr>
              <a:t>Planted in Jerusalem</a:t>
            </a:r>
          </a:p>
        </p:txBody>
      </p:sp>
      <p:sp>
        <p:nvSpPr>
          <p:cNvPr id="2051" name="Rectangle 3">
            <a:extLst>
              <a:ext uri="{FF2B5EF4-FFF2-40B4-BE49-F238E27FC236}">
                <a16:creationId xmlns:a16="http://schemas.microsoft.com/office/drawing/2014/main" id="{2651FE46-74AD-406D-967A-41CEB977834F}"/>
              </a:ext>
            </a:extLst>
          </p:cNvPr>
          <p:cNvSpPr>
            <a:spLocks noGrp="1" noChangeArrowheads="1"/>
          </p:cNvSpPr>
          <p:nvPr>
            <p:ph type="subTitle" idx="1"/>
          </p:nvPr>
        </p:nvSpPr>
        <p:spPr>
          <a:xfrm>
            <a:off x="719138" y="2620975"/>
            <a:ext cx="7764462" cy="3548062"/>
          </a:xfrm>
        </p:spPr>
        <p:txBody>
          <a:bodyPr/>
          <a:lstStyle/>
          <a:p>
            <a:pPr>
              <a:lnSpc>
                <a:spcPct val="90000"/>
              </a:lnSpc>
            </a:pPr>
            <a:r>
              <a:rPr lang="en-US" altLang="en-US" sz="2800" dirty="0">
                <a:latin typeface="Franklin Gothic Medium" panose="020B0603020102020204" pitchFamily="34" charset="0"/>
              </a:rPr>
              <a:t>Daniel 11:40-45</a:t>
            </a:r>
          </a:p>
          <a:p>
            <a:pPr>
              <a:lnSpc>
                <a:spcPct val="90000"/>
              </a:lnSpc>
            </a:pPr>
            <a:endParaRPr lang="en-US" altLang="en-US" sz="2800" dirty="0">
              <a:latin typeface="Franklin Gothic Medium" panose="020B0603020102020204" pitchFamily="34" charset="0"/>
            </a:endParaRPr>
          </a:p>
          <a:p>
            <a:pPr>
              <a:lnSpc>
                <a:spcPct val="90000"/>
              </a:lnSpc>
            </a:pPr>
            <a:r>
              <a:rPr lang="en-US" altLang="en-US" sz="2800" dirty="0">
                <a:latin typeface="Franklin Gothic Medium" panose="020B0603020102020204" pitchFamily="34" charset="0"/>
              </a:rPr>
              <a:t>Presented by </a:t>
            </a:r>
          </a:p>
          <a:p>
            <a:pPr>
              <a:lnSpc>
                <a:spcPct val="90000"/>
              </a:lnSpc>
            </a:pPr>
            <a:r>
              <a:rPr lang="en-US" altLang="en-US" sz="2800" dirty="0">
                <a:latin typeface="Franklin Gothic Medium" panose="020B0603020102020204" pitchFamily="34" charset="0"/>
              </a:rPr>
              <a:t>Karla K. Wagner</a:t>
            </a:r>
          </a:p>
          <a:p>
            <a:pPr>
              <a:lnSpc>
                <a:spcPct val="90000"/>
              </a:lnSpc>
            </a:pPr>
            <a:r>
              <a:rPr lang="en-US" altLang="en-US" sz="2800" dirty="0">
                <a:latin typeface="Franklin Gothic Medium" panose="020B0603020102020204" pitchFamily="34" charset="0"/>
              </a:rPr>
              <a:t>at the</a:t>
            </a:r>
          </a:p>
          <a:p>
            <a:pPr>
              <a:lnSpc>
                <a:spcPct val="90000"/>
              </a:lnSpc>
            </a:pPr>
            <a:r>
              <a:rPr lang="en-US" altLang="en-US" sz="2800" dirty="0">
                <a:latin typeface="Franklin Gothic Medium" panose="020B0603020102020204" pitchFamily="34" charset="0"/>
              </a:rPr>
              <a:t>2018 Daniel 11 Conference</a:t>
            </a:r>
          </a:p>
          <a:p>
            <a:pPr>
              <a:lnSpc>
                <a:spcPct val="90000"/>
              </a:lnSpc>
            </a:pPr>
            <a:r>
              <a:rPr lang="en-US" altLang="en-US" sz="2800" dirty="0">
                <a:latin typeface="Franklin Gothic Medium" panose="020B0603020102020204" pitchFamily="34" charset="0"/>
              </a:rPr>
              <a:t>Village Seventh-day Adventist Church</a:t>
            </a:r>
          </a:p>
          <a:p>
            <a:pPr>
              <a:lnSpc>
                <a:spcPct val="90000"/>
              </a:lnSpc>
            </a:pPr>
            <a:r>
              <a:rPr lang="en-US" altLang="en-US" sz="2800" dirty="0">
                <a:latin typeface="Franklin Gothic Medium" panose="020B0603020102020204" pitchFamily="34" charset="0"/>
              </a:rPr>
              <a:t>Berrien Springs, MI</a:t>
            </a:r>
          </a:p>
        </p:txBody>
      </p:sp>
      <p:pic>
        <p:nvPicPr>
          <p:cNvPr id="2054" name="slide1.m4a">
            <a:hlinkClick r:id="" action="ppaction://media"/>
            <a:extLst>
              <a:ext uri="{FF2B5EF4-FFF2-40B4-BE49-F238E27FC236}">
                <a16:creationId xmlns:a16="http://schemas.microsoft.com/office/drawing/2014/main" id="{01BD07AA-F5E9-4EA1-BFDE-D9204251B5DB}"/>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723313" y="295275"/>
            <a:ext cx="122237" cy="12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73" fill="hold"/>
                                        <p:tgtEl>
                                          <p:spTgt spid="20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205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a:extLst>
              <a:ext uri="{FF2B5EF4-FFF2-40B4-BE49-F238E27FC236}">
                <a16:creationId xmlns:a16="http://schemas.microsoft.com/office/drawing/2014/main" id="{02417A3B-831B-4D62-817C-E244775101D5}"/>
              </a:ext>
            </a:extLst>
          </p:cNvPr>
          <p:cNvSpPr>
            <a:spLocks noChangeArrowheads="1"/>
          </p:cNvSpPr>
          <p:nvPr/>
        </p:nvSpPr>
        <p:spPr bwMode="auto">
          <a:xfrm>
            <a:off x="457200" y="366713"/>
            <a:ext cx="8229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4572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9144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13716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18288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r>
              <a:rPr lang="en-US" altLang="en-US" sz="3200" i="1">
                <a:latin typeface="Franklin Gothic Medium" panose="020B0603020102020204" pitchFamily="34" charset="0"/>
              </a:rPr>
              <a:t>Dan. 11:41 “He shall enter also into the glorious land, And many countries shall be overthrown:”</a:t>
            </a:r>
          </a:p>
        </p:txBody>
      </p:sp>
      <p:pic>
        <p:nvPicPr>
          <p:cNvPr id="41991" name="Picture 7" descr="Sykes_Picot_Agreement">
            <a:extLst>
              <a:ext uri="{FF2B5EF4-FFF2-40B4-BE49-F238E27FC236}">
                <a16:creationId xmlns:a16="http://schemas.microsoft.com/office/drawing/2014/main" id="{AD71955B-2F88-4E13-84B3-B40D88351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1927225"/>
            <a:ext cx="8645525" cy="4673600"/>
          </a:xfrm>
          <a:prstGeom prst="rect">
            <a:avLst/>
          </a:prstGeom>
          <a:noFill/>
          <a:extLst>
            <a:ext uri="{909E8E84-426E-40DD-AFC4-6F175D3DCCD1}">
              <a14:hiddenFill xmlns:a14="http://schemas.microsoft.com/office/drawing/2010/main">
                <a:solidFill>
                  <a:srgbClr val="FFFFFF"/>
                </a:solidFill>
              </a14:hiddenFill>
            </a:ext>
          </a:extLst>
        </p:spPr>
      </p:pic>
      <p:pic>
        <p:nvPicPr>
          <p:cNvPr id="41992" name="slide10.m4a">
            <a:hlinkClick r:id="" action="ppaction://media"/>
            <a:extLst>
              <a:ext uri="{FF2B5EF4-FFF2-40B4-BE49-F238E27FC236}">
                <a16:creationId xmlns:a16="http://schemas.microsoft.com/office/drawing/2014/main" id="{E110FE13-275E-4AB5-A52B-021F024D304D}"/>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688388" y="261938"/>
            <a:ext cx="122237" cy="12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4000"/>
    </mc:Choice>
    <mc:Fallback xmlns="">
      <p:transition spd="slow" advTm="3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366" fill="hold"/>
                                        <p:tgtEl>
                                          <p:spTgt spid="419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99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Rectangle 6">
            <a:extLst>
              <a:ext uri="{FF2B5EF4-FFF2-40B4-BE49-F238E27FC236}">
                <a16:creationId xmlns:a16="http://schemas.microsoft.com/office/drawing/2014/main" id="{5DB0A637-F0B3-42C0-965D-D2CE33CCDF4E}"/>
              </a:ext>
            </a:extLst>
          </p:cNvPr>
          <p:cNvSpPr>
            <a:spLocks noChangeArrowheads="1"/>
          </p:cNvSpPr>
          <p:nvPr/>
        </p:nvSpPr>
        <p:spPr bwMode="auto">
          <a:xfrm>
            <a:off x="450850" y="296863"/>
            <a:ext cx="8229600" cy="14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4572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9144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13716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18288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r>
              <a:rPr lang="en-US" altLang="en-US" sz="3200" i="1">
                <a:latin typeface="Franklin Gothic Medium" panose="020B0603020102020204" pitchFamily="34" charset="0"/>
              </a:rPr>
              <a:t>Dan. 11:41 “…But these shall escape out of his hand, even Edom, and Moab, and the chief of the children of Ammon.”</a:t>
            </a:r>
          </a:p>
        </p:txBody>
      </p:sp>
      <p:pic>
        <p:nvPicPr>
          <p:cNvPr id="110599" name="Picture 7" descr="1920JewishHomland">
            <a:extLst>
              <a:ext uri="{FF2B5EF4-FFF2-40B4-BE49-F238E27FC236}">
                <a16:creationId xmlns:a16="http://schemas.microsoft.com/office/drawing/2014/main" id="{8A1E0DFC-2B2B-400B-8BCD-F1D4CA16E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8" y="1866900"/>
            <a:ext cx="8485187" cy="4721225"/>
          </a:xfrm>
          <a:prstGeom prst="rect">
            <a:avLst/>
          </a:prstGeom>
          <a:noFill/>
          <a:extLst>
            <a:ext uri="{909E8E84-426E-40DD-AFC4-6F175D3DCCD1}">
              <a14:hiddenFill xmlns:a14="http://schemas.microsoft.com/office/drawing/2010/main">
                <a:solidFill>
                  <a:srgbClr val="FFFFFF"/>
                </a:solidFill>
              </a14:hiddenFill>
            </a:ext>
          </a:extLst>
        </p:spPr>
      </p:pic>
      <p:pic>
        <p:nvPicPr>
          <p:cNvPr id="110600" name="slide11.m4a">
            <a:hlinkClick r:id="" action="ppaction://media"/>
            <a:extLst>
              <a:ext uri="{FF2B5EF4-FFF2-40B4-BE49-F238E27FC236}">
                <a16:creationId xmlns:a16="http://schemas.microsoft.com/office/drawing/2014/main" id="{527BA6E5-0BED-4CC6-BE4B-B6BC0A6B98BD}"/>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772525" y="315913"/>
            <a:ext cx="122238" cy="12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7492" fill="hold"/>
                                        <p:tgtEl>
                                          <p:spTgt spid="1106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060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Rectangle 8">
            <a:extLst>
              <a:ext uri="{FF2B5EF4-FFF2-40B4-BE49-F238E27FC236}">
                <a16:creationId xmlns:a16="http://schemas.microsoft.com/office/drawing/2014/main" id="{96367D35-09FE-4CDF-9CAC-CD78723B2896}"/>
              </a:ext>
            </a:extLst>
          </p:cNvPr>
          <p:cNvSpPr>
            <a:spLocks noChangeArrowheads="1"/>
          </p:cNvSpPr>
          <p:nvPr/>
        </p:nvSpPr>
        <p:spPr bwMode="auto">
          <a:xfrm>
            <a:off x="450850" y="296863"/>
            <a:ext cx="8229600" cy="14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4572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9144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13716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1828800" fontAlgn="base">
              <a:spcBef>
                <a:spcPct val="0"/>
              </a:spcBef>
              <a:spcAft>
                <a:spcPct val="0"/>
              </a:spcAft>
              <a:defRPr sz="380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r>
              <a:rPr lang="en-US" altLang="en-US" sz="3200" i="1">
                <a:latin typeface="Franklin Gothic Medium" panose="020B0603020102020204" pitchFamily="34" charset="0"/>
              </a:rPr>
              <a:t>Dan. 11:41 “…But these shall escape out of his hand, even Edom, and Moab, and the chief of the children of Ammon.”</a:t>
            </a:r>
          </a:p>
        </p:txBody>
      </p:sp>
      <p:pic>
        <p:nvPicPr>
          <p:cNvPr id="46089" name="Picture 9" descr="1922_Jewish_Homeland">
            <a:extLst>
              <a:ext uri="{FF2B5EF4-FFF2-40B4-BE49-F238E27FC236}">
                <a16:creationId xmlns:a16="http://schemas.microsoft.com/office/drawing/2014/main" id="{84A18248-F699-4123-AF5E-74458FBF6C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800225"/>
            <a:ext cx="8510588" cy="4918075"/>
          </a:xfrm>
          <a:prstGeom prst="rect">
            <a:avLst/>
          </a:prstGeom>
          <a:noFill/>
          <a:extLst>
            <a:ext uri="{909E8E84-426E-40DD-AFC4-6F175D3DCCD1}">
              <a14:hiddenFill xmlns:a14="http://schemas.microsoft.com/office/drawing/2010/main">
                <a:solidFill>
                  <a:srgbClr val="FFFFFF"/>
                </a:solidFill>
              </a14:hiddenFill>
            </a:ext>
          </a:extLst>
        </p:spPr>
      </p:pic>
      <p:pic>
        <p:nvPicPr>
          <p:cNvPr id="46092" name="slide12.m4a">
            <a:hlinkClick r:id="" action="ppaction://media"/>
            <a:extLst>
              <a:ext uri="{FF2B5EF4-FFF2-40B4-BE49-F238E27FC236}">
                <a16:creationId xmlns:a16="http://schemas.microsoft.com/office/drawing/2014/main" id="{FE847CFB-45FD-4CF7-BC3E-D6C7C247942E}"/>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704263" y="385763"/>
            <a:ext cx="122237" cy="12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6000"/>
    </mc:Choice>
    <mc:Fallback xmlns="">
      <p:transition spd="slow" advTm="36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712" fill="hold"/>
                                        <p:tgtEl>
                                          <p:spTgt spid="460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609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49D5CCF-AF72-4AAA-9B8B-4B2BCFC7FFFC}"/>
              </a:ext>
            </a:extLst>
          </p:cNvPr>
          <p:cNvSpPr>
            <a:spLocks noGrp="1" noChangeArrowheads="1"/>
          </p:cNvSpPr>
          <p:nvPr>
            <p:ph type="body" idx="1"/>
          </p:nvPr>
        </p:nvSpPr>
        <p:spPr>
          <a:xfrm>
            <a:off x="457200" y="257175"/>
            <a:ext cx="8229600" cy="3740150"/>
          </a:xfrm>
        </p:spPr>
        <p:txBody>
          <a:bodyPr/>
          <a:lstStyle/>
          <a:p>
            <a:pPr marL="0" indent="0">
              <a:buFont typeface="Wingdings" panose="05000000000000000000" pitchFamily="2" charset="2"/>
              <a:buNone/>
            </a:pPr>
            <a:r>
              <a:rPr lang="en-US" altLang="en-US" sz="2800" i="1">
                <a:solidFill>
                  <a:schemeClr val="hlink"/>
                </a:solidFill>
                <a:latin typeface="Franklin Gothic Medium" panose="020B0603020102020204" pitchFamily="34" charset="0"/>
              </a:rPr>
              <a:t>Dan. 11:42-43 “He shall stretch forth his hand also upon the countries: and the land of Egypt shall not escape. But he shall have power over the treasures of gold and of silver, and over all the precious things of Egypt: and the Libyans and the Ethiopians shall be at his steps.”</a:t>
            </a:r>
          </a:p>
        </p:txBody>
      </p:sp>
      <p:pic>
        <p:nvPicPr>
          <p:cNvPr id="48142" name="Picture 14" descr="AncientWorld">
            <a:extLst>
              <a:ext uri="{FF2B5EF4-FFF2-40B4-BE49-F238E27FC236}">
                <a16:creationId xmlns:a16="http://schemas.microsoft.com/office/drawing/2014/main" id="{C8CED21B-A6F5-407A-880C-7A25F8DD2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0486" r="16515" b="11563"/>
          <a:stretch>
            <a:fillRect/>
          </a:stretch>
        </p:blipFill>
        <p:spPr bwMode="auto">
          <a:xfrm>
            <a:off x="338138" y="2952750"/>
            <a:ext cx="84963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slide13.m4a">
            <a:hlinkClick r:id="" action="ppaction://media"/>
            <a:extLst>
              <a:ext uri="{FF2B5EF4-FFF2-40B4-BE49-F238E27FC236}">
                <a16:creationId xmlns:a16="http://schemas.microsoft.com/office/drawing/2014/main" id="{F970C2EF-C010-4441-98D2-E89455C3A606}"/>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650288" y="322263"/>
            <a:ext cx="122237" cy="12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4620" fill="hold"/>
                                        <p:tgtEl>
                                          <p:spTgt spid="481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814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ABBFEB7-B98A-4BD1-B4AF-107194FE77CE}"/>
              </a:ext>
            </a:extLst>
          </p:cNvPr>
          <p:cNvSpPr>
            <a:spLocks noGrp="1" noChangeArrowheads="1"/>
          </p:cNvSpPr>
          <p:nvPr>
            <p:ph type="title"/>
          </p:nvPr>
        </p:nvSpPr>
        <p:spPr>
          <a:xfrm>
            <a:off x="457200" y="311150"/>
            <a:ext cx="8207375" cy="579438"/>
          </a:xfrm>
        </p:spPr>
        <p:txBody>
          <a:bodyPr/>
          <a:lstStyle/>
          <a:p>
            <a:r>
              <a:rPr lang="en-US" altLang="en-US">
                <a:latin typeface="Franklin Gothic Medium" panose="020B0603020102020204" pitchFamily="34" charset="0"/>
              </a:rPr>
              <a:t>Daniel 11:44</a:t>
            </a:r>
          </a:p>
        </p:txBody>
      </p:sp>
      <p:sp>
        <p:nvSpPr>
          <p:cNvPr id="56323" name="Rectangle 3">
            <a:extLst>
              <a:ext uri="{FF2B5EF4-FFF2-40B4-BE49-F238E27FC236}">
                <a16:creationId xmlns:a16="http://schemas.microsoft.com/office/drawing/2014/main" id="{48BEA2BD-2C9F-4E79-B72C-1A8D552A09FF}"/>
              </a:ext>
            </a:extLst>
          </p:cNvPr>
          <p:cNvSpPr>
            <a:spLocks noGrp="1" noChangeArrowheads="1"/>
          </p:cNvSpPr>
          <p:nvPr>
            <p:ph type="body" idx="1"/>
          </p:nvPr>
        </p:nvSpPr>
        <p:spPr/>
        <p:txBody>
          <a:bodyPr/>
          <a:lstStyle/>
          <a:p>
            <a:pPr marL="0" indent="0">
              <a:buFont typeface="Wingdings" panose="05000000000000000000" pitchFamily="2" charset="2"/>
              <a:buNone/>
            </a:pPr>
            <a:r>
              <a:rPr lang="en-US" altLang="en-US" i="1">
                <a:solidFill>
                  <a:schemeClr val="hlink"/>
                </a:solidFill>
                <a:latin typeface="Franklin Gothic Medium" panose="020B0603020102020204" pitchFamily="34" charset="0"/>
              </a:rPr>
              <a:t>“But tidings out of the east and out of the north shall trouble him: therefore he shall go forth with great fury to destroy, and utterly to make away many.”</a:t>
            </a:r>
          </a:p>
        </p:txBody>
      </p:sp>
      <p:sp>
        <p:nvSpPr>
          <p:cNvPr id="56325" name="Line 5">
            <a:extLst>
              <a:ext uri="{FF2B5EF4-FFF2-40B4-BE49-F238E27FC236}">
                <a16:creationId xmlns:a16="http://schemas.microsoft.com/office/drawing/2014/main" id="{072DE43E-E69E-4D99-99ED-6BD9720C4542}"/>
              </a:ext>
            </a:extLst>
          </p:cNvPr>
          <p:cNvSpPr>
            <a:spLocks noChangeShapeType="1"/>
          </p:cNvSpPr>
          <p:nvPr/>
        </p:nvSpPr>
        <p:spPr bwMode="auto">
          <a:xfrm>
            <a:off x="646113" y="1792288"/>
            <a:ext cx="455295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6">
            <a:extLst>
              <a:ext uri="{FF2B5EF4-FFF2-40B4-BE49-F238E27FC236}">
                <a16:creationId xmlns:a16="http://schemas.microsoft.com/office/drawing/2014/main" id="{70528148-6056-44C2-A6F1-A9EA20BC1E2C}"/>
              </a:ext>
            </a:extLst>
          </p:cNvPr>
          <p:cNvSpPr>
            <a:spLocks noChangeShapeType="1"/>
          </p:cNvSpPr>
          <p:nvPr/>
        </p:nvSpPr>
        <p:spPr bwMode="auto">
          <a:xfrm>
            <a:off x="6000750" y="1797050"/>
            <a:ext cx="17018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7" name="Line 7">
            <a:extLst>
              <a:ext uri="{FF2B5EF4-FFF2-40B4-BE49-F238E27FC236}">
                <a16:creationId xmlns:a16="http://schemas.microsoft.com/office/drawing/2014/main" id="{94C60020-DC7A-4260-8680-18E5B152487E}"/>
              </a:ext>
            </a:extLst>
          </p:cNvPr>
          <p:cNvSpPr>
            <a:spLocks noChangeShapeType="1"/>
          </p:cNvSpPr>
          <p:nvPr/>
        </p:nvSpPr>
        <p:spPr bwMode="auto">
          <a:xfrm>
            <a:off x="533400" y="2271713"/>
            <a:ext cx="938213"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Line 8">
            <a:extLst>
              <a:ext uri="{FF2B5EF4-FFF2-40B4-BE49-F238E27FC236}">
                <a16:creationId xmlns:a16="http://schemas.microsoft.com/office/drawing/2014/main" id="{B42721AF-CBE0-4F60-8275-03368D169F1E}"/>
              </a:ext>
            </a:extLst>
          </p:cNvPr>
          <p:cNvSpPr>
            <a:spLocks noChangeShapeType="1"/>
          </p:cNvSpPr>
          <p:nvPr/>
        </p:nvSpPr>
        <p:spPr bwMode="auto">
          <a:xfrm>
            <a:off x="1317625" y="1792288"/>
            <a:ext cx="1249363"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6329" name="slide14a.m4a">
            <a:hlinkClick r:id="" action="ppaction://media"/>
            <a:extLst>
              <a:ext uri="{FF2B5EF4-FFF2-40B4-BE49-F238E27FC236}">
                <a16:creationId xmlns:a16="http://schemas.microsoft.com/office/drawing/2014/main" id="{FEC01EB7-E7FC-49F2-9617-BAA0BF60B4D9}"/>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8782050" y="254000"/>
            <a:ext cx="122238" cy="122238"/>
          </a:xfrm>
          <a:prstGeom prst="rect">
            <a:avLst/>
          </a:prstGeom>
          <a:noFill/>
          <a:extLst>
            <a:ext uri="{909E8E84-426E-40DD-AFC4-6F175D3DCCD1}">
              <a14:hiddenFill xmlns:a14="http://schemas.microsoft.com/office/drawing/2010/main">
                <a:solidFill>
                  <a:srgbClr val="FFFFFF"/>
                </a:solidFill>
              </a14:hiddenFill>
            </a:ext>
          </a:extLst>
        </p:spPr>
      </p:pic>
      <p:pic>
        <p:nvPicPr>
          <p:cNvPr id="56330" name="slide14b.m4a">
            <a:hlinkClick r:id="" action="ppaction://media"/>
            <a:extLst>
              <a:ext uri="{FF2B5EF4-FFF2-40B4-BE49-F238E27FC236}">
                <a16:creationId xmlns:a16="http://schemas.microsoft.com/office/drawing/2014/main" id="{33307043-DDD3-4019-8290-36B3C7F21D4B}"/>
              </a:ext>
            </a:extLst>
          </p:cNvPr>
          <p:cNvPicPr>
            <a:picLocks noChangeAspect="1" noChangeArrowheads="1"/>
          </p:cNvPicPr>
          <p:nvPr>
            <a:audioFile r:link="rId4"/>
            <p:extLst>
              <p:ext uri="{DAA4B4D4-6D71-4841-9C94-3DE7FCFB9230}">
                <p14:media xmlns:p14="http://schemas.microsoft.com/office/powerpoint/2010/main" r:link="rId3"/>
              </p:ext>
            </p:extLst>
          </p:nvPr>
        </p:nvPicPr>
        <p:blipFill>
          <a:blip r:embed="rId9">
            <a:extLst>
              <a:ext uri="{28A0092B-C50C-407E-A947-70E740481C1C}">
                <a14:useLocalDpi xmlns:a14="http://schemas.microsoft.com/office/drawing/2010/main" val="0"/>
              </a:ext>
            </a:extLst>
          </a:blip>
          <a:srcRect/>
          <a:stretch>
            <a:fillRect/>
          </a:stretch>
        </p:blipFill>
        <p:spPr bwMode="auto">
          <a:xfrm>
            <a:off x="8788400" y="528638"/>
            <a:ext cx="122238" cy="122237"/>
          </a:xfrm>
          <a:prstGeom prst="rect">
            <a:avLst/>
          </a:prstGeom>
          <a:noFill/>
          <a:extLst>
            <a:ext uri="{909E8E84-426E-40DD-AFC4-6F175D3DCCD1}">
              <a14:hiddenFill xmlns:a14="http://schemas.microsoft.com/office/drawing/2010/main">
                <a:solidFill>
                  <a:srgbClr val="FFFFFF"/>
                </a:solidFill>
              </a14:hiddenFill>
            </a:ext>
          </a:extLst>
        </p:spPr>
      </p:pic>
      <p:pic>
        <p:nvPicPr>
          <p:cNvPr id="56331" name="slide14c.m4a">
            <a:hlinkClick r:id="" action="ppaction://media"/>
            <a:extLst>
              <a:ext uri="{FF2B5EF4-FFF2-40B4-BE49-F238E27FC236}">
                <a16:creationId xmlns:a16="http://schemas.microsoft.com/office/drawing/2014/main" id="{E3D09A45-7254-4011-B517-5DFAC29FABC8}"/>
              </a:ext>
            </a:extLst>
          </p:cNvPr>
          <p:cNvPicPr>
            <a:picLocks noChangeAspect="1" noChangeArrowheads="1"/>
          </p:cNvPicPr>
          <p:nvPr>
            <a:audioFile r:link="rId6"/>
            <p:extLst>
              <p:ext uri="{DAA4B4D4-6D71-4841-9C94-3DE7FCFB9230}">
                <p14:media xmlns:p14="http://schemas.microsoft.com/office/powerpoint/2010/main" r:link="rId5"/>
              </p:ext>
            </p:extLst>
          </p:nvPr>
        </p:nvPicPr>
        <p:blipFill>
          <a:blip r:embed="rId9">
            <a:extLst>
              <a:ext uri="{28A0092B-C50C-407E-A947-70E740481C1C}">
                <a14:useLocalDpi xmlns:a14="http://schemas.microsoft.com/office/drawing/2010/main" val="0"/>
              </a:ext>
            </a:extLst>
          </a:blip>
          <a:srcRect/>
          <a:stretch>
            <a:fillRect/>
          </a:stretch>
        </p:blipFill>
        <p:spPr bwMode="auto">
          <a:xfrm>
            <a:off x="8796338" y="803275"/>
            <a:ext cx="122237" cy="12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67000"/>
    </mc:Choice>
    <mc:Fallback xmlns="">
      <p:transition spd="slow" advTm="6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743" fill="hold"/>
                                        <p:tgtEl>
                                          <p:spTgt spid="56329"/>
                                        </p:tgtEl>
                                      </p:cBhvr>
                                    </p:cmd>
                                  </p:childTnLst>
                                </p:cTn>
                              </p:par>
                            </p:childTnLst>
                          </p:cTn>
                        </p:par>
                        <p:par>
                          <p:cTn id="7" fill="hold" nodeType="withGroup">
                            <p:stCondLst>
                              <p:cond delay="30743"/>
                            </p:stCondLst>
                            <p:childTnLst>
                              <p:par>
                                <p:cTn id="8" presetID="22" presetClass="entr" presetSubtype="8" fill="hold" nodeType="after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wipe(left)">
                                      <p:cBhvr>
                                        <p:cTn id="10" dur="500"/>
                                        <p:tgtEl>
                                          <p:spTgt spid="56325"/>
                                        </p:tgtEl>
                                      </p:cBhvr>
                                    </p:animEffect>
                                  </p:childTnLst>
                                </p:cTn>
                              </p:par>
                            </p:childTnLst>
                          </p:cTn>
                        </p:par>
                        <p:par>
                          <p:cTn id="11" fill="hold" nodeType="afterGroup">
                            <p:stCondLst>
                              <p:cond delay="31243"/>
                            </p:stCondLst>
                            <p:childTnLst>
                              <p:par>
                                <p:cTn id="12" presetID="1" presetClass="mediacall" presetSubtype="0" fill="hold" nodeType="afterEffect">
                                  <p:stCondLst>
                                    <p:cond delay="0"/>
                                  </p:stCondLst>
                                  <p:childTnLst>
                                    <p:cmd type="call" cmd="playFrom(0.0)">
                                      <p:cBhvr>
                                        <p:cTn id="13" dur="14373" fill="hold"/>
                                        <p:tgtEl>
                                          <p:spTgt spid="56330"/>
                                        </p:tgtEl>
                                      </p:cBhvr>
                                    </p:cmd>
                                  </p:childTnLst>
                                </p:cTn>
                              </p:par>
                            </p:childTnLst>
                          </p:cTn>
                        </p:par>
                        <p:par>
                          <p:cTn id="14" fill="hold" nodeType="withGroup">
                            <p:stCondLst>
                              <p:cond delay="45616"/>
                            </p:stCondLst>
                            <p:childTnLst>
                              <p:par>
                                <p:cTn id="15" presetID="22" presetClass="entr" presetSubtype="8" fill="hold" nodeType="afterEffect">
                                  <p:stCondLst>
                                    <p:cond delay="0"/>
                                  </p:stCondLst>
                                  <p:childTnLst>
                                    <p:set>
                                      <p:cBhvr>
                                        <p:cTn id="16" dur="1" fill="hold">
                                          <p:stCondLst>
                                            <p:cond delay="0"/>
                                          </p:stCondLst>
                                        </p:cTn>
                                        <p:tgtEl>
                                          <p:spTgt spid="56328"/>
                                        </p:tgtEl>
                                        <p:attrNameLst>
                                          <p:attrName>style.visibility</p:attrName>
                                        </p:attrNameLst>
                                      </p:cBhvr>
                                      <p:to>
                                        <p:strVal val="visible"/>
                                      </p:to>
                                    </p:set>
                                    <p:animEffect transition="in" filter="wipe(left)">
                                      <p:cBhvr>
                                        <p:cTn id="17" dur="500"/>
                                        <p:tgtEl>
                                          <p:spTgt spid="56328"/>
                                        </p:tgtEl>
                                      </p:cBhvr>
                                    </p:animEffect>
                                  </p:childTnLst>
                                </p:cTn>
                              </p:par>
                            </p:childTnLst>
                          </p:cTn>
                        </p:par>
                        <p:par>
                          <p:cTn id="18" fill="hold" nodeType="afterGroup">
                            <p:stCondLst>
                              <p:cond delay="46116"/>
                            </p:stCondLst>
                            <p:childTnLst>
                              <p:par>
                                <p:cTn id="19" presetID="1" presetClass="mediacall" presetSubtype="0" fill="hold" nodeType="afterEffect">
                                  <p:stCondLst>
                                    <p:cond delay="0"/>
                                  </p:stCondLst>
                                  <p:childTnLst>
                                    <p:cmd type="call" cmd="playFrom(0.0)">
                                      <p:cBhvr>
                                        <p:cTn id="20" dur="20387" fill="hold"/>
                                        <p:tgtEl>
                                          <p:spTgt spid="56331"/>
                                        </p:tgtEl>
                                      </p:cBhvr>
                                    </p:cmd>
                                  </p:childTnLst>
                                </p:cTn>
                              </p:par>
                              <p:par>
                                <p:cTn id="21" presetID="1" presetClass="exit" presetSubtype="0" fill="hold" nodeType="withEffect">
                                  <p:stCondLst>
                                    <p:cond delay="0"/>
                                  </p:stCondLst>
                                  <p:childTnLst>
                                    <p:set>
                                      <p:cBhvr>
                                        <p:cTn id="22" dur="1" fill="hold">
                                          <p:stCondLst>
                                            <p:cond delay="0"/>
                                          </p:stCondLst>
                                        </p:cTn>
                                        <p:tgtEl>
                                          <p:spTgt spid="56325"/>
                                        </p:tgtEl>
                                        <p:attrNameLst>
                                          <p:attrName>style.visibility</p:attrName>
                                        </p:attrNameLst>
                                      </p:cBhvr>
                                      <p:to>
                                        <p:strVal val="hidden"/>
                                      </p:to>
                                    </p:set>
                                  </p:childTnLst>
                                </p:cTn>
                              </p:par>
                              <p:par>
                                <p:cTn id="23" presetID="22" presetClass="entr" presetSubtype="8" fill="hold" nodeType="withEffect">
                                  <p:stCondLst>
                                    <p:cond delay="0"/>
                                  </p:stCondLst>
                                  <p:childTnLst>
                                    <p:set>
                                      <p:cBhvr>
                                        <p:cTn id="24" dur="1" fill="hold">
                                          <p:stCondLst>
                                            <p:cond delay="0"/>
                                          </p:stCondLst>
                                        </p:cTn>
                                        <p:tgtEl>
                                          <p:spTgt spid="56326"/>
                                        </p:tgtEl>
                                        <p:attrNameLst>
                                          <p:attrName>style.visibility</p:attrName>
                                        </p:attrNameLst>
                                      </p:cBhvr>
                                      <p:to>
                                        <p:strVal val="visible"/>
                                      </p:to>
                                    </p:set>
                                    <p:animEffect transition="in" filter="wipe(left)">
                                      <p:cBhvr>
                                        <p:cTn id="25" dur="500"/>
                                        <p:tgtEl>
                                          <p:spTgt spid="56326"/>
                                        </p:tgtEl>
                                      </p:cBhvr>
                                    </p:animEffect>
                                  </p:childTnLst>
                                </p:cTn>
                              </p:par>
                              <p:par>
                                <p:cTn id="26" presetID="22" presetClass="entr" presetSubtype="8" fill="hold" nodeType="withEffect">
                                  <p:stCondLst>
                                    <p:cond delay="0"/>
                                  </p:stCondLst>
                                  <p:childTnLst>
                                    <p:set>
                                      <p:cBhvr>
                                        <p:cTn id="27" dur="1" fill="hold">
                                          <p:stCondLst>
                                            <p:cond delay="0"/>
                                          </p:stCondLst>
                                        </p:cTn>
                                        <p:tgtEl>
                                          <p:spTgt spid="56327"/>
                                        </p:tgtEl>
                                        <p:attrNameLst>
                                          <p:attrName>style.visibility</p:attrName>
                                        </p:attrNameLst>
                                      </p:cBhvr>
                                      <p:to>
                                        <p:strVal val="visible"/>
                                      </p:to>
                                    </p:set>
                                    <p:animEffect transition="in" filter="wipe(left)">
                                      <p:cBhvr>
                                        <p:cTn id="28"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56329"/>
                </p:tgtEl>
              </p:cMediaNode>
            </p:audio>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56330"/>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5633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7" name="Picture 9" descr="Molotov-Ribbentrop_Pact_1939">
            <a:extLst>
              <a:ext uri="{FF2B5EF4-FFF2-40B4-BE49-F238E27FC236}">
                <a16:creationId xmlns:a16="http://schemas.microsoft.com/office/drawing/2014/main" id="{C3D74E63-827A-4DA7-80AA-94A3B99DC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215900"/>
            <a:ext cx="8507412" cy="6451600"/>
          </a:xfrm>
          <a:prstGeom prst="rect">
            <a:avLst/>
          </a:prstGeom>
          <a:noFill/>
          <a:extLst>
            <a:ext uri="{909E8E84-426E-40DD-AFC4-6F175D3DCCD1}">
              <a14:hiddenFill xmlns:a14="http://schemas.microsoft.com/office/drawing/2010/main">
                <a:solidFill>
                  <a:srgbClr val="FFFFFF"/>
                </a:solidFill>
              </a14:hiddenFill>
            </a:ext>
          </a:extLst>
        </p:spPr>
      </p:pic>
      <p:pic>
        <p:nvPicPr>
          <p:cNvPr id="58378" name="slide15.m4a">
            <a:hlinkClick r:id="" action="ppaction://media"/>
            <a:extLst>
              <a:ext uri="{FF2B5EF4-FFF2-40B4-BE49-F238E27FC236}">
                <a16:creationId xmlns:a16="http://schemas.microsoft.com/office/drawing/2014/main" id="{A9349609-9CA7-41FC-BDDA-E8546AB68CF7}"/>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836025" y="284163"/>
            <a:ext cx="122238" cy="12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9000"/>
    </mc:Choice>
    <mc:Fallback xmlns="">
      <p:transition spd="slow" advTm="3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8382" fill="hold"/>
                                        <p:tgtEl>
                                          <p:spTgt spid="583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837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8" name="Picture 12" descr="NaziGermany1942">
            <a:extLst>
              <a:ext uri="{FF2B5EF4-FFF2-40B4-BE49-F238E27FC236}">
                <a16:creationId xmlns:a16="http://schemas.microsoft.com/office/drawing/2014/main" id="{F813BDEF-96CD-4CB3-940D-864FF9FF4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8070"/>
          <a:stretch>
            <a:fillRect/>
          </a:stretch>
        </p:blipFill>
        <p:spPr bwMode="auto">
          <a:xfrm>
            <a:off x="206375" y="168275"/>
            <a:ext cx="8732838"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1" name="slide16.m4a">
            <a:hlinkClick r:id="" action="ppaction://media"/>
            <a:extLst>
              <a:ext uri="{FF2B5EF4-FFF2-40B4-BE49-F238E27FC236}">
                <a16:creationId xmlns:a16="http://schemas.microsoft.com/office/drawing/2014/main" id="{FBFA850B-475B-4027-B86D-C662DBD28DA4}"/>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913813" y="261938"/>
            <a:ext cx="122237" cy="12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56000"/>
    </mc:Choice>
    <mc:Fallback xmlns="">
      <p:transition spd="slow" advTm="56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5124" fill="hold"/>
                                        <p:tgtEl>
                                          <p:spTgt spid="911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115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0874BFCD-03EB-4CE4-B116-40FE6ED40F19}"/>
              </a:ext>
            </a:extLst>
          </p:cNvPr>
          <p:cNvSpPr>
            <a:spLocks noGrp="1" noChangeArrowheads="1"/>
          </p:cNvSpPr>
          <p:nvPr>
            <p:ph type="title"/>
          </p:nvPr>
        </p:nvSpPr>
        <p:spPr>
          <a:xfrm>
            <a:off x="457200" y="311150"/>
            <a:ext cx="8207375" cy="579438"/>
          </a:xfrm>
        </p:spPr>
        <p:txBody>
          <a:bodyPr/>
          <a:lstStyle/>
          <a:p>
            <a:r>
              <a:rPr lang="en-US" altLang="en-US">
                <a:latin typeface="Franklin Gothic Medium" panose="020B0603020102020204" pitchFamily="34" charset="0"/>
              </a:rPr>
              <a:t>Daniel 11:45</a:t>
            </a:r>
          </a:p>
        </p:txBody>
      </p:sp>
      <p:sp>
        <p:nvSpPr>
          <p:cNvPr id="116739" name="Rectangle 3">
            <a:extLst>
              <a:ext uri="{FF2B5EF4-FFF2-40B4-BE49-F238E27FC236}">
                <a16:creationId xmlns:a16="http://schemas.microsoft.com/office/drawing/2014/main" id="{EA21AD63-2EFD-4027-B8A0-B44CF5BA2911}"/>
              </a:ext>
            </a:extLst>
          </p:cNvPr>
          <p:cNvSpPr>
            <a:spLocks noGrp="1" noChangeArrowheads="1"/>
          </p:cNvSpPr>
          <p:nvPr>
            <p:ph type="body" idx="1"/>
          </p:nvPr>
        </p:nvSpPr>
        <p:spPr/>
        <p:txBody>
          <a:bodyPr/>
          <a:lstStyle/>
          <a:p>
            <a:pPr marL="0" indent="0">
              <a:buFont typeface="Wingdings" panose="05000000000000000000" pitchFamily="2" charset="2"/>
              <a:buNone/>
            </a:pPr>
            <a:r>
              <a:rPr lang="en-US" altLang="en-US" i="1">
                <a:solidFill>
                  <a:schemeClr val="hlink"/>
                </a:solidFill>
                <a:latin typeface="Franklin Gothic Medium" panose="020B0603020102020204" pitchFamily="34" charset="0"/>
              </a:rPr>
              <a:t>“And he shall plant the tabernacles of his palace between the seas in the glorious holy mountain; yet he shall come to his end, and none shall help him.”</a:t>
            </a:r>
          </a:p>
        </p:txBody>
      </p:sp>
      <p:pic>
        <p:nvPicPr>
          <p:cNvPr id="116744" name="slide17.m4a">
            <a:hlinkClick r:id="" action="ppaction://media"/>
            <a:extLst>
              <a:ext uri="{FF2B5EF4-FFF2-40B4-BE49-F238E27FC236}">
                <a16:creationId xmlns:a16="http://schemas.microsoft.com/office/drawing/2014/main" id="{91F084FC-F5F4-4D58-B0F1-E55E0CA10F96}"/>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851900" y="307975"/>
            <a:ext cx="122238" cy="12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586" fill="hold"/>
                                        <p:tgtEl>
                                          <p:spTgt spid="1167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674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Picture 8" descr="JerusalemLocation_forPP">
            <a:extLst>
              <a:ext uri="{FF2B5EF4-FFF2-40B4-BE49-F238E27FC236}">
                <a16:creationId xmlns:a16="http://schemas.microsoft.com/office/drawing/2014/main" id="{4FC8B0FD-B7DD-4C52-8F9D-D0E7F6C0A1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8" y="295275"/>
            <a:ext cx="8329612" cy="6308725"/>
          </a:xfrm>
          <a:prstGeom prst="rect">
            <a:avLst/>
          </a:prstGeom>
          <a:noFill/>
          <a:extLst>
            <a:ext uri="{909E8E84-426E-40DD-AFC4-6F175D3DCCD1}">
              <a14:hiddenFill xmlns:a14="http://schemas.microsoft.com/office/drawing/2010/main">
                <a:solidFill>
                  <a:srgbClr val="FFFFFF"/>
                </a:solidFill>
              </a14:hiddenFill>
            </a:ext>
          </a:extLst>
        </p:spPr>
      </p:pic>
      <p:pic>
        <p:nvPicPr>
          <p:cNvPr id="67593" name="slide18.m4a">
            <a:hlinkClick r:id="" action="ppaction://media"/>
            <a:extLst>
              <a:ext uri="{FF2B5EF4-FFF2-40B4-BE49-F238E27FC236}">
                <a16:creationId xmlns:a16="http://schemas.microsoft.com/office/drawing/2014/main" id="{736BECF5-4A38-4180-BA2F-737E9F8068CC}"/>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758238" y="330200"/>
            <a:ext cx="122237" cy="122238"/>
          </a:xfrm>
          <a:prstGeom prst="rect">
            <a:avLst/>
          </a:prstGeom>
          <a:noFill/>
          <a:extLst>
            <a:ext uri="{909E8E84-426E-40DD-AFC4-6F175D3DCCD1}">
              <a14:hiddenFill xmlns:a14="http://schemas.microsoft.com/office/drawing/2010/main">
                <a:solidFill>
                  <a:srgbClr val="FFFFFF"/>
                </a:solidFill>
              </a14:hiddenFill>
            </a:ext>
          </a:extLst>
        </p:spPr>
      </p:pic>
      <p:sp>
        <p:nvSpPr>
          <p:cNvPr id="67594" name="Text Box 10">
            <a:extLst>
              <a:ext uri="{FF2B5EF4-FFF2-40B4-BE49-F238E27FC236}">
                <a16:creationId xmlns:a16="http://schemas.microsoft.com/office/drawing/2014/main" id="{FC656041-43E9-461E-A307-D52FB0E724A6}"/>
              </a:ext>
            </a:extLst>
          </p:cNvPr>
          <p:cNvSpPr txBox="1">
            <a:spLocks noChangeArrowheads="1"/>
          </p:cNvSpPr>
          <p:nvPr/>
        </p:nvSpPr>
        <p:spPr bwMode="auto">
          <a:xfrm>
            <a:off x="576263" y="560388"/>
            <a:ext cx="34353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000000"/>
                </a:solidFill>
              </a:rPr>
              <a:t>“And he shall plant the tabernacles of his palace between the seas in the glorious holy mountain…”</a:t>
            </a:r>
          </a:p>
        </p:txBody>
      </p:sp>
    </p:spTree>
  </p:cSld>
  <p:clrMapOvr>
    <a:masterClrMapping/>
  </p:clrMapOvr>
  <mc:AlternateContent xmlns:mc="http://schemas.openxmlformats.org/markup-compatibility/2006" xmlns:p14="http://schemas.microsoft.com/office/powerpoint/2010/main">
    <mc:Choice Requires="p14">
      <p:transition spd="slow" p14:dur="2000" advTm="81000"/>
    </mc:Choice>
    <mc:Fallback xmlns="">
      <p:transition spd="slow" advTm="8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0921" fill="hold"/>
                                        <p:tgtEl>
                                          <p:spTgt spid="675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9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JerusalemLocation_forPP">
            <a:extLst>
              <a:ext uri="{FF2B5EF4-FFF2-40B4-BE49-F238E27FC236}">
                <a16:creationId xmlns:a16="http://schemas.microsoft.com/office/drawing/2014/main" id="{AEB07982-DE53-4737-BC6E-A2B587FB7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8" y="295275"/>
            <a:ext cx="8329612" cy="6308725"/>
          </a:xfrm>
          <a:prstGeom prst="rect">
            <a:avLst/>
          </a:prstGeom>
          <a:noFill/>
          <a:extLst>
            <a:ext uri="{909E8E84-426E-40DD-AFC4-6F175D3DCCD1}">
              <a14:hiddenFill xmlns:a14="http://schemas.microsoft.com/office/drawing/2010/main">
                <a:solidFill>
                  <a:srgbClr val="FFFFFF"/>
                </a:solidFill>
              </a14:hiddenFill>
            </a:ext>
          </a:extLst>
        </p:spPr>
      </p:pic>
      <p:pic>
        <p:nvPicPr>
          <p:cNvPr id="118787" name="slide19.m4a">
            <a:hlinkClick r:id="" action="ppaction://media"/>
            <a:extLst>
              <a:ext uri="{FF2B5EF4-FFF2-40B4-BE49-F238E27FC236}">
                <a16:creationId xmlns:a16="http://schemas.microsoft.com/office/drawing/2014/main" id="{E4B3CBE0-7A0C-44A0-A157-74E790E949C6}"/>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851900" y="339725"/>
            <a:ext cx="122238" cy="122238"/>
          </a:xfrm>
          <a:prstGeom prst="rect">
            <a:avLst/>
          </a:prstGeom>
          <a:noFill/>
          <a:extLst>
            <a:ext uri="{909E8E84-426E-40DD-AFC4-6F175D3DCCD1}">
              <a14:hiddenFill xmlns:a14="http://schemas.microsoft.com/office/drawing/2010/main">
                <a:solidFill>
                  <a:srgbClr val="FFFFFF"/>
                </a:solidFill>
              </a14:hiddenFill>
            </a:ext>
          </a:extLst>
        </p:spPr>
      </p:pic>
      <p:sp>
        <p:nvSpPr>
          <p:cNvPr id="118788" name="Text Box 4">
            <a:extLst>
              <a:ext uri="{FF2B5EF4-FFF2-40B4-BE49-F238E27FC236}">
                <a16:creationId xmlns:a16="http://schemas.microsoft.com/office/drawing/2014/main" id="{D39F76E0-8864-4169-A61F-18854C39CFAB}"/>
              </a:ext>
            </a:extLst>
          </p:cNvPr>
          <p:cNvSpPr txBox="1">
            <a:spLocks noChangeArrowheads="1"/>
          </p:cNvSpPr>
          <p:nvPr/>
        </p:nvSpPr>
        <p:spPr bwMode="auto">
          <a:xfrm>
            <a:off x="576263" y="560388"/>
            <a:ext cx="29337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000000"/>
                </a:solidFill>
              </a:rPr>
              <a:t>“…Yet he shall come to his end, and none shall help him.”</a:t>
            </a:r>
          </a:p>
        </p:txBody>
      </p:sp>
    </p:spTree>
  </p:cSld>
  <p:clrMapOvr>
    <a:masterClrMapping/>
  </p:clrMapOvr>
  <mc:AlternateContent xmlns:mc="http://schemas.openxmlformats.org/markup-compatibility/2006" xmlns:p14="http://schemas.microsoft.com/office/powerpoint/2010/main">
    <mc:Choice Requires="p14">
      <p:transition spd="slow" p14:dur="2000" advTm="75000"/>
    </mc:Choice>
    <mc:Fallback xmlns="">
      <p:transition spd="slow" advTm="7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4210" fill="hold"/>
                                        <p:tgtEl>
                                          <p:spTgt spid="1187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878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2" name="Picture 12" descr="4DivisionsOfGreece_forPP">
            <a:extLst>
              <a:ext uri="{FF2B5EF4-FFF2-40B4-BE49-F238E27FC236}">
                <a16:creationId xmlns:a16="http://schemas.microsoft.com/office/drawing/2014/main" id="{FC7BD817-7493-4382-9ECF-99EB831BC3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925" y="1704975"/>
            <a:ext cx="8582025" cy="4926013"/>
          </a:xfrm>
          <a:prstGeom prst="rect">
            <a:avLst/>
          </a:prstGeom>
          <a:noFill/>
          <a:extLst>
            <a:ext uri="{909E8E84-426E-40DD-AFC4-6F175D3DCCD1}">
              <a14:hiddenFill xmlns:a14="http://schemas.microsoft.com/office/drawing/2010/main">
                <a:solidFill>
                  <a:srgbClr val="FFFFFF"/>
                </a:solidFill>
              </a14:hiddenFill>
            </a:ext>
          </a:extLst>
        </p:spPr>
      </p:pic>
      <p:sp>
        <p:nvSpPr>
          <p:cNvPr id="102409" name="Rectangle 9">
            <a:extLst>
              <a:ext uri="{FF2B5EF4-FFF2-40B4-BE49-F238E27FC236}">
                <a16:creationId xmlns:a16="http://schemas.microsoft.com/office/drawing/2014/main" id="{345B24A3-C0A7-4E8B-927F-F1BE2F5CD726}"/>
              </a:ext>
            </a:extLst>
          </p:cNvPr>
          <p:cNvSpPr>
            <a:spLocks noGrp="1" noChangeArrowheads="1"/>
          </p:cNvSpPr>
          <p:nvPr>
            <p:ph type="title"/>
          </p:nvPr>
        </p:nvSpPr>
        <p:spPr>
          <a:xfrm>
            <a:off x="457200" y="184150"/>
            <a:ext cx="8196263" cy="1270000"/>
          </a:xfrm>
          <a:noFill/>
          <a:ln/>
        </p:spPr>
        <p:txBody>
          <a:bodyPr/>
          <a:lstStyle/>
          <a:p>
            <a:pPr algn="ctr"/>
            <a:r>
              <a:rPr lang="en-US" altLang="en-US">
                <a:effectLst/>
                <a:latin typeface="Franklin Gothic Medium" panose="020B0603020102020204" pitchFamily="34" charset="0"/>
              </a:rPr>
              <a:t>STEP #1: </a:t>
            </a:r>
            <a:br>
              <a:rPr lang="en-US" altLang="en-US">
                <a:effectLst/>
                <a:latin typeface="Franklin Gothic Medium" panose="020B0603020102020204" pitchFamily="34" charset="0"/>
              </a:rPr>
            </a:br>
            <a:r>
              <a:rPr lang="en-US" altLang="en-US">
                <a:effectLst/>
                <a:latin typeface="Franklin Gothic Medium" panose="020B0603020102020204" pitchFamily="34" charset="0"/>
              </a:rPr>
              <a:t>Determine the realm in power</a:t>
            </a:r>
          </a:p>
        </p:txBody>
      </p:sp>
      <p:sp>
        <p:nvSpPr>
          <p:cNvPr id="102411" name="Text Box 11">
            <a:extLst>
              <a:ext uri="{FF2B5EF4-FFF2-40B4-BE49-F238E27FC236}">
                <a16:creationId xmlns:a16="http://schemas.microsoft.com/office/drawing/2014/main" id="{67375E9D-CAD7-4661-AD70-32EE62A754A2}"/>
              </a:ext>
            </a:extLst>
          </p:cNvPr>
          <p:cNvSpPr txBox="1">
            <a:spLocks noChangeArrowheads="1"/>
          </p:cNvSpPr>
          <p:nvPr/>
        </p:nvSpPr>
        <p:spPr bwMode="auto">
          <a:xfrm>
            <a:off x="6076950" y="1876425"/>
            <a:ext cx="2060575" cy="3003550"/>
          </a:xfrm>
          <a:prstGeom prst="rect">
            <a:avLst/>
          </a:prstGeom>
          <a:solidFill>
            <a:srgbClr val="000000"/>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spAutoFit/>
          </a:bodyPr>
          <a:lstStyle/>
          <a:p>
            <a:pPr algn="ctr">
              <a:lnSpc>
                <a:spcPct val="90000"/>
              </a:lnSpc>
              <a:spcBef>
                <a:spcPct val="30000"/>
              </a:spcBef>
            </a:pPr>
            <a:r>
              <a:rPr lang="en-US" altLang="en-US" sz="3200" dirty="0"/>
              <a:t>Both the KON and KOS are part of the same realm. </a:t>
            </a:r>
          </a:p>
        </p:txBody>
      </p:sp>
      <p:pic>
        <p:nvPicPr>
          <p:cNvPr id="102418" name="slide2a.m4a">
            <a:hlinkClick r:id="" action="ppaction://media"/>
            <a:extLst>
              <a:ext uri="{FF2B5EF4-FFF2-40B4-BE49-F238E27FC236}">
                <a16:creationId xmlns:a16="http://schemas.microsoft.com/office/drawing/2014/main" id="{C7EAE21E-C400-4287-97D1-306AC58DD080}"/>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8812213" y="214313"/>
            <a:ext cx="122237" cy="122237"/>
          </a:xfrm>
          <a:prstGeom prst="rect">
            <a:avLst/>
          </a:prstGeom>
          <a:noFill/>
          <a:extLst>
            <a:ext uri="{909E8E84-426E-40DD-AFC4-6F175D3DCCD1}">
              <a14:hiddenFill xmlns:a14="http://schemas.microsoft.com/office/drawing/2010/main">
                <a:solidFill>
                  <a:srgbClr val="FFFFFF"/>
                </a:solidFill>
              </a14:hiddenFill>
            </a:ext>
          </a:extLst>
        </p:spPr>
      </p:pic>
      <p:pic>
        <p:nvPicPr>
          <p:cNvPr id="102419" name="slide2b.m4a">
            <a:hlinkClick r:id="" action="ppaction://media"/>
            <a:extLst>
              <a:ext uri="{FF2B5EF4-FFF2-40B4-BE49-F238E27FC236}">
                <a16:creationId xmlns:a16="http://schemas.microsoft.com/office/drawing/2014/main" id="{A150F970-7882-4B21-BBF0-AA0E3B88AD95}"/>
              </a:ext>
            </a:extLst>
          </p:cNvPr>
          <p:cNvPicPr>
            <a:picLocks noChangeAspect="1" noChangeArrowheads="1"/>
          </p:cNvPicPr>
          <p:nvPr>
            <a:audi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8820150" y="447675"/>
            <a:ext cx="122238" cy="12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96000"/>
    </mc:Choice>
    <mc:Fallback xmlns="">
      <p:transition spd="slow" advClick="0" advTm="96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2418"/>
                                        </p:tgtEl>
                                      </p:cBhvr>
                                    </p:cmd>
                                  </p:childTnLst>
                                </p:cTn>
                              </p:par>
                            </p:childTnLst>
                          </p:cTn>
                        </p:par>
                        <p:par>
                          <p:cTn id="7" fill="hold">
                            <p:stCondLst>
                              <p:cond delay="42771"/>
                            </p:stCondLst>
                            <p:childTnLst>
                              <p:par>
                                <p:cTn id="8" presetID="1" presetClass="entr" presetSubtype="0" fill="hold" grpId="0" nodeType="afterEffect">
                                  <p:stCondLst>
                                    <p:cond delay="0"/>
                                  </p:stCondLst>
                                  <p:childTnLst>
                                    <p:set>
                                      <p:cBhvr>
                                        <p:cTn id="9" dur="1" fill="hold">
                                          <p:stCondLst>
                                            <p:cond delay="0"/>
                                          </p:stCondLst>
                                        </p:cTn>
                                        <p:tgtEl>
                                          <p:spTgt spid="102411"/>
                                        </p:tgtEl>
                                        <p:attrNameLst>
                                          <p:attrName>style.visibility</p:attrName>
                                        </p:attrNameLst>
                                      </p:cBhvr>
                                      <p:to>
                                        <p:strVal val="visible"/>
                                      </p:to>
                                    </p:set>
                                  </p:childTnLst>
                                </p:cTn>
                              </p:par>
                            </p:childTnLst>
                          </p:cTn>
                        </p:par>
                        <p:par>
                          <p:cTn id="10" fill="hold" nodeType="afterGroup">
                            <p:stCondLst>
                              <p:cond delay="42771"/>
                            </p:stCondLst>
                            <p:childTnLst>
                              <p:par>
                                <p:cTn id="11" presetID="1" presetClass="mediacall" presetSubtype="0" fill="hold" nodeType="afterEffect">
                                  <p:stCondLst>
                                    <p:cond delay="0"/>
                                  </p:stCondLst>
                                  <p:childTnLst>
                                    <p:cmd type="call" cmd="playFrom(0.0)">
                                      <p:cBhvr>
                                        <p:cTn id="12" dur="1" fill="hold"/>
                                        <p:tgtEl>
                                          <p:spTgt spid="1024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2418"/>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02419"/>
                </p:tgtEl>
              </p:cMediaNode>
            </p:audio>
          </p:childTnLst>
        </p:cTn>
      </p:par>
    </p:tnLst>
    <p:bldLst>
      <p:bldP spid="1024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3" name="Rectangle 29">
            <a:extLst>
              <a:ext uri="{FF2B5EF4-FFF2-40B4-BE49-F238E27FC236}">
                <a16:creationId xmlns:a16="http://schemas.microsoft.com/office/drawing/2014/main" id="{D763CDA1-2181-4904-8D5E-18BD46E6F1FE}"/>
              </a:ext>
            </a:extLst>
          </p:cNvPr>
          <p:cNvSpPr>
            <a:spLocks noChangeArrowheads="1"/>
          </p:cNvSpPr>
          <p:nvPr/>
        </p:nvSpPr>
        <p:spPr bwMode="auto">
          <a:xfrm>
            <a:off x="563563" y="4173538"/>
            <a:ext cx="4208462" cy="252095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Rectangle 4">
            <a:extLst>
              <a:ext uri="{FF2B5EF4-FFF2-40B4-BE49-F238E27FC236}">
                <a16:creationId xmlns:a16="http://schemas.microsoft.com/office/drawing/2014/main" id="{E21A08B7-0553-4412-83FD-4995C67602C5}"/>
              </a:ext>
            </a:extLst>
          </p:cNvPr>
          <p:cNvSpPr>
            <a:spLocks noChangeArrowheads="1"/>
          </p:cNvSpPr>
          <p:nvPr/>
        </p:nvSpPr>
        <p:spPr bwMode="auto">
          <a:xfrm>
            <a:off x="1474788" y="2068513"/>
            <a:ext cx="4114800" cy="59848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b="1">
                <a:latin typeface="Franklin Gothic Medium" panose="020B0603020102020204" pitchFamily="34" charset="0"/>
              </a:rPr>
              <a:t>Rome (the 4</a:t>
            </a:r>
            <a:r>
              <a:rPr lang="en-US" altLang="en-US" b="1" baseline="30000">
                <a:latin typeface="Franklin Gothic Medium" panose="020B0603020102020204" pitchFamily="34" charset="0"/>
              </a:rPr>
              <a:t>th</a:t>
            </a:r>
            <a:r>
              <a:rPr lang="en-US" altLang="en-US" b="1">
                <a:latin typeface="Franklin Gothic Medium" panose="020B0603020102020204" pitchFamily="34" charset="0"/>
              </a:rPr>
              <a:t> Realm)</a:t>
            </a:r>
          </a:p>
        </p:txBody>
      </p:sp>
      <p:sp>
        <p:nvSpPr>
          <p:cNvPr id="16389" name="Rectangle 5">
            <a:extLst>
              <a:ext uri="{FF2B5EF4-FFF2-40B4-BE49-F238E27FC236}">
                <a16:creationId xmlns:a16="http://schemas.microsoft.com/office/drawing/2014/main" id="{0127408B-0CB7-4AEE-9D64-C5DA81CAC50B}"/>
              </a:ext>
            </a:extLst>
          </p:cNvPr>
          <p:cNvSpPr>
            <a:spLocks noChangeArrowheads="1"/>
          </p:cNvSpPr>
          <p:nvPr/>
        </p:nvSpPr>
        <p:spPr bwMode="auto">
          <a:xfrm>
            <a:off x="788988" y="3276600"/>
            <a:ext cx="1524000" cy="57943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dirty="0">
                <a:latin typeface="Franklin Gothic Medium" panose="020B0603020102020204" pitchFamily="34" charset="0"/>
              </a:rPr>
              <a:t>West</a:t>
            </a:r>
          </a:p>
        </p:txBody>
      </p:sp>
      <p:sp>
        <p:nvSpPr>
          <p:cNvPr id="16390" name="Rectangle 6">
            <a:extLst>
              <a:ext uri="{FF2B5EF4-FFF2-40B4-BE49-F238E27FC236}">
                <a16:creationId xmlns:a16="http://schemas.microsoft.com/office/drawing/2014/main" id="{C6BBC3EC-1BB9-4E3B-96DF-C974DD8868BF}"/>
              </a:ext>
            </a:extLst>
          </p:cNvPr>
          <p:cNvSpPr>
            <a:spLocks noChangeArrowheads="1"/>
          </p:cNvSpPr>
          <p:nvPr/>
        </p:nvSpPr>
        <p:spPr bwMode="auto">
          <a:xfrm>
            <a:off x="4827588" y="3276600"/>
            <a:ext cx="1524000" cy="57943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a:latin typeface="Franklin Gothic Medium" panose="020B0603020102020204" pitchFamily="34" charset="0"/>
              </a:rPr>
              <a:t>East</a:t>
            </a:r>
          </a:p>
        </p:txBody>
      </p:sp>
      <p:sp>
        <p:nvSpPr>
          <p:cNvPr id="16391" name="Rectangle 7">
            <a:extLst>
              <a:ext uri="{FF2B5EF4-FFF2-40B4-BE49-F238E27FC236}">
                <a16:creationId xmlns:a16="http://schemas.microsoft.com/office/drawing/2014/main" id="{7C1ED063-4D56-4E9C-BF99-7ECEA9A01F4B}"/>
              </a:ext>
            </a:extLst>
          </p:cNvPr>
          <p:cNvSpPr>
            <a:spLocks noChangeArrowheads="1"/>
          </p:cNvSpPr>
          <p:nvPr/>
        </p:nvSpPr>
        <p:spPr bwMode="auto">
          <a:xfrm>
            <a:off x="2919413" y="4343400"/>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b="1">
                <a:latin typeface="Franklin Gothic Medium" panose="020B0603020102020204" pitchFamily="34" charset="0"/>
              </a:rPr>
              <a:t>Italians</a:t>
            </a:r>
          </a:p>
        </p:txBody>
      </p:sp>
      <p:sp>
        <p:nvSpPr>
          <p:cNvPr id="16392" name="Rectangle 8">
            <a:extLst>
              <a:ext uri="{FF2B5EF4-FFF2-40B4-BE49-F238E27FC236}">
                <a16:creationId xmlns:a16="http://schemas.microsoft.com/office/drawing/2014/main" id="{3550C189-050F-464C-B1EB-8733A502FACB}"/>
              </a:ext>
            </a:extLst>
          </p:cNvPr>
          <p:cNvSpPr>
            <a:spLocks noChangeArrowheads="1"/>
          </p:cNvSpPr>
          <p:nvPr/>
        </p:nvSpPr>
        <p:spPr bwMode="auto">
          <a:xfrm>
            <a:off x="709613" y="4332288"/>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b="1">
                <a:latin typeface="Franklin Gothic Medium" panose="020B0603020102020204" pitchFamily="34" charset="0"/>
              </a:rPr>
              <a:t>English</a:t>
            </a:r>
          </a:p>
        </p:txBody>
      </p:sp>
      <p:sp>
        <p:nvSpPr>
          <p:cNvPr id="16393" name="Rectangle 9">
            <a:extLst>
              <a:ext uri="{FF2B5EF4-FFF2-40B4-BE49-F238E27FC236}">
                <a16:creationId xmlns:a16="http://schemas.microsoft.com/office/drawing/2014/main" id="{8806121E-B1E4-4D82-A51A-07FFC4C2A03F}"/>
              </a:ext>
            </a:extLst>
          </p:cNvPr>
          <p:cNvSpPr>
            <a:spLocks noChangeArrowheads="1"/>
          </p:cNvSpPr>
          <p:nvPr/>
        </p:nvSpPr>
        <p:spPr bwMode="auto">
          <a:xfrm>
            <a:off x="709613" y="4789488"/>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b="1">
                <a:latin typeface="Franklin Gothic Medium" panose="020B0603020102020204" pitchFamily="34" charset="0"/>
              </a:rPr>
              <a:t>French</a:t>
            </a:r>
          </a:p>
        </p:txBody>
      </p:sp>
      <p:sp>
        <p:nvSpPr>
          <p:cNvPr id="16394" name="Rectangle 10">
            <a:extLst>
              <a:ext uri="{FF2B5EF4-FFF2-40B4-BE49-F238E27FC236}">
                <a16:creationId xmlns:a16="http://schemas.microsoft.com/office/drawing/2014/main" id="{BE47FB34-A2F4-41A8-BF42-C5E109CA9DA7}"/>
              </a:ext>
            </a:extLst>
          </p:cNvPr>
          <p:cNvSpPr>
            <a:spLocks noChangeArrowheads="1"/>
          </p:cNvSpPr>
          <p:nvPr/>
        </p:nvSpPr>
        <p:spPr bwMode="auto">
          <a:xfrm>
            <a:off x="2919413" y="5703888"/>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b="1">
                <a:latin typeface="Franklin Gothic Medium" panose="020B0603020102020204" pitchFamily="34" charset="0"/>
              </a:rPr>
              <a:t>Ostrogoths</a:t>
            </a:r>
          </a:p>
        </p:txBody>
      </p:sp>
      <p:sp>
        <p:nvSpPr>
          <p:cNvPr id="16395" name="Rectangle 11">
            <a:extLst>
              <a:ext uri="{FF2B5EF4-FFF2-40B4-BE49-F238E27FC236}">
                <a16:creationId xmlns:a16="http://schemas.microsoft.com/office/drawing/2014/main" id="{9E8FCA52-C57C-46A6-88F0-3669FDAC8268}"/>
              </a:ext>
            </a:extLst>
          </p:cNvPr>
          <p:cNvSpPr>
            <a:spLocks noChangeArrowheads="1"/>
          </p:cNvSpPr>
          <p:nvPr/>
        </p:nvSpPr>
        <p:spPr bwMode="auto">
          <a:xfrm>
            <a:off x="2919413" y="5257800"/>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b="1">
                <a:latin typeface="Franklin Gothic Medium" panose="020B0603020102020204" pitchFamily="34" charset="0"/>
              </a:rPr>
              <a:t>Vandals</a:t>
            </a:r>
          </a:p>
        </p:txBody>
      </p:sp>
      <p:sp>
        <p:nvSpPr>
          <p:cNvPr id="16396" name="Rectangle 12">
            <a:extLst>
              <a:ext uri="{FF2B5EF4-FFF2-40B4-BE49-F238E27FC236}">
                <a16:creationId xmlns:a16="http://schemas.microsoft.com/office/drawing/2014/main" id="{1589FA0A-06F8-4DC9-A9C2-258A0FAC45CA}"/>
              </a:ext>
            </a:extLst>
          </p:cNvPr>
          <p:cNvSpPr>
            <a:spLocks noChangeArrowheads="1"/>
          </p:cNvSpPr>
          <p:nvPr/>
        </p:nvSpPr>
        <p:spPr bwMode="auto">
          <a:xfrm>
            <a:off x="2919413" y="6161088"/>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b="1">
                <a:latin typeface="Franklin Gothic Medium" panose="020B0603020102020204" pitchFamily="34" charset="0"/>
              </a:rPr>
              <a:t>Heruli</a:t>
            </a:r>
          </a:p>
        </p:txBody>
      </p:sp>
      <p:sp>
        <p:nvSpPr>
          <p:cNvPr id="16397" name="Rectangle 13">
            <a:extLst>
              <a:ext uri="{FF2B5EF4-FFF2-40B4-BE49-F238E27FC236}">
                <a16:creationId xmlns:a16="http://schemas.microsoft.com/office/drawing/2014/main" id="{8BB407C4-EE8A-4C47-A4D5-B41725EEAE45}"/>
              </a:ext>
            </a:extLst>
          </p:cNvPr>
          <p:cNvSpPr>
            <a:spLocks noChangeArrowheads="1"/>
          </p:cNvSpPr>
          <p:nvPr/>
        </p:nvSpPr>
        <p:spPr bwMode="auto">
          <a:xfrm>
            <a:off x="2919413" y="4800600"/>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b="1">
                <a:latin typeface="Franklin Gothic Medium" panose="020B0603020102020204" pitchFamily="34" charset="0"/>
              </a:rPr>
              <a:t>Swiss</a:t>
            </a:r>
          </a:p>
        </p:txBody>
      </p:sp>
      <p:sp>
        <p:nvSpPr>
          <p:cNvPr id="16398" name="Rectangle 14">
            <a:extLst>
              <a:ext uri="{FF2B5EF4-FFF2-40B4-BE49-F238E27FC236}">
                <a16:creationId xmlns:a16="http://schemas.microsoft.com/office/drawing/2014/main" id="{D60F9023-A5B7-4EB8-9706-D782AD05A5C4}"/>
              </a:ext>
            </a:extLst>
          </p:cNvPr>
          <p:cNvSpPr>
            <a:spLocks noChangeArrowheads="1"/>
          </p:cNvSpPr>
          <p:nvPr/>
        </p:nvSpPr>
        <p:spPr bwMode="auto">
          <a:xfrm>
            <a:off x="709613" y="5246688"/>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b="1">
                <a:latin typeface="Franklin Gothic Medium" panose="020B0603020102020204" pitchFamily="34" charset="0"/>
              </a:rPr>
              <a:t>Spanish</a:t>
            </a:r>
          </a:p>
        </p:txBody>
      </p:sp>
      <p:sp>
        <p:nvSpPr>
          <p:cNvPr id="16399" name="Rectangle 15">
            <a:extLst>
              <a:ext uri="{FF2B5EF4-FFF2-40B4-BE49-F238E27FC236}">
                <a16:creationId xmlns:a16="http://schemas.microsoft.com/office/drawing/2014/main" id="{131B7F08-1CF9-4A0F-8FEE-0A70BF8927C7}"/>
              </a:ext>
            </a:extLst>
          </p:cNvPr>
          <p:cNvSpPr>
            <a:spLocks noChangeArrowheads="1"/>
          </p:cNvSpPr>
          <p:nvPr/>
        </p:nvSpPr>
        <p:spPr bwMode="auto">
          <a:xfrm>
            <a:off x="709613" y="5703888"/>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Medium" panose="020B0603020102020204" pitchFamily="34" charset="0"/>
              </a:rPr>
              <a:t>Portuguese</a:t>
            </a:r>
            <a:endParaRPr lang="en-US" altLang="en-US" sz="2300" b="1" dirty="0">
              <a:latin typeface="Franklin Gothic Medium" panose="020B0603020102020204" pitchFamily="34" charset="0"/>
            </a:endParaRPr>
          </a:p>
        </p:txBody>
      </p:sp>
      <p:sp>
        <p:nvSpPr>
          <p:cNvPr id="16400" name="Rectangle 16">
            <a:extLst>
              <a:ext uri="{FF2B5EF4-FFF2-40B4-BE49-F238E27FC236}">
                <a16:creationId xmlns:a16="http://schemas.microsoft.com/office/drawing/2014/main" id="{8B5A2BD8-EB91-498C-8BEB-1F211534FB5D}"/>
              </a:ext>
            </a:extLst>
          </p:cNvPr>
          <p:cNvSpPr>
            <a:spLocks noChangeArrowheads="1"/>
          </p:cNvSpPr>
          <p:nvPr/>
        </p:nvSpPr>
        <p:spPr bwMode="auto">
          <a:xfrm>
            <a:off x="709613" y="6161088"/>
            <a:ext cx="1676400" cy="381000"/>
          </a:xfrm>
          <a:prstGeom prst="rect">
            <a:avLst/>
          </a:prstGeom>
          <a:solidFill>
            <a:srgbClr val="A2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b="1">
                <a:latin typeface="Franklin Gothic Medium" panose="020B0603020102020204" pitchFamily="34" charset="0"/>
              </a:rPr>
              <a:t>Germans</a:t>
            </a:r>
          </a:p>
        </p:txBody>
      </p:sp>
      <p:sp>
        <p:nvSpPr>
          <p:cNvPr id="16405" name="Line 21">
            <a:extLst>
              <a:ext uri="{FF2B5EF4-FFF2-40B4-BE49-F238E27FC236}">
                <a16:creationId xmlns:a16="http://schemas.microsoft.com/office/drawing/2014/main" id="{1185B1AA-4E04-4B31-8C49-314C779B61AB}"/>
              </a:ext>
            </a:extLst>
          </p:cNvPr>
          <p:cNvSpPr>
            <a:spLocks noChangeShapeType="1"/>
          </p:cNvSpPr>
          <p:nvPr/>
        </p:nvSpPr>
        <p:spPr bwMode="auto">
          <a:xfrm>
            <a:off x="1550988" y="2971800"/>
            <a:ext cx="4038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6" name="Line 22">
            <a:extLst>
              <a:ext uri="{FF2B5EF4-FFF2-40B4-BE49-F238E27FC236}">
                <a16:creationId xmlns:a16="http://schemas.microsoft.com/office/drawing/2014/main" id="{21EA9FE1-B5E7-4867-A6BB-92F699A7C9F0}"/>
              </a:ext>
            </a:extLst>
          </p:cNvPr>
          <p:cNvSpPr>
            <a:spLocks noChangeShapeType="1"/>
          </p:cNvSpPr>
          <p:nvPr/>
        </p:nvSpPr>
        <p:spPr bwMode="auto">
          <a:xfrm>
            <a:off x="1550988" y="2946400"/>
            <a:ext cx="0" cy="32226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Line 23">
            <a:extLst>
              <a:ext uri="{FF2B5EF4-FFF2-40B4-BE49-F238E27FC236}">
                <a16:creationId xmlns:a16="http://schemas.microsoft.com/office/drawing/2014/main" id="{B27FB0A7-1EE3-4904-9B34-96E110F419AA}"/>
              </a:ext>
            </a:extLst>
          </p:cNvPr>
          <p:cNvSpPr>
            <a:spLocks noChangeShapeType="1"/>
          </p:cNvSpPr>
          <p:nvPr/>
        </p:nvSpPr>
        <p:spPr bwMode="auto">
          <a:xfrm>
            <a:off x="5589588" y="2946400"/>
            <a:ext cx="0" cy="333375"/>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8" name="Line 24">
            <a:extLst>
              <a:ext uri="{FF2B5EF4-FFF2-40B4-BE49-F238E27FC236}">
                <a16:creationId xmlns:a16="http://schemas.microsoft.com/office/drawing/2014/main" id="{F35A83B1-1716-4DBE-BCED-20333FE0CD6D}"/>
              </a:ext>
            </a:extLst>
          </p:cNvPr>
          <p:cNvSpPr>
            <a:spLocks noChangeShapeType="1"/>
          </p:cNvSpPr>
          <p:nvPr/>
        </p:nvSpPr>
        <p:spPr bwMode="auto">
          <a:xfrm rot="-5400000">
            <a:off x="3379788" y="2819400"/>
            <a:ext cx="3048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1" name="Line 27">
            <a:extLst>
              <a:ext uri="{FF2B5EF4-FFF2-40B4-BE49-F238E27FC236}">
                <a16:creationId xmlns:a16="http://schemas.microsoft.com/office/drawing/2014/main" id="{7569BFCC-3616-486F-9F96-9692DA960A42}"/>
              </a:ext>
            </a:extLst>
          </p:cNvPr>
          <p:cNvSpPr>
            <a:spLocks noChangeShapeType="1"/>
          </p:cNvSpPr>
          <p:nvPr/>
        </p:nvSpPr>
        <p:spPr bwMode="auto">
          <a:xfrm>
            <a:off x="1550988" y="3851275"/>
            <a:ext cx="0" cy="422275"/>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4" name="Text Box 30">
            <a:extLst>
              <a:ext uri="{FF2B5EF4-FFF2-40B4-BE49-F238E27FC236}">
                <a16:creationId xmlns:a16="http://schemas.microsoft.com/office/drawing/2014/main" id="{80F4340A-F223-45A4-A91E-0D1CEC96371D}"/>
              </a:ext>
            </a:extLst>
          </p:cNvPr>
          <p:cNvSpPr txBox="1">
            <a:spLocks noChangeArrowheads="1"/>
          </p:cNvSpPr>
          <p:nvPr/>
        </p:nvSpPr>
        <p:spPr bwMode="auto">
          <a:xfrm>
            <a:off x="6958013" y="2147888"/>
            <a:ext cx="17287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Franklin Gothic Medium" panose="020B0603020102020204" pitchFamily="34" charset="0"/>
              </a:rPr>
              <a:t>168 BC</a:t>
            </a:r>
          </a:p>
        </p:txBody>
      </p:sp>
      <p:sp>
        <p:nvSpPr>
          <p:cNvPr id="16415" name="Text Box 31">
            <a:extLst>
              <a:ext uri="{FF2B5EF4-FFF2-40B4-BE49-F238E27FC236}">
                <a16:creationId xmlns:a16="http://schemas.microsoft.com/office/drawing/2014/main" id="{EE022395-E3D0-485B-B5ED-9754805F958A}"/>
              </a:ext>
            </a:extLst>
          </p:cNvPr>
          <p:cNvSpPr txBox="1">
            <a:spLocks noChangeArrowheads="1"/>
          </p:cNvSpPr>
          <p:nvPr/>
        </p:nvSpPr>
        <p:spPr bwMode="auto">
          <a:xfrm>
            <a:off x="6958013" y="3352800"/>
            <a:ext cx="1728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Franklin Gothic Medium" panose="020B0603020102020204" pitchFamily="34" charset="0"/>
              </a:rPr>
              <a:t>285 AD</a:t>
            </a:r>
          </a:p>
        </p:txBody>
      </p:sp>
      <p:sp>
        <p:nvSpPr>
          <p:cNvPr id="16416" name="Text Box 32">
            <a:extLst>
              <a:ext uri="{FF2B5EF4-FFF2-40B4-BE49-F238E27FC236}">
                <a16:creationId xmlns:a16="http://schemas.microsoft.com/office/drawing/2014/main" id="{8506240B-1032-45B5-964F-94613A9BD966}"/>
              </a:ext>
            </a:extLst>
          </p:cNvPr>
          <p:cNvSpPr txBox="1">
            <a:spLocks noChangeArrowheads="1"/>
          </p:cNvSpPr>
          <p:nvPr/>
        </p:nvSpPr>
        <p:spPr bwMode="auto">
          <a:xfrm>
            <a:off x="6958013" y="4191000"/>
            <a:ext cx="1728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Franklin Gothic Medium" panose="020B0603020102020204" pitchFamily="34" charset="0"/>
              </a:rPr>
              <a:t>486 AD</a:t>
            </a:r>
          </a:p>
        </p:txBody>
      </p:sp>
      <p:sp>
        <p:nvSpPr>
          <p:cNvPr id="16417" name="Text Box 33">
            <a:extLst>
              <a:ext uri="{FF2B5EF4-FFF2-40B4-BE49-F238E27FC236}">
                <a16:creationId xmlns:a16="http://schemas.microsoft.com/office/drawing/2014/main" id="{8DEC9C2F-8386-4C5A-BEED-75369BAD7C9A}"/>
              </a:ext>
            </a:extLst>
          </p:cNvPr>
          <p:cNvSpPr txBox="1">
            <a:spLocks noChangeArrowheads="1"/>
          </p:cNvSpPr>
          <p:nvPr/>
        </p:nvSpPr>
        <p:spPr bwMode="auto">
          <a:xfrm>
            <a:off x="6958013" y="5791200"/>
            <a:ext cx="1728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latin typeface="Franklin Gothic Medium" panose="020B0603020102020204" pitchFamily="34" charset="0"/>
              </a:rPr>
              <a:t>1798 AD</a:t>
            </a:r>
          </a:p>
        </p:txBody>
      </p:sp>
      <p:sp>
        <p:nvSpPr>
          <p:cNvPr id="16421" name="Rectangle 37">
            <a:extLst>
              <a:ext uri="{FF2B5EF4-FFF2-40B4-BE49-F238E27FC236}">
                <a16:creationId xmlns:a16="http://schemas.microsoft.com/office/drawing/2014/main" id="{E297B042-F28C-4280-B916-5116864FE7AC}"/>
              </a:ext>
            </a:extLst>
          </p:cNvPr>
          <p:cNvSpPr>
            <a:spLocks noGrp="1" noChangeArrowheads="1"/>
          </p:cNvSpPr>
          <p:nvPr>
            <p:ph type="title"/>
          </p:nvPr>
        </p:nvSpPr>
        <p:spPr>
          <a:xfrm>
            <a:off x="457200" y="184150"/>
            <a:ext cx="8196263" cy="1270000"/>
          </a:xfrm>
          <a:noFill/>
          <a:ln/>
        </p:spPr>
        <p:txBody>
          <a:bodyPr/>
          <a:lstStyle/>
          <a:p>
            <a:pPr algn="ctr"/>
            <a:r>
              <a:rPr lang="en-US" altLang="en-US">
                <a:effectLst/>
                <a:latin typeface="Franklin Gothic Medium" panose="020B0603020102020204" pitchFamily="34" charset="0"/>
              </a:rPr>
              <a:t>STEP #2: </a:t>
            </a:r>
            <a:br>
              <a:rPr lang="en-US" altLang="en-US">
                <a:effectLst/>
                <a:latin typeface="Franklin Gothic Medium" panose="020B0603020102020204" pitchFamily="34" charset="0"/>
              </a:rPr>
            </a:br>
            <a:r>
              <a:rPr lang="en-US" altLang="en-US">
                <a:effectLst/>
                <a:latin typeface="Franklin Gothic Medium" panose="020B0603020102020204" pitchFamily="34" charset="0"/>
              </a:rPr>
              <a:t>Determine what the realm looks like</a:t>
            </a:r>
          </a:p>
        </p:txBody>
      </p:sp>
      <p:pic>
        <p:nvPicPr>
          <p:cNvPr id="16422" name="slide3a.m4a">
            <a:hlinkClick r:id="" action="ppaction://media"/>
            <a:extLst>
              <a:ext uri="{FF2B5EF4-FFF2-40B4-BE49-F238E27FC236}">
                <a16:creationId xmlns:a16="http://schemas.microsoft.com/office/drawing/2014/main" id="{CE299361-1FE9-41F3-B5B1-F128EE4A45A6}"/>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8799513" y="228600"/>
            <a:ext cx="122237" cy="122238"/>
          </a:xfrm>
          <a:prstGeom prst="rect">
            <a:avLst/>
          </a:prstGeom>
          <a:noFill/>
          <a:extLst>
            <a:ext uri="{909E8E84-426E-40DD-AFC4-6F175D3DCCD1}">
              <a14:hiddenFill xmlns:a14="http://schemas.microsoft.com/office/drawing/2010/main">
                <a:solidFill>
                  <a:srgbClr val="FFFFFF"/>
                </a:solidFill>
              </a14:hiddenFill>
            </a:ext>
          </a:extLst>
        </p:spPr>
      </p:pic>
      <p:pic>
        <p:nvPicPr>
          <p:cNvPr id="16423" name="slide3b.m4a">
            <a:hlinkClick r:id="" action="ppaction://media"/>
            <a:extLst>
              <a:ext uri="{FF2B5EF4-FFF2-40B4-BE49-F238E27FC236}">
                <a16:creationId xmlns:a16="http://schemas.microsoft.com/office/drawing/2014/main" id="{895466D0-F491-499C-89A4-895D432BE9EC}"/>
              </a:ext>
            </a:extLst>
          </p:cNvPr>
          <p:cNvPicPr>
            <a:picLocks noChangeAspect="1" noChangeArrowheads="1"/>
          </p:cNvPicPr>
          <p:nvPr>
            <a:audioFile r:link="rId4"/>
            <p:extLst>
              <p:ext uri="{DAA4B4D4-6D71-4841-9C94-3DE7FCFB9230}">
                <p14:media xmlns:p14="http://schemas.microsoft.com/office/powerpoint/2010/main" r:link="rId3"/>
              </p:ext>
            </p:extLst>
          </p:nvPr>
        </p:nvPicPr>
        <p:blipFill>
          <a:blip r:embed="rId9">
            <a:extLst>
              <a:ext uri="{28A0092B-C50C-407E-A947-70E740481C1C}">
                <a14:useLocalDpi xmlns:a14="http://schemas.microsoft.com/office/drawing/2010/main" val="0"/>
              </a:ext>
            </a:extLst>
          </a:blip>
          <a:srcRect/>
          <a:stretch>
            <a:fillRect/>
          </a:stretch>
        </p:blipFill>
        <p:spPr bwMode="auto">
          <a:xfrm>
            <a:off x="8810625" y="503238"/>
            <a:ext cx="122238" cy="122237"/>
          </a:xfrm>
          <a:prstGeom prst="rect">
            <a:avLst/>
          </a:prstGeom>
          <a:noFill/>
          <a:extLst>
            <a:ext uri="{909E8E84-426E-40DD-AFC4-6F175D3DCCD1}">
              <a14:hiddenFill xmlns:a14="http://schemas.microsoft.com/office/drawing/2010/main">
                <a:solidFill>
                  <a:srgbClr val="FFFFFF"/>
                </a:solidFill>
              </a14:hiddenFill>
            </a:ext>
          </a:extLst>
        </p:spPr>
      </p:pic>
      <p:pic>
        <p:nvPicPr>
          <p:cNvPr id="16425" name="slide3c.m4a">
            <a:hlinkClick r:id="" action="ppaction://media"/>
            <a:extLst>
              <a:ext uri="{FF2B5EF4-FFF2-40B4-BE49-F238E27FC236}">
                <a16:creationId xmlns:a16="http://schemas.microsoft.com/office/drawing/2014/main" id="{8FD8E5F9-896A-4F60-BEAE-0840B7C60695}"/>
              </a:ext>
            </a:extLst>
          </p:cNvPr>
          <p:cNvPicPr>
            <a:picLocks noChangeAspect="1" noChangeArrowheads="1"/>
          </p:cNvPicPr>
          <p:nvPr>
            <a:audioFile r:link="rId6"/>
            <p:extLst>
              <p:ext uri="{DAA4B4D4-6D71-4841-9C94-3DE7FCFB9230}">
                <p14:media xmlns:p14="http://schemas.microsoft.com/office/powerpoint/2010/main" r:link="rId5"/>
              </p:ext>
            </p:extLst>
          </p:nvPr>
        </p:nvPicPr>
        <p:blipFill>
          <a:blip r:embed="rId9">
            <a:extLst>
              <a:ext uri="{28A0092B-C50C-407E-A947-70E740481C1C}">
                <a14:useLocalDpi xmlns:a14="http://schemas.microsoft.com/office/drawing/2010/main" val="0"/>
              </a:ext>
            </a:extLst>
          </a:blip>
          <a:srcRect/>
          <a:stretch>
            <a:fillRect/>
          </a:stretch>
        </p:blipFill>
        <p:spPr bwMode="auto">
          <a:xfrm>
            <a:off x="8813800" y="760413"/>
            <a:ext cx="122238" cy="12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74000"/>
    </mc:Choice>
    <mc:Fallback xmlns="">
      <p:transition spd="slow" advTm="7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6422"/>
                                        </p:tgtEl>
                                      </p:cBhvr>
                                    </p:cmd>
                                  </p:childTnLst>
                                </p:cTn>
                              </p:par>
                              <p:par>
                                <p:cTn id="7" presetID="3" presetClass="entr" presetSubtype="10" fill="hold" nodeType="withEffect">
                                  <p:stCondLst>
                                    <p:cond delay="0"/>
                                  </p:stCondLst>
                                  <p:childTnLst>
                                    <p:set>
                                      <p:cBhvr>
                                        <p:cTn id="8" dur="1" fill="hold">
                                          <p:stCondLst>
                                            <p:cond delay="0"/>
                                          </p:stCondLst>
                                        </p:cTn>
                                        <p:tgtEl>
                                          <p:spTgt spid="16408"/>
                                        </p:tgtEl>
                                        <p:attrNameLst>
                                          <p:attrName>style.visibility</p:attrName>
                                        </p:attrNameLst>
                                      </p:cBhvr>
                                      <p:to>
                                        <p:strVal val="visible"/>
                                      </p:to>
                                    </p:set>
                                    <p:animEffect transition="in" filter="blinds(horizontal)">
                                      <p:cBhvr>
                                        <p:cTn id="9" dur="500"/>
                                        <p:tgtEl>
                                          <p:spTgt spid="16408"/>
                                        </p:tgtEl>
                                      </p:cBhvr>
                                    </p:animEffect>
                                  </p:childTnLst>
                                </p:cTn>
                              </p:par>
                              <p:par>
                                <p:cTn id="10" presetID="3" presetClass="entr" presetSubtype="10" fill="hold" nodeType="withEffect">
                                  <p:stCondLst>
                                    <p:cond delay="0"/>
                                  </p:stCondLst>
                                  <p:childTnLst>
                                    <p:set>
                                      <p:cBhvr>
                                        <p:cTn id="11" dur="1" fill="hold">
                                          <p:stCondLst>
                                            <p:cond delay="0"/>
                                          </p:stCondLst>
                                        </p:cTn>
                                        <p:tgtEl>
                                          <p:spTgt spid="16405"/>
                                        </p:tgtEl>
                                        <p:attrNameLst>
                                          <p:attrName>style.visibility</p:attrName>
                                        </p:attrNameLst>
                                      </p:cBhvr>
                                      <p:to>
                                        <p:strVal val="visible"/>
                                      </p:to>
                                    </p:set>
                                    <p:animEffect transition="in" filter="blinds(horizontal)">
                                      <p:cBhvr>
                                        <p:cTn id="12" dur="500"/>
                                        <p:tgtEl>
                                          <p:spTgt spid="16405"/>
                                        </p:tgtEl>
                                      </p:cBhvr>
                                    </p:animEffect>
                                  </p:childTnLst>
                                </p:cTn>
                              </p:par>
                              <p:par>
                                <p:cTn id="13" presetID="3" presetClass="entr" presetSubtype="10" fill="hold" nodeType="withEffect">
                                  <p:stCondLst>
                                    <p:cond delay="0"/>
                                  </p:stCondLst>
                                  <p:childTnLst>
                                    <p:set>
                                      <p:cBhvr>
                                        <p:cTn id="14" dur="1" fill="hold">
                                          <p:stCondLst>
                                            <p:cond delay="0"/>
                                          </p:stCondLst>
                                        </p:cTn>
                                        <p:tgtEl>
                                          <p:spTgt spid="16406"/>
                                        </p:tgtEl>
                                        <p:attrNameLst>
                                          <p:attrName>style.visibility</p:attrName>
                                        </p:attrNameLst>
                                      </p:cBhvr>
                                      <p:to>
                                        <p:strVal val="visible"/>
                                      </p:to>
                                    </p:set>
                                    <p:animEffect transition="in" filter="blinds(horizontal)">
                                      <p:cBhvr>
                                        <p:cTn id="15" dur="500"/>
                                        <p:tgtEl>
                                          <p:spTgt spid="16406"/>
                                        </p:tgtEl>
                                      </p:cBhvr>
                                    </p:animEffect>
                                  </p:childTnLst>
                                </p:cTn>
                              </p:par>
                              <p:par>
                                <p:cTn id="16" presetID="3" presetClass="entr" presetSubtype="10" fill="hold" nodeType="withEffect">
                                  <p:stCondLst>
                                    <p:cond delay="0"/>
                                  </p:stCondLst>
                                  <p:childTnLst>
                                    <p:set>
                                      <p:cBhvr>
                                        <p:cTn id="17" dur="1" fill="hold">
                                          <p:stCondLst>
                                            <p:cond delay="0"/>
                                          </p:stCondLst>
                                        </p:cTn>
                                        <p:tgtEl>
                                          <p:spTgt spid="16407"/>
                                        </p:tgtEl>
                                        <p:attrNameLst>
                                          <p:attrName>style.visibility</p:attrName>
                                        </p:attrNameLst>
                                      </p:cBhvr>
                                      <p:to>
                                        <p:strVal val="visible"/>
                                      </p:to>
                                    </p:set>
                                    <p:animEffect transition="in" filter="blinds(horizontal)">
                                      <p:cBhvr>
                                        <p:cTn id="18" dur="500"/>
                                        <p:tgtEl>
                                          <p:spTgt spid="1640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389"/>
                                        </p:tgtEl>
                                        <p:attrNameLst>
                                          <p:attrName>style.visibility</p:attrName>
                                        </p:attrNameLst>
                                      </p:cBhvr>
                                      <p:to>
                                        <p:strVal val="visible"/>
                                      </p:to>
                                    </p:set>
                                    <p:animEffect transition="in" filter="blinds(horizontal)">
                                      <p:cBhvr>
                                        <p:cTn id="21" dur="500"/>
                                        <p:tgtEl>
                                          <p:spTgt spid="1638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390"/>
                                        </p:tgtEl>
                                        <p:attrNameLst>
                                          <p:attrName>style.visibility</p:attrName>
                                        </p:attrNameLst>
                                      </p:cBhvr>
                                      <p:to>
                                        <p:strVal val="visible"/>
                                      </p:to>
                                    </p:set>
                                    <p:animEffect transition="in" filter="blinds(horizontal)">
                                      <p:cBhvr>
                                        <p:cTn id="24" dur="500"/>
                                        <p:tgtEl>
                                          <p:spTgt spid="1639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415"/>
                                        </p:tgtEl>
                                        <p:attrNameLst>
                                          <p:attrName>style.visibility</p:attrName>
                                        </p:attrNameLst>
                                      </p:cBhvr>
                                      <p:to>
                                        <p:strVal val="visible"/>
                                      </p:to>
                                    </p:set>
                                    <p:animEffect transition="in" filter="blinds(horizontal)">
                                      <p:cBhvr>
                                        <p:cTn id="27" dur="500"/>
                                        <p:tgtEl>
                                          <p:spTgt spid="16415"/>
                                        </p:tgtEl>
                                      </p:cBhvr>
                                    </p:animEffect>
                                  </p:childTnLst>
                                </p:cTn>
                              </p:par>
                            </p:childTnLst>
                          </p:cTn>
                        </p:par>
                        <p:par>
                          <p:cTn id="28" fill="hold" nodeType="withGroup">
                            <p:stCondLst>
                              <p:cond delay="25472"/>
                            </p:stCondLst>
                            <p:childTnLst>
                              <p:par>
                                <p:cTn id="29" presetID="3" presetClass="entr" presetSubtype="10" fill="hold" nodeType="afterEffect">
                                  <p:stCondLst>
                                    <p:cond delay="0"/>
                                  </p:stCondLst>
                                  <p:childTnLst>
                                    <p:set>
                                      <p:cBhvr>
                                        <p:cTn id="30" dur="1" fill="hold">
                                          <p:stCondLst>
                                            <p:cond delay="0"/>
                                          </p:stCondLst>
                                        </p:cTn>
                                        <p:tgtEl>
                                          <p:spTgt spid="16413"/>
                                        </p:tgtEl>
                                        <p:attrNameLst>
                                          <p:attrName>style.visibility</p:attrName>
                                        </p:attrNameLst>
                                      </p:cBhvr>
                                      <p:to>
                                        <p:strVal val="visible"/>
                                      </p:to>
                                    </p:set>
                                    <p:animEffect transition="in" filter="blinds(horizontal)">
                                      <p:cBhvr>
                                        <p:cTn id="31" dur="500"/>
                                        <p:tgtEl>
                                          <p:spTgt spid="16413"/>
                                        </p:tgtEl>
                                      </p:cBhvr>
                                    </p:animEffect>
                                  </p:childTnLst>
                                </p:cTn>
                              </p:par>
                            </p:childTnLst>
                          </p:cTn>
                        </p:par>
                        <p:par>
                          <p:cTn id="32" fill="hold" nodeType="afterGroup">
                            <p:stCondLst>
                              <p:cond delay="25972"/>
                            </p:stCondLst>
                            <p:childTnLst>
                              <p:par>
                                <p:cTn id="33" presetID="1" presetClass="mediacall" presetSubtype="0" fill="hold" nodeType="afterEffect">
                                  <p:stCondLst>
                                    <p:cond delay="0"/>
                                  </p:stCondLst>
                                  <p:childTnLst>
                                    <p:cmd type="call" cmd="playFrom(0.0)">
                                      <p:cBhvr>
                                        <p:cTn id="34" dur="1" fill="hold"/>
                                        <p:tgtEl>
                                          <p:spTgt spid="16423"/>
                                        </p:tgtEl>
                                      </p:cBhvr>
                                    </p:cmd>
                                  </p:childTnLst>
                                </p:cTn>
                              </p:par>
                              <p:par>
                                <p:cTn id="35" presetID="3" presetClass="entr" presetSubtype="10" fill="hold" grpId="0" nodeType="withEffect">
                                  <p:stCondLst>
                                    <p:cond delay="0"/>
                                  </p:stCondLst>
                                  <p:childTnLst>
                                    <p:set>
                                      <p:cBhvr>
                                        <p:cTn id="36" dur="1" fill="hold">
                                          <p:stCondLst>
                                            <p:cond delay="0"/>
                                          </p:stCondLst>
                                        </p:cTn>
                                        <p:tgtEl>
                                          <p:spTgt spid="16391"/>
                                        </p:tgtEl>
                                        <p:attrNameLst>
                                          <p:attrName>style.visibility</p:attrName>
                                        </p:attrNameLst>
                                      </p:cBhvr>
                                      <p:to>
                                        <p:strVal val="visible"/>
                                      </p:to>
                                    </p:set>
                                    <p:animEffect transition="in" filter="blinds(horizontal)">
                                      <p:cBhvr>
                                        <p:cTn id="37" dur="500"/>
                                        <p:tgtEl>
                                          <p:spTgt spid="1639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392"/>
                                        </p:tgtEl>
                                        <p:attrNameLst>
                                          <p:attrName>style.visibility</p:attrName>
                                        </p:attrNameLst>
                                      </p:cBhvr>
                                      <p:to>
                                        <p:strVal val="visible"/>
                                      </p:to>
                                    </p:set>
                                    <p:animEffect transition="in" filter="blinds(horizontal)">
                                      <p:cBhvr>
                                        <p:cTn id="40" dur="500"/>
                                        <p:tgtEl>
                                          <p:spTgt spid="1639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393"/>
                                        </p:tgtEl>
                                        <p:attrNameLst>
                                          <p:attrName>style.visibility</p:attrName>
                                        </p:attrNameLst>
                                      </p:cBhvr>
                                      <p:to>
                                        <p:strVal val="visible"/>
                                      </p:to>
                                    </p:set>
                                    <p:animEffect transition="in" filter="blinds(horizontal)">
                                      <p:cBhvr>
                                        <p:cTn id="43" dur="500"/>
                                        <p:tgtEl>
                                          <p:spTgt spid="1639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394"/>
                                        </p:tgtEl>
                                        <p:attrNameLst>
                                          <p:attrName>style.visibility</p:attrName>
                                        </p:attrNameLst>
                                      </p:cBhvr>
                                      <p:to>
                                        <p:strVal val="visible"/>
                                      </p:to>
                                    </p:set>
                                    <p:animEffect transition="in" filter="blinds(horizontal)">
                                      <p:cBhvr>
                                        <p:cTn id="46" dur="500"/>
                                        <p:tgtEl>
                                          <p:spTgt spid="1639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395"/>
                                        </p:tgtEl>
                                        <p:attrNameLst>
                                          <p:attrName>style.visibility</p:attrName>
                                        </p:attrNameLst>
                                      </p:cBhvr>
                                      <p:to>
                                        <p:strVal val="visible"/>
                                      </p:to>
                                    </p:set>
                                    <p:animEffect transition="in" filter="blinds(horizontal)">
                                      <p:cBhvr>
                                        <p:cTn id="49" dur="500"/>
                                        <p:tgtEl>
                                          <p:spTgt spid="1639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6396"/>
                                        </p:tgtEl>
                                        <p:attrNameLst>
                                          <p:attrName>style.visibility</p:attrName>
                                        </p:attrNameLst>
                                      </p:cBhvr>
                                      <p:to>
                                        <p:strVal val="visible"/>
                                      </p:to>
                                    </p:set>
                                    <p:animEffect transition="in" filter="blinds(horizontal)">
                                      <p:cBhvr>
                                        <p:cTn id="52" dur="500"/>
                                        <p:tgtEl>
                                          <p:spTgt spid="1639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6397"/>
                                        </p:tgtEl>
                                        <p:attrNameLst>
                                          <p:attrName>style.visibility</p:attrName>
                                        </p:attrNameLst>
                                      </p:cBhvr>
                                      <p:to>
                                        <p:strVal val="visible"/>
                                      </p:to>
                                    </p:set>
                                    <p:animEffect transition="in" filter="blinds(horizontal)">
                                      <p:cBhvr>
                                        <p:cTn id="55" dur="500"/>
                                        <p:tgtEl>
                                          <p:spTgt spid="1639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6398"/>
                                        </p:tgtEl>
                                        <p:attrNameLst>
                                          <p:attrName>style.visibility</p:attrName>
                                        </p:attrNameLst>
                                      </p:cBhvr>
                                      <p:to>
                                        <p:strVal val="visible"/>
                                      </p:to>
                                    </p:set>
                                    <p:animEffect transition="in" filter="blinds(horizontal)">
                                      <p:cBhvr>
                                        <p:cTn id="58" dur="500"/>
                                        <p:tgtEl>
                                          <p:spTgt spid="1639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6399"/>
                                        </p:tgtEl>
                                        <p:attrNameLst>
                                          <p:attrName>style.visibility</p:attrName>
                                        </p:attrNameLst>
                                      </p:cBhvr>
                                      <p:to>
                                        <p:strVal val="visible"/>
                                      </p:to>
                                    </p:set>
                                    <p:animEffect transition="in" filter="blinds(horizontal)">
                                      <p:cBhvr>
                                        <p:cTn id="61" dur="500"/>
                                        <p:tgtEl>
                                          <p:spTgt spid="16399"/>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6400"/>
                                        </p:tgtEl>
                                        <p:attrNameLst>
                                          <p:attrName>style.visibility</p:attrName>
                                        </p:attrNameLst>
                                      </p:cBhvr>
                                      <p:to>
                                        <p:strVal val="visible"/>
                                      </p:to>
                                    </p:set>
                                    <p:animEffect transition="in" filter="blinds(horizontal)">
                                      <p:cBhvr>
                                        <p:cTn id="64" dur="500"/>
                                        <p:tgtEl>
                                          <p:spTgt spid="16400"/>
                                        </p:tgtEl>
                                      </p:cBhvr>
                                    </p:animEffect>
                                  </p:childTnLst>
                                </p:cTn>
                              </p:par>
                              <p:par>
                                <p:cTn id="65" presetID="3" presetClass="entr" presetSubtype="10" fill="hold" nodeType="withEffect">
                                  <p:stCondLst>
                                    <p:cond delay="0"/>
                                  </p:stCondLst>
                                  <p:childTnLst>
                                    <p:set>
                                      <p:cBhvr>
                                        <p:cTn id="66" dur="1" fill="hold">
                                          <p:stCondLst>
                                            <p:cond delay="0"/>
                                          </p:stCondLst>
                                        </p:cTn>
                                        <p:tgtEl>
                                          <p:spTgt spid="16411"/>
                                        </p:tgtEl>
                                        <p:attrNameLst>
                                          <p:attrName>style.visibility</p:attrName>
                                        </p:attrNameLst>
                                      </p:cBhvr>
                                      <p:to>
                                        <p:strVal val="visible"/>
                                      </p:to>
                                    </p:set>
                                    <p:animEffect transition="in" filter="blinds(horizontal)">
                                      <p:cBhvr>
                                        <p:cTn id="67" dur="500"/>
                                        <p:tgtEl>
                                          <p:spTgt spid="1641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6416"/>
                                        </p:tgtEl>
                                        <p:attrNameLst>
                                          <p:attrName>style.visibility</p:attrName>
                                        </p:attrNameLst>
                                      </p:cBhvr>
                                      <p:to>
                                        <p:strVal val="visible"/>
                                      </p:to>
                                    </p:set>
                                    <p:animEffect transition="in" filter="blinds(horizontal)">
                                      <p:cBhvr>
                                        <p:cTn id="70" dur="500"/>
                                        <p:tgtEl>
                                          <p:spTgt spid="16416"/>
                                        </p:tgtEl>
                                      </p:cBhvr>
                                    </p:animEffect>
                                  </p:childTnLst>
                                </p:cTn>
                              </p:par>
                              <p:par>
                                <p:cTn id="71" presetID="9" presetClass="emph" presetSubtype="0" grpId="1" nodeType="withEffect">
                                  <p:stCondLst>
                                    <p:cond delay="0"/>
                                  </p:stCondLst>
                                  <p:childTnLst>
                                    <p:set>
                                      <p:cBhvr rctx="PPT">
                                        <p:cTn id="72" dur="indefinite"/>
                                        <p:tgtEl>
                                          <p:spTgt spid="16390"/>
                                        </p:tgtEl>
                                        <p:attrNameLst>
                                          <p:attrName>style.opacity</p:attrName>
                                        </p:attrNameLst>
                                      </p:cBhvr>
                                      <p:to>
                                        <p:strVal val="0.25"/>
                                      </p:to>
                                    </p:set>
                                    <p:animEffect filter="image" prLst="opacity: 0.25">
                                      <p:cBhvr rctx="IE">
                                        <p:cTn id="73" dur="indefinite"/>
                                        <p:tgtEl>
                                          <p:spTgt spid="16390"/>
                                        </p:tgtEl>
                                      </p:cBhvr>
                                    </p:animEffect>
                                  </p:childTnLst>
                                </p:cTn>
                              </p:par>
                            </p:childTnLst>
                          </p:cTn>
                        </p:par>
                        <p:par>
                          <p:cTn id="74" fill="hold" nodeType="withGroup">
                            <p:stCondLst>
                              <p:cond delay="50724"/>
                            </p:stCondLst>
                            <p:childTnLst>
                              <p:par>
                                <p:cTn id="75" presetID="9" presetClass="emph" presetSubtype="0" grpId="1" nodeType="afterEffect">
                                  <p:stCondLst>
                                    <p:cond delay="0"/>
                                  </p:stCondLst>
                                  <p:childTnLst>
                                    <p:set>
                                      <p:cBhvr rctx="PPT">
                                        <p:cTn id="76" dur="indefinite"/>
                                        <p:tgtEl>
                                          <p:spTgt spid="16395"/>
                                        </p:tgtEl>
                                        <p:attrNameLst>
                                          <p:attrName>style.opacity</p:attrName>
                                        </p:attrNameLst>
                                      </p:cBhvr>
                                      <p:to>
                                        <p:strVal val="0.25"/>
                                      </p:to>
                                    </p:set>
                                    <p:animEffect filter="image" prLst="opacity: 0.25">
                                      <p:cBhvr rctx="IE">
                                        <p:cTn id="77" dur="indefinite"/>
                                        <p:tgtEl>
                                          <p:spTgt spid="16395"/>
                                        </p:tgtEl>
                                      </p:cBhvr>
                                    </p:animEffect>
                                  </p:childTnLst>
                                </p:cTn>
                              </p:par>
                            </p:childTnLst>
                          </p:cTn>
                        </p:par>
                        <p:par>
                          <p:cTn id="78" fill="hold" nodeType="afterGroup">
                            <p:stCondLst>
                              <p:cond delay="50724"/>
                            </p:stCondLst>
                            <p:childTnLst>
                              <p:par>
                                <p:cTn id="79" presetID="1" presetClass="mediacall" presetSubtype="0" fill="hold" nodeType="afterEffect">
                                  <p:stCondLst>
                                    <p:cond delay="0"/>
                                  </p:stCondLst>
                                  <p:childTnLst>
                                    <p:cmd type="call" cmd="playFrom(0.0)">
                                      <p:cBhvr>
                                        <p:cTn id="80" dur="1" fill="hold"/>
                                        <p:tgtEl>
                                          <p:spTgt spid="16425"/>
                                        </p:tgtEl>
                                      </p:cBhvr>
                                    </p:cmd>
                                  </p:childTnLst>
                                </p:cTn>
                              </p:par>
                              <p:par>
                                <p:cTn id="81" presetID="9" presetClass="emph" presetSubtype="0" grpId="1" nodeType="withEffect">
                                  <p:stCondLst>
                                    <p:cond delay="0"/>
                                  </p:stCondLst>
                                  <p:childTnLst>
                                    <p:set>
                                      <p:cBhvr rctx="PPT">
                                        <p:cTn id="82" dur="indefinite"/>
                                        <p:tgtEl>
                                          <p:spTgt spid="16394"/>
                                        </p:tgtEl>
                                        <p:attrNameLst>
                                          <p:attrName>style.opacity</p:attrName>
                                        </p:attrNameLst>
                                      </p:cBhvr>
                                      <p:to>
                                        <p:strVal val="0.25"/>
                                      </p:to>
                                    </p:set>
                                    <p:animEffect filter="image" prLst="opacity: 0.25">
                                      <p:cBhvr rctx="IE">
                                        <p:cTn id="83" dur="indefinite"/>
                                        <p:tgtEl>
                                          <p:spTgt spid="16394"/>
                                        </p:tgtEl>
                                      </p:cBhvr>
                                    </p:animEffect>
                                  </p:childTnLst>
                                </p:cTn>
                              </p:par>
                              <p:par>
                                <p:cTn id="84" presetID="9" presetClass="emph" presetSubtype="0" grpId="1" nodeType="withEffect">
                                  <p:stCondLst>
                                    <p:cond delay="0"/>
                                  </p:stCondLst>
                                  <p:childTnLst>
                                    <p:set>
                                      <p:cBhvr rctx="PPT">
                                        <p:cTn id="85" dur="indefinite"/>
                                        <p:tgtEl>
                                          <p:spTgt spid="16396"/>
                                        </p:tgtEl>
                                        <p:attrNameLst>
                                          <p:attrName>style.opacity</p:attrName>
                                        </p:attrNameLst>
                                      </p:cBhvr>
                                      <p:to>
                                        <p:strVal val="0.25"/>
                                      </p:to>
                                    </p:set>
                                    <p:animEffect filter="image" prLst="opacity: 0.25">
                                      <p:cBhvr rctx="IE">
                                        <p:cTn id="86" dur="indefinite"/>
                                        <p:tgtEl>
                                          <p:spTgt spid="16396"/>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6417"/>
                                        </p:tgtEl>
                                        <p:attrNameLst>
                                          <p:attrName>style.visibility</p:attrName>
                                        </p:attrNameLst>
                                      </p:cBhvr>
                                      <p:to>
                                        <p:strVal val="visible"/>
                                      </p:to>
                                    </p:set>
                                    <p:animEffect transition="in" filter="blinds(horizontal)">
                                      <p:cBhvr>
                                        <p:cTn id="89" dur="500"/>
                                        <p:tgtEl>
                                          <p:spTgt spid="164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0" fill="hold" display="0">
                  <p:stCondLst>
                    <p:cond delay="indefinite"/>
                  </p:stCondLst>
                  <p:endCondLst>
                    <p:cond evt="onNext" delay="0">
                      <p:tgtEl>
                        <p:sldTgt/>
                      </p:tgtEl>
                    </p:cond>
                    <p:cond evt="onPrev" delay="0">
                      <p:tgtEl>
                        <p:sldTgt/>
                      </p:tgtEl>
                    </p:cond>
                    <p:cond evt="onStopAudio" delay="0">
                      <p:tgtEl>
                        <p:sldTgt/>
                      </p:tgtEl>
                    </p:cond>
                  </p:endCondLst>
                </p:cTn>
                <p:tgtEl>
                  <p:spTgt spid="16422"/>
                </p:tgtEl>
              </p:cMediaNode>
            </p:audio>
            <p:audio>
              <p:cMediaNode>
                <p:cTn id="91" fill="hold" display="0">
                  <p:stCondLst>
                    <p:cond delay="indefinite"/>
                  </p:stCondLst>
                  <p:endCondLst>
                    <p:cond evt="onNext" delay="0">
                      <p:tgtEl>
                        <p:sldTgt/>
                      </p:tgtEl>
                    </p:cond>
                    <p:cond evt="onPrev" delay="0">
                      <p:tgtEl>
                        <p:sldTgt/>
                      </p:tgtEl>
                    </p:cond>
                    <p:cond evt="onStopAudio" delay="0">
                      <p:tgtEl>
                        <p:sldTgt/>
                      </p:tgtEl>
                    </p:cond>
                  </p:endCondLst>
                </p:cTn>
                <p:tgtEl>
                  <p:spTgt spid="16423"/>
                </p:tgtEl>
              </p:cMediaNode>
            </p:audio>
            <p:audio>
              <p:cMediaNode>
                <p:cTn id="92" fill="hold" display="0">
                  <p:stCondLst>
                    <p:cond delay="indefinite"/>
                  </p:stCondLst>
                  <p:endCondLst>
                    <p:cond evt="onNext" delay="0">
                      <p:tgtEl>
                        <p:sldTgt/>
                      </p:tgtEl>
                    </p:cond>
                    <p:cond evt="onPrev" delay="0">
                      <p:tgtEl>
                        <p:sldTgt/>
                      </p:tgtEl>
                    </p:cond>
                    <p:cond evt="onStopAudio" delay="0">
                      <p:tgtEl>
                        <p:sldTgt/>
                      </p:tgtEl>
                    </p:cond>
                  </p:endCondLst>
                </p:cTn>
                <p:tgtEl>
                  <p:spTgt spid="16425"/>
                </p:tgtEl>
              </p:cMediaNode>
            </p:audio>
          </p:childTnLst>
        </p:cTn>
      </p:par>
    </p:tnLst>
    <p:bldLst>
      <p:bldP spid="16389" grpId="0" animBg="1"/>
      <p:bldP spid="16390" grpId="0" animBg="1"/>
      <p:bldP spid="16390" grpId="1" animBg="1"/>
      <p:bldP spid="16391" grpId="0" animBg="1"/>
      <p:bldP spid="16392" grpId="0" animBg="1"/>
      <p:bldP spid="16393" grpId="0" animBg="1"/>
      <p:bldP spid="16394" grpId="0" animBg="1"/>
      <p:bldP spid="16394" grpId="1" animBg="1"/>
      <p:bldP spid="16395" grpId="0" animBg="1"/>
      <p:bldP spid="16395" grpId="1" animBg="1"/>
      <p:bldP spid="16396" grpId="0" animBg="1"/>
      <p:bldP spid="16396" grpId="1" animBg="1"/>
      <p:bldP spid="16397" grpId="0" animBg="1"/>
      <p:bldP spid="16398" grpId="0" animBg="1"/>
      <p:bldP spid="16399" grpId="0" animBg="1"/>
      <p:bldP spid="16400" grpId="0" animBg="1"/>
      <p:bldP spid="16415" grpId="0"/>
      <p:bldP spid="16416" grpId="0"/>
      <p:bldP spid="164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EuroColAmer1763">
            <a:extLst>
              <a:ext uri="{FF2B5EF4-FFF2-40B4-BE49-F238E27FC236}">
                <a16:creationId xmlns:a16="http://schemas.microsoft.com/office/drawing/2014/main" id="{E3E15571-3289-4FB0-B948-F79EEB7E8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642938"/>
            <a:ext cx="10009188" cy="5630862"/>
          </a:xfrm>
          <a:prstGeom prst="rect">
            <a:avLst/>
          </a:prstGeom>
          <a:noFill/>
          <a:extLst>
            <a:ext uri="{909E8E84-426E-40DD-AFC4-6F175D3DCCD1}">
              <a14:hiddenFill xmlns:a14="http://schemas.microsoft.com/office/drawing/2010/main">
                <a:solidFill>
                  <a:srgbClr val="FFFFFF"/>
                </a:solidFill>
              </a14:hiddenFill>
            </a:ext>
          </a:extLst>
        </p:spPr>
      </p:pic>
      <p:pic>
        <p:nvPicPr>
          <p:cNvPr id="18442" name="slide4.m4a">
            <a:hlinkClick r:id="" action="ppaction://media"/>
            <a:extLst>
              <a:ext uri="{FF2B5EF4-FFF2-40B4-BE49-F238E27FC236}">
                <a16:creationId xmlns:a16="http://schemas.microsoft.com/office/drawing/2014/main" id="{090B88FD-831B-45AB-A7F3-3912B17B8A98}"/>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758238" y="307975"/>
            <a:ext cx="122237" cy="12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9000"/>
    </mc:Choice>
    <mc:Fallback xmlns="">
      <p:transition spd="slow" advClick="0" advTm="4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84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44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a:extLst>
              <a:ext uri="{FF2B5EF4-FFF2-40B4-BE49-F238E27FC236}">
                <a16:creationId xmlns:a16="http://schemas.microsoft.com/office/drawing/2014/main" id="{B406B343-8571-4EE0-B590-B59E7D5992CF}"/>
              </a:ext>
            </a:extLst>
          </p:cNvPr>
          <p:cNvSpPr>
            <a:spLocks noChangeArrowheads="1"/>
          </p:cNvSpPr>
          <p:nvPr/>
        </p:nvSpPr>
        <p:spPr bwMode="auto">
          <a:xfrm>
            <a:off x="457200" y="1706563"/>
            <a:ext cx="3714750"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3800" b="1"/>
              <a:t>GREECE</a:t>
            </a:r>
          </a:p>
        </p:txBody>
      </p:sp>
      <p:sp>
        <p:nvSpPr>
          <p:cNvPr id="20487" name="Rectangle 7">
            <a:extLst>
              <a:ext uri="{FF2B5EF4-FFF2-40B4-BE49-F238E27FC236}">
                <a16:creationId xmlns:a16="http://schemas.microsoft.com/office/drawing/2014/main" id="{4C213323-DB8F-4EFC-B6A5-BB84A407D47A}"/>
              </a:ext>
            </a:extLst>
          </p:cNvPr>
          <p:cNvSpPr>
            <a:spLocks noChangeArrowheads="1"/>
          </p:cNvSpPr>
          <p:nvPr/>
        </p:nvSpPr>
        <p:spPr bwMode="auto">
          <a:xfrm>
            <a:off x="4948238" y="1706563"/>
            <a:ext cx="3751262"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3800" b="1"/>
              <a:t>ROME</a:t>
            </a:r>
          </a:p>
        </p:txBody>
      </p:sp>
      <p:sp>
        <p:nvSpPr>
          <p:cNvPr id="20488" name="Rectangle 8">
            <a:extLst>
              <a:ext uri="{FF2B5EF4-FFF2-40B4-BE49-F238E27FC236}">
                <a16:creationId xmlns:a16="http://schemas.microsoft.com/office/drawing/2014/main" id="{876AAB4F-5FC6-4A7B-8E47-586459BCA4DC}"/>
              </a:ext>
            </a:extLst>
          </p:cNvPr>
          <p:cNvSpPr>
            <a:spLocks noChangeArrowheads="1"/>
          </p:cNvSpPr>
          <p:nvPr/>
        </p:nvSpPr>
        <p:spPr bwMode="auto">
          <a:xfrm>
            <a:off x="4760913" y="4760913"/>
            <a:ext cx="1362075"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Italians</a:t>
            </a:r>
          </a:p>
        </p:txBody>
      </p:sp>
      <p:sp>
        <p:nvSpPr>
          <p:cNvPr id="20489" name="Rectangle 9">
            <a:extLst>
              <a:ext uri="{FF2B5EF4-FFF2-40B4-BE49-F238E27FC236}">
                <a16:creationId xmlns:a16="http://schemas.microsoft.com/office/drawing/2014/main" id="{F7088231-D697-4CDC-8532-5E4CA7585775}"/>
              </a:ext>
            </a:extLst>
          </p:cNvPr>
          <p:cNvSpPr>
            <a:spLocks noChangeArrowheads="1"/>
          </p:cNvSpPr>
          <p:nvPr/>
        </p:nvSpPr>
        <p:spPr bwMode="auto">
          <a:xfrm>
            <a:off x="4819650" y="3308350"/>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English</a:t>
            </a:r>
          </a:p>
        </p:txBody>
      </p:sp>
      <p:sp>
        <p:nvSpPr>
          <p:cNvPr id="20490" name="Rectangle 10">
            <a:extLst>
              <a:ext uri="{FF2B5EF4-FFF2-40B4-BE49-F238E27FC236}">
                <a16:creationId xmlns:a16="http://schemas.microsoft.com/office/drawing/2014/main" id="{F6618FAA-30C1-4ED4-B0E9-2108428DCB4E}"/>
              </a:ext>
            </a:extLst>
          </p:cNvPr>
          <p:cNvSpPr>
            <a:spLocks noChangeArrowheads="1"/>
          </p:cNvSpPr>
          <p:nvPr/>
        </p:nvSpPr>
        <p:spPr bwMode="auto">
          <a:xfrm>
            <a:off x="4684713" y="3783013"/>
            <a:ext cx="1366837" cy="369887"/>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French</a:t>
            </a:r>
          </a:p>
        </p:txBody>
      </p:sp>
      <p:sp>
        <p:nvSpPr>
          <p:cNvPr id="20491" name="Rectangle 11">
            <a:extLst>
              <a:ext uri="{FF2B5EF4-FFF2-40B4-BE49-F238E27FC236}">
                <a16:creationId xmlns:a16="http://schemas.microsoft.com/office/drawing/2014/main" id="{DE9BD51E-7771-44E8-B174-CC2227AE55B6}"/>
              </a:ext>
            </a:extLst>
          </p:cNvPr>
          <p:cNvSpPr>
            <a:spLocks noChangeArrowheads="1"/>
          </p:cNvSpPr>
          <p:nvPr/>
        </p:nvSpPr>
        <p:spPr bwMode="auto">
          <a:xfrm>
            <a:off x="4949825" y="5156200"/>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Swiss</a:t>
            </a:r>
          </a:p>
        </p:txBody>
      </p:sp>
      <p:sp>
        <p:nvSpPr>
          <p:cNvPr id="20492" name="Rectangle 12">
            <a:extLst>
              <a:ext uri="{FF2B5EF4-FFF2-40B4-BE49-F238E27FC236}">
                <a16:creationId xmlns:a16="http://schemas.microsoft.com/office/drawing/2014/main" id="{CE3244DD-CF4F-4543-85A5-BFF7ECB0FBF2}"/>
              </a:ext>
            </a:extLst>
          </p:cNvPr>
          <p:cNvSpPr>
            <a:spLocks noChangeArrowheads="1"/>
          </p:cNvSpPr>
          <p:nvPr/>
        </p:nvSpPr>
        <p:spPr bwMode="auto">
          <a:xfrm>
            <a:off x="4678363" y="4265613"/>
            <a:ext cx="1279525" cy="376237"/>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Spanish</a:t>
            </a:r>
          </a:p>
        </p:txBody>
      </p:sp>
      <p:sp>
        <p:nvSpPr>
          <p:cNvPr id="20493" name="Rectangle 13">
            <a:extLst>
              <a:ext uri="{FF2B5EF4-FFF2-40B4-BE49-F238E27FC236}">
                <a16:creationId xmlns:a16="http://schemas.microsoft.com/office/drawing/2014/main" id="{12AABBFF-66D0-42D0-A7B3-F7BBAB03B0A7}"/>
              </a:ext>
            </a:extLst>
          </p:cNvPr>
          <p:cNvSpPr>
            <a:spLocks noChangeArrowheads="1"/>
          </p:cNvSpPr>
          <p:nvPr/>
        </p:nvSpPr>
        <p:spPr bwMode="auto">
          <a:xfrm>
            <a:off x="6859588" y="3375025"/>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Portuguese</a:t>
            </a:r>
          </a:p>
        </p:txBody>
      </p:sp>
      <p:sp>
        <p:nvSpPr>
          <p:cNvPr id="20494" name="Rectangle 14">
            <a:extLst>
              <a:ext uri="{FF2B5EF4-FFF2-40B4-BE49-F238E27FC236}">
                <a16:creationId xmlns:a16="http://schemas.microsoft.com/office/drawing/2014/main" id="{41A93002-E50C-4F03-BE12-896068DFB0A8}"/>
              </a:ext>
            </a:extLst>
          </p:cNvPr>
          <p:cNvSpPr>
            <a:spLocks noChangeArrowheads="1"/>
          </p:cNvSpPr>
          <p:nvPr/>
        </p:nvSpPr>
        <p:spPr bwMode="auto">
          <a:xfrm>
            <a:off x="6819900" y="5183188"/>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Germans</a:t>
            </a:r>
          </a:p>
        </p:txBody>
      </p:sp>
      <p:sp>
        <p:nvSpPr>
          <p:cNvPr id="20496" name="Oval 16">
            <a:extLst>
              <a:ext uri="{FF2B5EF4-FFF2-40B4-BE49-F238E27FC236}">
                <a16:creationId xmlns:a16="http://schemas.microsoft.com/office/drawing/2014/main" id="{9397B874-2D54-489D-AF69-7614A6CC37AC}"/>
              </a:ext>
            </a:extLst>
          </p:cNvPr>
          <p:cNvSpPr>
            <a:spLocks noChangeArrowheads="1"/>
          </p:cNvSpPr>
          <p:nvPr/>
        </p:nvSpPr>
        <p:spPr bwMode="auto">
          <a:xfrm>
            <a:off x="1552575" y="3697288"/>
            <a:ext cx="14478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Rectangle 18">
            <a:extLst>
              <a:ext uri="{FF2B5EF4-FFF2-40B4-BE49-F238E27FC236}">
                <a16:creationId xmlns:a16="http://schemas.microsoft.com/office/drawing/2014/main" id="{AF6DE099-2D89-4CFB-9A48-F6CF6A2B3FBB}"/>
              </a:ext>
            </a:extLst>
          </p:cNvPr>
          <p:cNvSpPr>
            <a:spLocks noChangeArrowheads="1"/>
          </p:cNvSpPr>
          <p:nvPr/>
        </p:nvSpPr>
        <p:spPr bwMode="auto">
          <a:xfrm>
            <a:off x="269875" y="4826000"/>
            <a:ext cx="1800225"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a:t>Cassander</a:t>
            </a:r>
            <a:br>
              <a:rPr lang="en-US" altLang="en-US" sz="2400"/>
            </a:br>
            <a:r>
              <a:rPr lang="en-US" altLang="en-US" sz="2400"/>
              <a:t>(Macedonia)</a:t>
            </a:r>
          </a:p>
        </p:txBody>
      </p:sp>
      <p:sp>
        <p:nvSpPr>
          <p:cNvPr id="20499" name="Rectangle 19">
            <a:extLst>
              <a:ext uri="{FF2B5EF4-FFF2-40B4-BE49-F238E27FC236}">
                <a16:creationId xmlns:a16="http://schemas.microsoft.com/office/drawing/2014/main" id="{FB7EF14C-E803-4A23-8588-17B31807DE26}"/>
              </a:ext>
            </a:extLst>
          </p:cNvPr>
          <p:cNvSpPr>
            <a:spLocks noChangeArrowheads="1"/>
          </p:cNvSpPr>
          <p:nvPr/>
        </p:nvSpPr>
        <p:spPr bwMode="auto">
          <a:xfrm>
            <a:off x="323850" y="3514725"/>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a:t>Seleucus</a:t>
            </a:r>
            <a:br>
              <a:rPr lang="en-US" altLang="en-US" sz="2400"/>
            </a:br>
            <a:r>
              <a:rPr lang="en-US" altLang="en-US" sz="2400"/>
              <a:t>(Asia)</a:t>
            </a:r>
          </a:p>
        </p:txBody>
      </p:sp>
      <p:sp>
        <p:nvSpPr>
          <p:cNvPr id="20500" name="Rectangle 20">
            <a:extLst>
              <a:ext uri="{FF2B5EF4-FFF2-40B4-BE49-F238E27FC236}">
                <a16:creationId xmlns:a16="http://schemas.microsoft.com/office/drawing/2014/main" id="{1A1DF08E-23C6-4A49-9CB5-F1CF5E5A6DA2}"/>
              </a:ext>
            </a:extLst>
          </p:cNvPr>
          <p:cNvSpPr>
            <a:spLocks noChangeArrowheads="1"/>
          </p:cNvSpPr>
          <p:nvPr/>
        </p:nvSpPr>
        <p:spPr bwMode="auto">
          <a:xfrm>
            <a:off x="2630488" y="3371850"/>
            <a:ext cx="1676400" cy="6096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a:t>Lysimachus</a:t>
            </a:r>
            <a:br>
              <a:rPr lang="en-US" altLang="en-US" sz="2400"/>
            </a:br>
            <a:r>
              <a:rPr lang="en-US" altLang="en-US" sz="2400"/>
              <a:t>(Thrace)</a:t>
            </a:r>
          </a:p>
        </p:txBody>
      </p:sp>
      <p:sp>
        <p:nvSpPr>
          <p:cNvPr id="20501" name="Rectangle 21">
            <a:extLst>
              <a:ext uri="{FF2B5EF4-FFF2-40B4-BE49-F238E27FC236}">
                <a16:creationId xmlns:a16="http://schemas.microsoft.com/office/drawing/2014/main" id="{0B3670B6-5D37-4026-8A47-906FB112622A}"/>
              </a:ext>
            </a:extLst>
          </p:cNvPr>
          <p:cNvSpPr>
            <a:spLocks noChangeArrowheads="1"/>
          </p:cNvSpPr>
          <p:nvPr/>
        </p:nvSpPr>
        <p:spPr bwMode="auto">
          <a:xfrm>
            <a:off x="2463800" y="4867275"/>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a:t>Ptolemy</a:t>
            </a:r>
            <a:br>
              <a:rPr lang="en-US" altLang="en-US" sz="2400"/>
            </a:br>
            <a:r>
              <a:rPr lang="en-US" altLang="en-US" sz="2400"/>
              <a:t>(Egypt)</a:t>
            </a:r>
          </a:p>
        </p:txBody>
      </p:sp>
      <p:sp>
        <p:nvSpPr>
          <p:cNvPr id="20512" name="Rectangle 32">
            <a:extLst>
              <a:ext uri="{FF2B5EF4-FFF2-40B4-BE49-F238E27FC236}">
                <a16:creationId xmlns:a16="http://schemas.microsoft.com/office/drawing/2014/main" id="{1CD3000F-05F5-40D9-9581-6D957C672E4F}"/>
              </a:ext>
            </a:extLst>
          </p:cNvPr>
          <p:cNvSpPr>
            <a:spLocks noChangeArrowheads="1"/>
          </p:cNvSpPr>
          <p:nvPr/>
        </p:nvSpPr>
        <p:spPr bwMode="auto">
          <a:xfrm>
            <a:off x="409575" y="2252663"/>
            <a:ext cx="38100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a:t>4 Horns</a:t>
            </a:r>
          </a:p>
        </p:txBody>
      </p:sp>
      <p:sp>
        <p:nvSpPr>
          <p:cNvPr id="20514" name="Rectangle 34">
            <a:extLst>
              <a:ext uri="{FF2B5EF4-FFF2-40B4-BE49-F238E27FC236}">
                <a16:creationId xmlns:a16="http://schemas.microsoft.com/office/drawing/2014/main" id="{B94D2B20-2267-44B8-8F1B-9491A51BD7B3}"/>
              </a:ext>
            </a:extLst>
          </p:cNvPr>
          <p:cNvSpPr>
            <a:spLocks noChangeArrowheads="1"/>
          </p:cNvSpPr>
          <p:nvPr/>
        </p:nvSpPr>
        <p:spPr bwMode="auto">
          <a:xfrm>
            <a:off x="4919663" y="2252663"/>
            <a:ext cx="38100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a:t>10 Horns</a:t>
            </a:r>
          </a:p>
        </p:txBody>
      </p:sp>
      <p:sp>
        <p:nvSpPr>
          <p:cNvPr id="20515" name="Line 35">
            <a:extLst>
              <a:ext uri="{FF2B5EF4-FFF2-40B4-BE49-F238E27FC236}">
                <a16:creationId xmlns:a16="http://schemas.microsoft.com/office/drawing/2014/main" id="{4D7BFC67-0477-4DE1-BDC4-D7B3A85A5EAB}"/>
              </a:ext>
            </a:extLst>
          </p:cNvPr>
          <p:cNvSpPr>
            <a:spLocks noChangeShapeType="1"/>
          </p:cNvSpPr>
          <p:nvPr/>
        </p:nvSpPr>
        <p:spPr bwMode="auto">
          <a:xfrm>
            <a:off x="2265363" y="3692525"/>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6" name="Line 36">
            <a:extLst>
              <a:ext uri="{FF2B5EF4-FFF2-40B4-BE49-F238E27FC236}">
                <a16:creationId xmlns:a16="http://schemas.microsoft.com/office/drawing/2014/main" id="{07EC97A5-7D01-44DE-A25E-481F19D40540}"/>
              </a:ext>
            </a:extLst>
          </p:cNvPr>
          <p:cNvSpPr>
            <a:spLocks noChangeShapeType="1"/>
          </p:cNvSpPr>
          <p:nvPr/>
        </p:nvSpPr>
        <p:spPr bwMode="auto">
          <a:xfrm>
            <a:off x="1552575" y="44323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7" name="Oval 37">
            <a:extLst>
              <a:ext uri="{FF2B5EF4-FFF2-40B4-BE49-F238E27FC236}">
                <a16:creationId xmlns:a16="http://schemas.microsoft.com/office/drawing/2014/main" id="{BD309577-EE10-46FA-B80C-0A9DE1E97DDC}"/>
              </a:ext>
            </a:extLst>
          </p:cNvPr>
          <p:cNvSpPr>
            <a:spLocks noChangeArrowheads="1"/>
          </p:cNvSpPr>
          <p:nvPr/>
        </p:nvSpPr>
        <p:spPr bwMode="auto">
          <a:xfrm>
            <a:off x="5935663" y="3676650"/>
            <a:ext cx="15240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3" name="Line 53">
            <a:extLst>
              <a:ext uri="{FF2B5EF4-FFF2-40B4-BE49-F238E27FC236}">
                <a16:creationId xmlns:a16="http://schemas.microsoft.com/office/drawing/2014/main" id="{6162D656-DEFC-4590-B570-A50B8A365E31}"/>
              </a:ext>
            </a:extLst>
          </p:cNvPr>
          <p:cNvSpPr>
            <a:spLocks noChangeShapeType="1"/>
          </p:cNvSpPr>
          <p:nvPr/>
        </p:nvSpPr>
        <p:spPr bwMode="auto">
          <a:xfrm>
            <a:off x="6697663" y="367665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8" name="Line 58">
            <a:extLst>
              <a:ext uri="{FF2B5EF4-FFF2-40B4-BE49-F238E27FC236}">
                <a16:creationId xmlns:a16="http://schemas.microsoft.com/office/drawing/2014/main" id="{CC84923E-2F63-41E7-B992-7F1C6B594A06}"/>
              </a:ext>
            </a:extLst>
          </p:cNvPr>
          <p:cNvSpPr>
            <a:spLocks noChangeShapeType="1"/>
          </p:cNvSpPr>
          <p:nvPr/>
        </p:nvSpPr>
        <p:spPr bwMode="auto">
          <a:xfrm rot="2130501">
            <a:off x="6697663" y="367665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9" name="Line 59">
            <a:extLst>
              <a:ext uri="{FF2B5EF4-FFF2-40B4-BE49-F238E27FC236}">
                <a16:creationId xmlns:a16="http://schemas.microsoft.com/office/drawing/2014/main" id="{AA987F80-BB76-49B6-8051-12C5E82B9AD8}"/>
              </a:ext>
            </a:extLst>
          </p:cNvPr>
          <p:cNvSpPr>
            <a:spLocks noChangeShapeType="1"/>
          </p:cNvSpPr>
          <p:nvPr/>
        </p:nvSpPr>
        <p:spPr bwMode="auto">
          <a:xfrm rot="4285758">
            <a:off x="6696869" y="3677444"/>
            <a:ext cx="1588"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0" name="Line 60">
            <a:extLst>
              <a:ext uri="{FF2B5EF4-FFF2-40B4-BE49-F238E27FC236}">
                <a16:creationId xmlns:a16="http://schemas.microsoft.com/office/drawing/2014/main" id="{C6E5A17A-03A3-44A9-8C7F-55A37F5B69FF}"/>
              </a:ext>
            </a:extLst>
          </p:cNvPr>
          <p:cNvSpPr>
            <a:spLocks noChangeShapeType="1"/>
          </p:cNvSpPr>
          <p:nvPr/>
        </p:nvSpPr>
        <p:spPr bwMode="auto">
          <a:xfrm rot="19505829" flipH="1">
            <a:off x="6697663" y="367665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1" name="Line 61">
            <a:extLst>
              <a:ext uri="{FF2B5EF4-FFF2-40B4-BE49-F238E27FC236}">
                <a16:creationId xmlns:a16="http://schemas.microsoft.com/office/drawing/2014/main" id="{37FBA6C2-6D36-47D4-AAB7-86A9A504AAAD}"/>
              </a:ext>
            </a:extLst>
          </p:cNvPr>
          <p:cNvSpPr>
            <a:spLocks noChangeShapeType="1"/>
          </p:cNvSpPr>
          <p:nvPr/>
        </p:nvSpPr>
        <p:spPr bwMode="auto">
          <a:xfrm rot="17460526" flipH="1">
            <a:off x="6696869" y="3675857"/>
            <a:ext cx="1587"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2" name="Rectangle 62">
            <a:extLst>
              <a:ext uri="{FF2B5EF4-FFF2-40B4-BE49-F238E27FC236}">
                <a16:creationId xmlns:a16="http://schemas.microsoft.com/office/drawing/2014/main" id="{9862D514-2770-46B4-8771-6F68EEDA1529}"/>
              </a:ext>
            </a:extLst>
          </p:cNvPr>
          <p:cNvSpPr>
            <a:spLocks noChangeArrowheads="1"/>
          </p:cNvSpPr>
          <p:nvPr/>
        </p:nvSpPr>
        <p:spPr bwMode="auto">
          <a:xfrm>
            <a:off x="7467600" y="4308475"/>
            <a:ext cx="1246188"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Vandals</a:t>
            </a:r>
          </a:p>
        </p:txBody>
      </p:sp>
      <p:sp>
        <p:nvSpPr>
          <p:cNvPr id="20543" name="Rectangle 63">
            <a:extLst>
              <a:ext uri="{FF2B5EF4-FFF2-40B4-BE49-F238E27FC236}">
                <a16:creationId xmlns:a16="http://schemas.microsoft.com/office/drawing/2014/main" id="{B6D8586F-2F89-49DE-BFD8-A8E20A49F03F}"/>
              </a:ext>
            </a:extLst>
          </p:cNvPr>
          <p:cNvSpPr>
            <a:spLocks noChangeArrowheads="1"/>
          </p:cNvSpPr>
          <p:nvPr/>
        </p:nvSpPr>
        <p:spPr bwMode="auto">
          <a:xfrm>
            <a:off x="7261225" y="4814888"/>
            <a:ext cx="1647825"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Ostrogoths</a:t>
            </a:r>
          </a:p>
        </p:txBody>
      </p:sp>
      <p:sp>
        <p:nvSpPr>
          <p:cNvPr id="20544" name="Rectangle 64">
            <a:extLst>
              <a:ext uri="{FF2B5EF4-FFF2-40B4-BE49-F238E27FC236}">
                <a16:creationId xmlns:a16="http://schemas.microsoft.com/office/drawing/2014/main" id="{2267D95A-C5DE-43A6-919E-BB9F1117EBE7}"/>
              </a:ext>
            </a:extLst>
          </p:cNvPr>
          <p:cNvSpPr>
            <a:spLocks noChangeArrowheads="1"/>
          </p:cNvSpPr>
          <p:nvPr/>
        </p:nvSpPr>
        <p:spPr bwMode="auto">
          <a:xfrm>
            <a:off x="7334250" y="3803650"/>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Heruli</a:t>
            </a:r>
          </a:p>
        </p:txBody>
      </p:sp>
      <p:sp>
        <p:nvSpPr>
          <p:cNvPr id="20545" name="Line 65">
            <a:extLst>
              <a:ext uri="{FF2B5EF4-FFF2-40B4-BE49-F238E27FC236}">
                <a16:creationId xmlns:a16="http://schemas.microsoft.com/office/drawing/2014/main" id="{C41465A5-8C7D-41D5-8F66-53CA93A16DBE}"/>
              </a:ext>
            </a:extLst>
          </p:cNvPr>
          <p:cNvSpPr>
            <a:spLocks noChangeShapeType="1"/>
          </p:cNvSpPr>
          <p:nvPr/>
        </p:nvSpPr>
        <p:spPr bwMode="auto">
          <a:xfrm>
            <a:off x="4568825" y="1925638"/>
            <a:ext cx="0" cy="4148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6" name="Rectangle 66">
            <a:extLst>
              <a:ext uri="{FF2B5EF4-FFF2-40B4-BE49-F238E27FC236}">
                <a16:creationId xmlns:a16="http://schemas.microsoft.com/office/drawing/2014/main" id="{25E1BADB-78C3-43D2-B0B3-8330003167E6}"/>
              </a:ext>
            </a:extLst>
          </p:cNvPr>
          <p:cNvSpPr>
            <a:spLocks noChangeArrowheads="1"/>
          </p:cNvSpPr>
          <p:nvPr/>
        </p:nvSpPr>
        <p:spPr bwMode="auto">
          <a:xfrm>
            <a:off x="192088" y="3429000"/>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b="1">
                <a:solidFill>
                  <a:srgbClr val="00FF00"/>
                </a:solidFill>
              </a:rPr>
              <a:t>Seleucus</a:t>
            </a:r>
            <a:br>
              <a:rPr lang="en-US" altLang="en-US" sz="2800" b="1">
                <a:solidFill>
                  <a:srgbClr val="00FF00"/>
                </a:solidFill>
              </a:rPr>
            </a:br>
            <a:r>
              <a:rPr lang="en-US" altLang="en-US" sz="2800" b="1">
                <a:solidFill>
                  <a:srgbClr val="00FF00"/>
                </a:solidFill>
              </a:rPr>
              <a:t>(Asia)</a:t>
            </a:r>
          </a:p>
        </p:txBody>
      </p:sp>
      <p:sp>
        <p:nvSpPr>
          <p:cNvPr id="20547" name="Rectangle 67">
            <a:extLst>
              <a:ext uri="{FF2B5EF4-FFF2-40B4-BE49-F238E27FC236}">
                <a16:creationId xmlns:a16="http://schemas.microsoft.com/office/drawing/2014/main" id="{C45A10F0-EFE7-4374-BFB0-A8F4ABCB9E23}"/>
              </a:ext>
            </a:extLst>
          </p:cNvPr>
          <p:cNvSpPr>
            <a:spLocks noChangeArrowheads="1"/>
          </p:cNvSpPr>
          <p:nvPr/>
        </p:nvSpPr>
        <p:spPr bwMode="auto">
          <a:xfrm>
            <a:off x="2460625" y="5476875"/>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b="1">
                <a:solidFill>
                  <a:srgbClr val="00FF00"/>
                </a:solidFill>
              </a:rPr>
              <a:t>Ptolemy</a:t>
            </a:r>
            <a:br>
              <a:rPr lang="en-US" altLang="en-US" sz="2800" b="1">
                <a:solidFill>
                  <a:srgbClr val="00FF00"/>
                </a:solidFill>
              </a:rPr>
            </a:br>
            <a:r>
              <a:rPr lang="en-US" altLang="en-US" sz="2800" b="1">
                <a:solidFill>
                  <a:srgbClr val="00FF00"/>
                </a:solidFill>
              </a:rPr>
              <a:t>(Egypt)</a:t>
            </a:r>
          </a:p>
        </p:txBody>
      </p:sp>
      <p:sp>
        <p:nvSpPr>
          <p:cNvPr id="20556" name="Text Box 76">
            <a:extLst>
              <a:ext uri="{FF2B5EF4-FFF2-40B4-BE49-F238E27FC236}">
                <a16:creationId xmlns:a16="http://schemas.microsoft.com/office/drawing/2014/main" id="{F339F3B6-795B-4F66-95C3-9C4A3B0CBEEE}"/>
              </a:ext>
            </a:extLst>
          </p:cNvPr>
          <p:cNvSpPr txBox="1">
            <a:spLocks noChangeArrowheads="1"/>
          </p:cNvSpPr>
          <p:nvPr/>
        </p:nvSpPr>
        <p:spPr bwMode="auto">
          <a:xfrm>
            <a:off x="396875" y="2997200"/>
            <a:ext cx="1331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u="sng">
                <a:solidFill>
                  <a:srgbClr val="00FF00"/>
                </a:solidFill>
                <a:effectLst>
                  <a:outerShdw blurRad="38100" dist="38100" dir="2700000" algn="tl">
                    <a:srgbClr val="000000"/>
                  </a:outerShdw>
                </a:effectLst>
                <a:latin typeface="Franklin Gothic Medium" panose="020B0603020102020204" pitchFamily="34" charset="0"/>
              </a:rPr>
              <a:t>KON</a:t>
            </a:r>
          </a:p>
        </p:txBody>
      </p:sp>
      <p:sp>
        <p:nvSpPr>
          <p:cNvPr id="20557" name="Text Box 77">
            <a:extLst>
              <a:ext uri="{FF2B5EF4-FFF2-40B4-BE49-F238E27FC236}">
                <a16:creationId xmlns:a16="http://schemas.microsoft.com/office/drawing/2014/main" id="{AA9FB177-CF08-4D7A-9E77-FD7E71A66A59}"/>
              </a:ext>
            </a:extLst>
          </p:cNvPr>
          <p:cNvSpPr txBox="1">
            <a:spLocks noChangeArrowheads="1"/>
          </p:cNvSpPr>
          <p:nvPr/>
        </p:nvSpPr>
        <p:spPr bwMode="auto">
          <a:xfrm>
            <a:off x="2638425" y="5014913"/>
            <a:ext cx="1331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u="sng">
                <a:solidFill>
                  <a:srgbClr val="00FF00"/>
                </a:solidFill>
                <a:effectLst>
                  <a:outerShdw blurRad="38100" dist="38100" dir="2700000" algn="tl">
                    <a:srgbClr val="000000"/>
                  </a:outerShdw>
                </a:effectLst>
                <a:latin typeface="Franklin Gothic Medium" panose="020B0603020102020204" pitchFamily="34" charset="0"/>
              </a:rPr>
              <a:t>KOS</a:t>
            </a:r>
          </a:p>
        </p:txBody>
      </p:sp>
      <p:sp>
        <p:nvSpPr>
          <p:cNvPr id="20561" name="Line 81">
            <a:extLst>
              <a:ext uri="{FF2B5EF4-FFF2-40B4-BE49-F238E27FC236}">
                <a16:creationId xmlns:a16="http://schemas.microsoft.com/office/drawing/2014/main" id="{74E1D6EE-7103-4334-9CD0-0F3B264340EE}"/>
              </a:ext>
            </a:extLst>
          </p:cNvPr>
          <p:cNvSpPr>
            <a:spLocks noChangeShapeType="1"/>
          </p:cNvSpPr>
          <p:nvPr/>
        </p:nvSpPr>
        <p:spPr bwMode="auto">
          <a:xfrm>
            <a:off x="7396163" y="4030663"/>
            <a:ext cx="839787"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2" name="Line 82">
            <a:extLst>
              <a:ext uri="{FF2B5EF4-FFF2-40B4-BE49-F238E27FC236}">
                <a16:creationId xmlns:a16="http://schemas.microsoft.com/office/drawing/2014/main" id="{E26BB498-0460-4008-B2F4-30F1227ABAD2}"/>
              </a:ext>
            </a:extLst>
          </p:cNvPr>
          <p:cNvSpPr>
            <a:spLocks noChangeShapeType="1"/>
          </p:cNvSpPr>
          <p:nvPr/>
        </p:nvSpPr>
        <p:spPr bwMode="auto">
          <a:xfrm>
            <a:off x="7581900" y="4549775"/>
            <a:ext cx="97472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3" name="Line 83">
            <a:extLst>
              <a:ext uri="{FF2B5EF4-FFF2-40B4-BE49-F238E27FC236}">
                <a16:creationId xmlns:a16="http://schemas.microsoft.com/office/drawing/2014/main" id="{2207EA1E-4165-4689-BC19-9C75AA6BFB79}"/>
              </a:ext>
            </a:extLst>
          </p:cNvPr>
          <p:cNvSpPr>
            <a:spLocks noChangeShapeType="1"/>
          </p:cNvSpPr>
          <p:nvPr/>
        </p:nvSpPr>
        <p:spPr bwMode="auto">
          <a:xfrm>
            <a:off x="7340600" y="5057775"/>
            <a:ext cx="1420813"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0" name="Rectangle 90">
            <a:extLst>
              <a:ext uri="{FF2B5EF4-FFF2-40B4-BE49-F238E27FC236}">
                <a16:creationId xmlns:a16="http://schemas.microsoft.com/office/drawing/2014/main" id="{D5E793FF-BBEF-47CD-B584-63D9604C3AC9}"/>
              </a:ext>
            </a:extLst>
          </p:cNvPr>
          <p:cNvSpPr>
            <a:spLocks noGrp="1" noChangeArrowheads="1"/>
          </p:cNvSpPr>
          <p:nvPr>
            <p:ph type="title"/>
          </p:nvPr>
        </p:nvSpPr>
        <p:spPr>
          <a:xfrm>
            <a:off x="457200" y="184150"/>
            <a:ext cx="8196263" cy="1270000"/>
          </a:xfrm>
          <a:noFill/>
          <a:ln/>
        </p:spPr>
        <p:txBody>
          <a:bodyPr/>
          <a:lstStyle/>
          <a:p>
            <a:pPr algn="ctr"/>
            <a:r>
              <a:rPr lang="en-US" altLang="en-US">
                <a:effectLst/>
                <a:latin typeface="Franklin Gothic Medium" panose="020B0603020102020204" pitchFamily="34" charset="0"/>
              </a:rPr>
              <a:t>STEP #3: </a:t>
            </a:r>
            <a:br>
              <a:rPr lang="en-US" altLang="en-US">
                <a:effectLst/>
                <a:latin typeface="Franklin Gothic Medium" panose="020B0603020102020204" pitchFamily="34" charset="0"/>
              </a:rPr>
            </a:br>
            <a:r>
              <a:rPr lang="en-US" altLang="en-US">
                <a:effectLst/>
                <a:latin typeface="Franklin Gothic Medium" panose="020B0603020102020204" pitchFamily="34" charset="0"/>
              </a:rPr>
              <a:t>Determine the 2 main opposing forces</a:t>
            </a:r>
          </a:p>
        </p:txBody>
      </p:sp>
      <p:pic>
        <p:nvPicPr>
          <p:cNvPr id="20572" name="slide5a.m4a">
            <a:hlinkClick r:id="" action="ppaction://media"/>
            <a:extLst>
              <a:ext uri="{FF2B5EF4-FFF2-40B4-BE49-F238E27FC236}">
                <a16:creationId xmlns:a16="http://schemas.microsoft.com/office/drawing/2014/main" id="{7D21ED50-06B9-49B4-B7F8-7763809B8B86}"/>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13">
            <a:extLst>
              <a:ext uri="{28A0092B-C50C-407E-A947-70E740481C1C}">
                <a14:useLocalDpi xmlns:a14="http://schemas.microsoft.com/office/drawing/2010/main" val="0"/>
              </a:ext>
            </a:extLst>
          </a:blip>
          <a:srcRect/>
          <a:stretch>
            <a:fillRect/>
          </a:stretch>
        </p:blipFill>
        <p:spPr bwMode="auto">
          <a:xfrm>
            <a:off x="6849770" y="207326"/>
            <a:ext cx="122237" cy="122238"/>
          </a:xfrm>
          <a:prstGeom prst="rect">
            <a:avLst/>
          </a:prstGeom>
          <a:noFill/>
          <a:extLst>
            <a:ext uri="{909E8E84-426E-40DD-AFC4-6F175D3DCCD1}">
              <a14:hiddenFill xmlns:a14="http://schemas.microsoft.com/office/drawing/2010/main">
                <a:solidFill>
                  <a:srgbClr val="FFFFFF"/>
                </a:solidFill>
              </a14:hiddenFill>
            </a:ext>
          </a:extLst>
        </p:spPr>
      </p:pic>
      <p:pic>
        <p:nvPicPr>
          <p:cNvPr id="20573" name="slide5b.m4a">
            <a:hlinkClick r:id="" action="ppaction://media"/>
            <a:extLst>
              <a:ext uri="{FF2B5EF4-FFF2-40B4-BE49-F238E27FC236}">
                <a16:creationId xmlns:a16="http://schemas.microsoft.com/office/drawing/2014/main" id="{843C7E00-F89C-4865-9D87-0839E3E35897}"/>
              </a:ext>
            </a:extLst>
          </p:cNvPr>
          <p:cNvPicPr>
            <a:picLocks noChangeAspect="1" noChangeArrowheads="1"/>
          </p:cNvPicPr>
          <p:nvPr>
            <a:audioFile r:link="rId4"/>
            <p:extLst>
              <p:ext uri="{DAA4B4D4-6D71-4841-9C94-3DE7FCFB9230}">
                <p14:media xmlns:p14="http://schemas.microsoft.com/office/powerpoint/2010/main" r:link="rId3"/>
              </p:ext>
            </p:extLst>
          </p:nvPr>
        </p:nvPicPr>
        <p:blipFill>
          <a:blip r:embed="rId13">
            <a:extLst>
              <a:ext uri="{28A0092B-C50C-407E-A947-70E740481C1C}">
                <a14:useLocalDpi xmlns:a14="http://schemas.microsoft.com/office/drawing/2010/main" val="0"/>
              </a:ext>
            </a:extLst>
          </a:blip>
          <a:srcRect/>
          <a:stretch>
            <a:fillRect/>
          </a:stretch>
        </p:blipFill>
        <p:spPr bwMode="auto">
          <a:xfrm>
            <a:off x="7334250" y="206375"/>
            <a:ext cx="122237" cy="122238"/>
          </a:xfrm>
          <a:prstGeom prst="rect">
            <a:avLst/>
          </a:prstGeom>
          <a:noFill/>
          <a:extLst>
            <a:ext uri="{909E8E84-426E-40DD-AFC4-6F175D3DCCD1}">
              <a14:hiddenFill xmlns:a14="http://schemas.microsoft.com/office/drawing/2010/main">
                <a:solidFill>
                  <a:srgbClr val="FFFFFF"/>
                </a:solidFill>
              </a14:hiddenFill>
            </a:ext>
          </a:extLst>
        </p:spPr>
      </p:pic>
      <p:pic>
        <p:nvPicPr>
          <p:cNvPr id="20574" name="slide5c.m4a">
            <a:hlinkClick r:id="" action="ppaction://media"/>
            <a:extLst>
              <a:ext uri="{FF2B5EF4-FFF2-40B4-BE49-F238E27FC236}">
                <a16:creationId xmlns:a16="http://schemas.microsoft.com/office/drawing/2014/main" id="{15884DBE-D886-4D14-94E3-58CF75F1B1BF}"/>
              </a:ext>
            </a:extLst>
          </p:cNvPr>
          <p:cNvPicPr>
            <a:picLocks noChangeAspect="1" noChangeArrowheads="1"/>
          </p:cNvPicPr>
          <p:nvPr>
            <a:audioFile r:link="rId6"/>
            <p:extLst>
              <p:ext uri="{DAA4B4D4-6D71-4841-9C94-3DE7FCFB9230}">
                <p14:media xmlns:p14="http://schemas.microsoft.com/office/powerpoint/2010/main" r:link="rId5"/>
              </p:ext>
            </p:extLst>
          </p:nvPr>
        </p:nvPicPr>
        <p:blipFill>
          <a:blip r:embed="rId13">
            <a:extLst>
              <a:ext uri="{28A0092B-C50C-407E-A947-70E740481C1C}">
                <a14:useLocalDpi xmlns:a14="http://schemas.microsoft.com/office/drawing/2010/main" val="0"/>
              </a:ext>
            </a:extLst>
          </a:blip>
          <a:srcRect/>
          <a:stretch>
            <a:fillRect/>
          </a:stretch>
        </p:blipFill>
        <p:spPr bwMode="auto">
          <a:xfrm>
            <a:off x="7816038" y="226272"/>
            <a:ext cx="122237" cy="122238"/>
          </a:xfrm>
          <a:prstGeom prst="rect">
            <a:avLst/>
          </a:prstGeom>
          <a:noFill/>
          <a:extLst>
            <a:ext uri="{909E8E84-426E-40DD-AFC4-6F175D3DCCD1}">
              <a14:hiddenFill xmlns:a14="http://schemas.microsoft.com/office/drawing/2010/main">
                <a:solidFill>
                  <a:srgbClr val="FFFFFF"/>
                </a:solidFill>
              </a14:hiddenFill>
            </a:ext>
          </a:extLst>
        </p:spPr>
      </p:pic>
      <p:pic>
        <p:nvPicPr>
          <p:cNvPr id="20575" name="slide5d.m4a">
            <a:hlinkClick r:id="" action="ppaction://media"/>
            <a:extLst>
              <a:ext uri="{FF2B5EF4-FFF2-40B4-BE49-F238E27FC236}">
                <a16:creationId xmlns:a16="http://schemas.microsoft.com/office/drawing/2014/main" id="{39785BEE-9C96-4DE1-B200-3331C8188159}"/>
              </a:ext>
            </a:extLst>
          </p:cNvPr>
          <p:cNvPicPr>
            <a:picLocks noChangeAspect="1" noChangeArrowheads="1"/>
          </p:cNvPicPr>
          <p:nvPr>
            <a:audioFile r:link="rId8"/>
            <p:extLst>
              <p:ext uri="{DAA4B4D4-6D71-4841-9C94-3DE7FCFB9230}">
                <p14:media xmlns:p14="http://schemas.microsoft.com/office/powerpoint/2010/main" r:link="rId7"/>
              </p:ext>
            </p:extLst>
          </p:nvPr>
        </p:nvPicPr>
        <p:blipFill>
          <a:blip r:embed="rId13">
            <a:extLst>
              <a:ext uri="{28A0092B-C50C-407E-A947-70E740481C1C}">
                <a14:useLocalDpi xmlns:a14="http://schemas.microsoft.com/office/drawing/2010/main" val="0"/>
              </a:ext>
            </a:extLst>
          </a:blip>
          <a:srcRect/>
          <a:stretch>
            <a:fillRect/>
          </a:stretch>
        </p:blipFill>
        <p:spPr bwMode="auto">
          <a:xfrm>
            <a:off x="8297826" y="217007"/>
            <a:ext cx="122237" cy="122238"/>
          </a:xfrm>
          <a:prstGeom prst="rect">
            <a:avLst/>
          </a:prstGeom>
          <a:noFill/>
          <a:extLst>
            <a:ext uri="{909E8E84-426E-40DD-AFC4-6F175D3DCCD1}">
              <a14:hiddenFill xmlns:a14="http://schemas.microsoft.com/office/drawing/2010/main">
                <a:solidFill>
                  <a:srgbClr val="FFFFFF"/>
                </a:solidFill>
              </a14:hiddenFill>
            </a:ext>
          </a:extLst>
        </p:spPr>
      </p:pic>
      <p:pic>
        <p:nvPicPr>
          <p:cNvPr id="20576" name="slide5e.m4a">
            <a:hlinkClick r:id="" action="ppaction://media"/>
            <a:extLst>
              <a:ext uri="{FF2B5EF4-FFF2-40B4-BE49-F238E27FC236}">
                <a16:creationId xmlns:a16="http://schemas.microsoft.com/office/drawing/2014/main" id="{A46D01E8-3EA2-455D-8CAD-B91729CDA8E8}"/>
              </a:ext>
            </a:extLst>
          </p:cNvPr>
          <p:cNvPicPr>
            <a:picLocks noChangeAspect="1" noChangeArrowheads="1"/>
          </p:cNvPicPr>
          <p:nvPr>
            <a:audioFile r:link="rId10"/>
            <p:extLst>
              <p:ext uri="{DAA4B4D4-6D71-4841-9C94-3DE7FCFB9230}">
                <p14:media xmlns:p14="http://schemas.microsoft.com/office/powerpoint/2010/main" r:link="rId9"/>
              </p:ext>
            </p:extLst>
          </p:nvPr>
        </p:nvPicPr>
        <p:blipFill>
          <a:blip r:embed="rId13">
            <a:extLst>
              <a:ext uri="{28A0092B-C50C-407E-A947-70E740481C1C}">
                <a14:useLocalDpi xmlns:a14="http://schemas.microsoft.com/office/drawing/2010/main" val="0"/>
              </a:ext>
            </a:extLst>
          </a:blip>
          <a:srcRect/>
          <a:stretch>
            <a:fillRect/>
          </a:stretch>
        </p:blipFill>
        <p:spPr bwMode="auto">
          <a:xfrm>
            <a:off x="8754270" y="227639"/>
            <a:ext cx="122237" cy="12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5000"/>
    </mc:Choice>
    <mc:Fallback xmlns="">
      <p:transition spd="slow" advClick="0" advTm="5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097" fill="hold"/>
                                        <p:tgtEl>
                                          <p:spTgt spid="20572"/>
                                        </p:tgtEl>
                                      </p:cBhvr>
                                    </p:cmd>
                                  </p:childTnLst>
                                </p:cTn>
                              </p:par>
                            </p:childTnLst>
                          </p:cTn>
                        </p:par>
                        <p:par>
                          <p:cTn id="7" fill="hold" nodeType="withGroup">
                            <p:stCondLst>
                              <p:cond delay="12097"/>
                            </p:stCondLst>
                            <p:childTnLst>
                              <p:par>
                                <p:cTn id="8" presetID="1" presetClass="entr" presetSubtype="0" fill="hold" grpId="0" nodeType="afterEffect">
                                  <p:stCondLst>
                                    <p:cond delay="0"/>
                                  </p:stCondLst>
                                  <p:childTnLst>
                                    <p:set>
                                      <p:cBhvr>
                                        <p:cTn id="9" dur="1" fill="hold">
                                          <p:stCondLst>
                                            <p:cond delay="0"/>
                                          </p:stCondLst>
                                        </p:cTn>
                                        <p:tgtEl>
                                          <p:spTgt spid="20486"/>
                                        </p:tgtEl>
                                        <p:attrNameLst>
                                          <p:attrName>style.visibility</p:attrName>
                                        </p:attrNameLst>
                                      </p:cBhvr>
                                      <p:to>
                                        <p:strVal val="visible"/>
                                      </p:to>
                                    </p:set>
                                  </p:childTnLst>
                                </p:cTn>
                              </p:par>
                            </p:childTnLst>
                          </p:cTn>
                        </p:par>
                        <p:par>
                          <p:cTn id="10" fill="hold" nodeType="afterGroup">
                            <p:stCondLst>
                              <p:cond delay="12097"/>
                            </p:stCondLst>
                            <p:childTnLst>
                              <p:par>
                                <p:cTn id="11" presetID="1" presetClass="mediacall" presetSubtype="0" fill="hold" nodeType="afterEffect">
                                  <p:stCondLst>
                                    <p:cond delay="0"/>
                                  </p:stCondLst>
                                  <p:childTnLst>
                                    <p:cmd type="call" cmd="playFrom(0.0)">
                                      <p:cBhvr>
                                        <p:cTn id="12" dur="7267" fill="hold"/>
                                        <p:tgtEl>
                                          <p:spTgt spid="20573"/>
                                        </p:tgtEl>
                                      </p:cBhvr>
                                    </p:cmd>
                                  </p:childTnLst>
                                </p:cTn>
                              </p:par>
                              <p:par>
                                <p:cTn id="13" presetID="1" presetClass="entr" presetSubtype="0" fill="hold" nodeType="withEffect">
                                  <p:stCondLst>
                                    <p:cond delay="0"/>
                                  </p:stCondLst>
                                  <p:childTnLst>
                                    <p:set>
                                      <p:cBhvr>
                                        <p:cTn id="14" dur="1" fill="hold">
                                          <p:stCondLst>
                                            <p:cond delay="0"/>
                                          </p:stCondLst>
                                        </p:cTn>
                                        <p:tgtEl>
                                          <p:spTgt spid="204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5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16"/>
                                        </p:tgtEl>
                                        <p:attrNameLst>
                                          <p:attrName>style.visibility</p:attrName>
                                        </p:attrNameLst>
                                      </p:cBhvr>
                                      <p:to>
                                        <p:strVal val="visible"/>
                                      </p:to>
                                    </p:set>
                                  </p:childTnLst>
                                </p:cTn>
                              </p:par>
                            </p:childTnLst>
                          </p:cTn>
                        </p:par>
                        <p:par>
                          <p:cTn id="29" fill="hold" nodeType="withGroup">
                            <p:stCondLst>
                              <p:cond delay="19364"/>
                            </p:stCondLst>
                            <p:childTnLst>
                              <p:par>
                                <p:cTn id="30" presetID="1" presetClass="entr" presetSubtype="0" fill="hold" grpId="0" nodeType="afterEffect">
                                  <p:stCondLst>
                                    <p:cond delay="0"/>
                                  </p:stCondLst>
                                  <p:childTnLst>
                                    <p:set>
                                      <p:cBhvr>
                                        <p:cTn id="31" dur="1" fill="hold">
                                          <p:stCondLst>
                                            <p:cond delay="0"/>
                                          </p:stCondLst>
                                        </p:cTn>
                                        <p:tgtEl>
                                          <p:spTgt spid="20487"/>
                                        </p:tgtEl>
                                        <p:attrNameLst>
                                          <p:attrName>style.visibility</p:attrName>
                                        </p:attrNameLst>
                                      </p:cBhvr>
                                      <p:to>
                                        <p:strVal val="visible"/>
                                      </p:to>
                                    </p:set>
                                  </p:childTnLst>
                                </p:cTn>
                              </p:par>
                            </p:childTnLst>
                          </p:cTn>
                        </p:par>
                        <p:par>
                          <p:cTn id="32" fill="hold" nodeType="afterGroup">
                            <p:stCondLst>
                              <p:cond delay="19364"/>
                            </p:stCondLst>
                            <p:childTnLst>
                              <p:par>
                                <p:cTn id="33" presetID="1" presetClass="mediacall" presetSubtype="0" fill="hold" nodeType="afterEffect">
                                  <p:stCondLst>
                                    <p:cond delay="0"/>
                                  </p:stCondLst>
                                  <p:childTnLst>
                                    <p:cmd type="call" cmd="playFrom(0.0)">
                                      <p:cBhvr>
                                        <p:cTn id="34" dur="7801" fill="hold"/>
                                        <p:tgtEl>
                                          <p:spTgt spid="20574"/>
                                        </p:tgtEl>
                                      </p:cBhvr>
                                    </p:cmd>
                                  </p:childTnLst>
                                </p:cTn>
                              </p:par>
                              <p:par>
                                <p:cTn id="35" presetID="1" presetClass="entr" presetSubtype="0" fill="hold" grpId="0" nodeType="withEffect">
                                  <p:stCondLst>
                                    <p:cond delay="0"/>
                                  </p:stCondLst>
                                  <p:childTnLst>
                                    <p:set>
                                      <p:cBhvr>
                                        <p:cTn id="36" dur="1" fill="hold">
                                          <p:stCondLst>
                                            <p:cond delay="0"/>
                                          </p:stCondLst>
                                        </p:cTn>
                                        <p:tgtEl>
                                          <p:spTgt spid="204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4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4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4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4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49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49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5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5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5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5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5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5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5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5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545"/>
                                        </p:tgtEl>
                                        <p:attrNameLst>
                                          <p:attrName>style.visibility</p:attrName>
                                        </p:attrNameLst>
                                      </p:cBhvr>
                                      <p:to>
                                        <p:strVal val="visible"/>
                                      </p:to>
                                    </p:set>
                                  </p:childTnLst>
                                </p:cTn>
                              </p:par>
                            </p:childTnLst>
                          </p:cTn>
                        </p:par>
                        <p:par>
                          <p:cTn id="71" fill="hold" nodeType="withGroup">
                            <p:stCondLst>
                              <p:cond delay="27165"/>
                            </p:stCondLst>
                            <p:childTnLst>
                              <p:par>
                                <p:cTn id="72" presetID="1" presetClass="exit" presetSubtype="0" fill="hold" grpId="1" nodeType="afterEffect">
                                  <p:stCondLst>
                                    <p:cond delay="0"/>
                                  </p:stCondLst>
                                  <p:childTnLst>
                                    <p:set>
                                      <p:cBhvr>
                                        <p:cTn id="73" dur="1" fill="hold">
                                          <p:stCondLst>
                                            <p:cond delay="0"/>
                                          </p:stCondLst>
                                        </p:cTn>
                                        <p:tgtEl>
                                          <p:spTgt spid="20499"/>
                                        </p:tgtEl>
                                        <p:attrNameLst>
                                          <p:attrName>style.visibility</p:attrName>
                                        </p:attrNameLst>
                                      </p:cBhvr>
                                      <p:to>
                                        <p:strVal val="hidden"/>
                                      </p:to>
                                    </p:set>
                                  </p:childTnLst>
                                </p:cTn>
                              </p:par>
                            </p:childTnLst>
                          </p:cTn>
                        </p:par>
                        <p:par>
                          <p:cTn id="74" fill="hold" nodeType="afterGroup">
                            <p:stCondLst>
                              <p:cond delay="27165"/>
                            </p:stCondLst>
                            <p:childTnLst>
                              <p:par>
                                <p:cTn id="75" presetID="1" presetClass="mediacall" presetSubtype="0" fill="hold" nodeType="afterEffect">
                                  <p:stCondLst>
                                    <p:cond delay="0"/>
                                  </p:stCondLst>
                                  <p:childTnLst>
                                    <p:cmd type="call" cmd="playFrom(0.0)">
                                      <p:cBhvr>
                                        <p:cTn id="76" dur="15487" fill="hold"/>
                                        <p:tgtEl>
                                          <p:spTgt spid="20575"/>
                                        </p:tgtEl>
                                      </p:cBhvr>
                                    </p:cmd>
                                  </p:childTnLst>
                                </p:cTn>
                              </p:par>
                              <p:par>
                                <p:cTn id="77" presetID="1" presetClass="exit" presetSubtype="0" fill="hold" grpId="1" nodeType="withEffect">
                                  <p:stCondLst>
                                    <p:cond delay="0"/>
                                  </p:stCondLst>
                                  <p:childTnLst>
                                    <p:set>
                                      <p:cBhvr>
                                        <p:cTn id="78" dur="1" fill="hold">
                                          <p:stCondLst>
                                            <p:cond delay="0"/>
                                          </p:stCondLst>
                                        </p:cTn>
                                        <p:tgtEl>
                                          <p:spTgt spid="20501"/>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05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5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5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557"/>
                                        </p:tgtEl>
                                        <p:attrNameLst>
                                          <p:attrName>style.visibility</p:attrName>
                                        </p:attrNameLst>
                                      </p:cBhvr>
                                      <p:to>
                                        <p:strVal val="visible"/>
                                      </p:to>
                                    </p:set>
                                  </p:childTnLst>
                                </p:cTn>
                              </p:par>
                            </p:childTnLst>
                          </p:cTn>
                        </p:par>
                        <p:par>
                          <p:cTn id="87" fill="hold" nodeType="withGroup">
                            <p:stCondLst>
                              <p:cond delay="42652"/>
                            </p:stCondLst>
                            <p:childTnLst>
                              <p:par>
                                <p:cTn id="88" presetID="9" presetClass="emph" presetSubtype="0" grpId="1" nodeType="afterEffect">
                                  <p:stCondLst>
                                    <p:cond delay="0"/>
                                  </p:stCondLst>
                                  <p:childTnLst>
                                    <p:set>
                                      <p:cBhvr rctx="PPT">
                                        <p:cTn id="89" dur="indefinite"/>
                                        <p:tgtEl>
                                          <p:spTgt spid="20544"/>
                                        </p:tgtEl>
                                        <p:attrNameLst>
                                          <p:attrName>style.opacity</p:attrName>
                                        </p:attrNameLst>
                                      </p:cBhvr>
                                      <p:to>
                                        <p:strVal val="0.25"/>
                                      </p:to>
                                    </p:set>
                                    <p:animEffect filter="image" prLst="opacity: 0.25">
                                      <p:cBhvr rctx="IE">
                                        <p:cTn id="90" dur="indefinite"/>
                                        <p:tgtEl>
                                          <p:spTgt spid="20544"/>
                                        </p:tgtEl>
                                      </p:cBhvr>
                                    </p:animEffect>
                                  </p:childTnLst>
                                </p:cTn>
                              </p:par>
                            </p:childTnLst>
                          </p:cTn>
                        </p:par>
                        <p:par>
                          <p:cTn id="91" fill="hold" nodeType="afterGroup">
                            <p:stCondLst>
                              <p:cond delay="42652"/>
                            </p:stCondLst>
                            <p:childTnLst>
                              <p:par>
                                <p:cTn id="92" presetID="1" presetClass="mediacall" presetSubtype="0" fill="hold" nodeType="afterEffect">
                                  <p:stCondLst>
                                    <p:cond delay="0"/>
                                  </p:stCondLst>
                                  <p:childTnLst>
                                    <p:cmd type="call" cmd="playFrom(0.0)">
                                      <p:cBhvr>
                                        <p:cTn id="93" dur="11261" fill="hold"/>
                                        <p:tgtEl>
                                          <p:spTgt spid="20576"/>
                                        </p:tgtEl>
                                      </p:cBhvr>
                                    </p:cmd>
                                  </p:childTnLst>
                                </p:cTn>
                              </p:par>
                              <p:par>
                                <p:cTn id="94" presetID="9" presetClass="emph" presetSubtype="0" grpId="1" nodeType="withEffect">
                                  <p:stCondLst>
                                    <p:cond delay="0"/>
                                  </p:stCondLst>
                                  <p:childTnLst>
                                    <p:set>
                                      <p:cBhvr rctx="PPT">
                                        <p:cTn id="95" dur="indefinite"/>
                                        <p:tgtEl>
                                          <p:spTgt spid="20542"/>
                                        </p:tgtEl>
                                        <p:attrNameLst>
                                          <p:attrName>style.opacity</p:attrName>
                                        </p:attrNameLst>
                                      </p:cBhvr>
                                      <p:to>
                                        <p:strVal val="0.25"/>
                                      </p:to>
                                    </p:set>
                                    <p:animEffect filter="image" prLst="opacity: 0.25">
                                      <p:cBhvr rctx="IE">
                                        <p:cTn id="96" dur="indefinite"/>
                                        <p:tgtEl>
                                          <p:spTgt spid="20542"/>
                                        </p:tgtEl>
                                      </p:cBhvr>
                                    </p:animEffect>
                                  </p:childTnLst>
                                </p:cTn>
                              </p:par>
                              <p:par>
                                <p:cTn id="97" presetID="9" presetClass="emph" presetSubtype="0" grpId="1" nodeType="withEffect">
                                  <p:stCondLst>
                                    <p:cond delay="0"/>
                                  </p:stCondLst>
                                  <p:childTnLst>
                                    <p:set>
                                      <p:cBhvr rctx="PPT">
                                        <p:cTn id="98" dur="indefinite"/>
                                        <p:tgtEl>
                                          <p:spTgt spid="20543"/>
                                        </p:tgtEl>
                                        <p:attrNameLst>
                                          <p:attrName>style.opacity</p:attrName>
                                        </p:attrNameLst>
                                      </p:cBhvr>
                                      <p:to>
                                        <p:strVal val="0.25"/>
                                      </p:to>
                                    </p:set>
                                    <p:animEffect filter="image" prLst="opacity: 0.25">
                                      <p:cBhvr rctx="IE">
                                        <p:cTn id="99" dur="indefinite"/>
                                        <p:tgtEl>
                                          <p:spTgt spid="20543"/>
                                        </p:tgtEl>
                                      </p:cBhvr>
                                    </p:animEffect>
                                  </p:childTnLst>
                                </p:cTn>
                              </p:par>
                              <p:par>
                                <p:cTn id="100" presetID="22" presetClass="entr" presetSubtype="8" fill="hold" nodeType="withEffect">
                                  <p:stCondLst>
                                    <p:cond delay="0"/>
                                  </p:stCondLst>
                                  <p:childTnLst>
                                    <p:set>
                                      <p:cBhvr>
                                        <p:cTn id="101" dur="1" fill="hold">
                                          <p:stCondLst>
                                            <p:cond delay="0"/>
                                          </p:stCondLst>
                                        </p:cTn>
                                        <p:tgtEl>
                                          <p:spTgt spid="20561"/>
                                        </p:tgtEl>
                                        <p:attrNameLst>
                                          <p:attrName>style.visibility</p:attrName>
                                        </p:attrNameLst>
                                      </p:cBhvr>
                                      <p:to>
                                        <p:strVal val="visible"/>
                                      </p:to>
                                    </p:set>
                                    <p:animEffect transition="in" filter="wipe(left)">
                                      <p:cBhvr>
                                        <p:cTn id="102" dur="500"/>
                                        <p:tgtEl>
                                          <p:spTgt spid="20561"/>
                                        </p:tgtEl>
                                      </p:cBhvr>
                                    </p:animEffect>
                                  </p:childTnLst>
                                </p:cTn>
                              </p:par>
                              <p:par>
                                <p:cTn id="103" presetID="22" presetClass="entr" presetSubtype="8" fill="hold" nodeType="withEffect">
                                  <p:stCondLst>
                                    <p:cond delay="0"/>
                                  </p:stCondLst>
                                  <p:childTnLst>
                                    <p:set>
                                      <p:cBhvr>
                                        <p:cTn id="104" dur="1" fill="hold">
                                          <p:stCondLst>
                                            <p:cond delay="0"/>
                                          </p:stCondLst>
                                        </p:cTn>
                                        <p:tgtEl>
                                          <p:spTgt spid="20562"/>
                                        </p:tgtEl>
                                        <p:attrNameLst>
                                          <p:attrName>style.visibility</p:attrName>
                                        </p:attrNameLst>
                                      </p:cBhvr>
                                      <p:to>
                                        <p:strVal val="visible"/>
                                      </p:to>
                                    </p:set>
                                    <p:animEffect transition="in" filter="wipe(left)">
                                      <p:cBhvr>
                                        <p:cTn id="105" dur="500"/>
                                        <p:tgtEl>
                                          <p:spTgt spid="20562"/>
                                        </p:tgtEl>
                                      </p:cBhvr>
                                    </p:animEffect>
                                  </p:childTnLst>
                                </p:cTn>
                              </p:par>
                              <p:par>
                                <p:cTn id="106" presetID="22" presetClass="entr" presetSubtype="8" fill="hold" nodeType="withEffect">
                                  <p:stCondLst>
                                    <p:cond delay="0"/>
                                  </p:stCondLst>
                                  <p:childTnLst>
                                    <p:set>
                                      <p:cBhvr>
                                        <p:cTn id="107" dur="1" fill="hold">
                                          <p:stCondLst>
                                            <p:cond delay="0"/>
                                          </p:stCondLst>
                                        </p:cTn>
                                        <p:tgtEl>
                                          <p:spTgt spid="20563"/>
                                        </p:tgtEl>
                                        <p:attrNameLst>
                                          <p:attrName>style.visibility</p:attrName>
                                        </p:attrNameLst>
                                      </p:cBhvr>
                                      <p:to>
                                        <p:strVal val="visible"/>
                                      </p:to>
                                    </p:set>
                                    <p:animEffect transition="in" filter="wipe(left)">
                                      <p:cBhvr>
                                        <p:cTn id="108" dur="500"/>
                                        <p:tgtEl>
                                          <p:spTgt spid="205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9" fill="hold" display="0">
                  <p:stCondLst>
                    <p:cond delay="indefinite"/>
                  </p:stCondLst>
                  <p:endCondLst>
                    <p:cond evt="onNext" delay="0">
                      <p:tgtEl>
                        <p:sldTgt/>
                      </p:tgtEl>
                    </p:cond>
                    <p:cond evt="onPrev" delay="0">
                      <p:tgtEl>
                        <p:sldTgt/>
                      </p:tgtEl>
                    </p:cond>
                    <p:cond evt="onStopAudio" delay="0">
                      <p:tgtEl>
                        <p:sldTgt/>
                      </p:tgtEl>
                    </p:cond>
                  </p:endCondLst>
                </p:cTn>
                <p:tgtEl>
                  <p:spTgt spid="20572"/>
                </p:tgtEl>
              </p:cMediaNode>
            </p:audio>
            <p:audio>
              <p:cMediaNode>
                <p:cTn id="110" fill="hold" display="0">
                  <p:stCondLst>
                    <p:cond delay="indefinite"/>
                  </p:stCondLst>
                  <p:endCondLst>
                    <p:cond evt="onNext" delay="0">
                      <p:tgtEl>
                        <p:sldTgt/>
                      </p:tgtEl>
                    </p:cond>
                    <p:cond evt="onPrev" delay="0">
                      <p:tgtEl>
                        <p:sldTgt/>
                      </p:tgtEl>
                    </p:cond>
                    <p:cond evt="onStopAudio" delay="0">
                      <p:tgtEl>
                        <p:sldTgt/>
                      </p:tgtEl>
                    </p:cond>
                  </p:endCondLst>
                </p:cTn>
                <p:tgtEl>
                  <p:spTgt spid="20573"/>
                </p:tgtEl>
              </p:cMediaNode>
            </p:audio>
            <p:audio>
              <p:cMediaNode>
                <p:cTn id="111" fill="hold" display="0">
                  <p:stCondLst>
                    <p:cond delay="indefinite"/>
                  </p:stCondLst>
                  <p:endCondLst>
                    <p:cond evt="onNext" delay="0">
                      <p:tgtEl>
                        <p:sldTgt/>
                      </p:tgtEl>
                    </p:cond>
                    <p:cond evt="onPrev" delay="0">
                      <p:tgtEl>
                        <p:sldTgt/>
                      </p:tgtEl>
                    </p:cond>
                    <p:cond evt="onStopAudio" delay="0">
                      <p:tgtEl>
                        <p:sldTgt/>
                      </p:tgtEl>
                    </p:cond>
                  </p:endCondLst>
                </p:cTn>
                <p:tgtEl>
                  <p:spTgt spid="20574"/>
                </p:tgtEl>
              </p:cMediaNode>
            </p:audio>
            <p:audio>
              <p:cMediaNode>
                <p:cTn id="112" fill="hold" display="0">
                  <p:stCondLst>
                    <p:cond delay="indefinite"/>
                  </p:stCondLst>
                  <p:endCondLst>
                    <p:cond evt="onNext" delay="0">
                      <p:tgtEl>
                        <p:sldTgt/>
                      </p:tgtEl>
                    </p:cond>
                    <p:cond evt="onPrev" delay="0">
                      <p:tgtEl>
                        <p:sldTgt/>
                      </p:tgtEl>
                    </p:cond>
                    <p:cond evt="onStopAudio" delay="0">
                      <p:tgtEl>
                        <p:sldTgt/>
                      </p:tgtEl>
                    </p:cond>
                  </p:endCondLst>
                </p:cTn>
                <p:tgtEl>
                  <p:spTgt spid="20575"/>
                </p:tgtEl>
              </p:cMediaNode>
            </p:audio>
            <p:audio>
              <p:cMediaNode>
                <p:cTn id="113" fill="hold" display="0">
                  <p:stCondLst>
                    <p:cond delay="indefinite"/>
                  </p:stCondLst>
                  <p:endCondLst>
                    <p:cond evt="onNext" delay="0">
                      <p:tgtEl>
                        <p:sldTgt/>
                      </p:tgtEl>
                    </p:cond>
                    <p:cond evt="onPrev" delay="0">
                      <p:tgtEl>
                        <p:sldTgt/>
                      </p:tgtEl>
                    </p:cond>
                    <p:cond evt="onStopAudio" delay="0">
                      <p:tgtEl>
                        <p:sldTgt/>
                      </p:tgtEl>
                    </p:cond>
                  </p:endCondLst>
                </p:cTn>
                <p:tgtEl>
                  <p:spTgt spid="20576"/>
                </p:tgtEl>
              </p:cMediaNode>
            </p:audio>
          </p:childTnLst>
        </p:cTn>
      </p:par>
    </p:tnLst>
    <p:bldLst>
      <p:bldP spid="20486" grpId="0"/>
      <p:bldP spid="20487" grpId="0"/>
      <p:bldP spid="20488" grpId="0"/>
      <p:bldP spid="20489" grpId="0"/>
      <p:bldP spid="20490" grpId="0"/>
      <p:bldP spid="20491" grpId="0"/>
      <p:bldP spid="20492" grpId="0"/>
      <p:bldP spid="20493" grpId="0"/>
      <p:bldP spid="20494" grpId="0"/>
      <p:bldP spid="20498" grpId="0"/>
      <p:bldP spid="20499" grpId="0"/>
      <p:bldP spid="20499" grpId="1"/>
      <p:bldP spid="20500" grpId="0"/>
      <p:bldP spid="20501" grpId="0"/>
      <p:bldP spid="20501" grpId="1"/>
      <p:bldP spid="20512" grpId="0"/>
      <p:bldP spid="20514" grpId="0"/>
      <p:bldP spid="20542" grpId="0"/>
      <p:bldP spid="20542" grpId="1"/>
      <p:bldP spid="20543" grpId="0"/>
      <p:bldP spid="20543" grpId="1"/>
      <p:bldP spid="20544" grpId="0"/>
      <p:bldP spid="20544" grpId="1"/>
      <p:bldP spid="20546" grpId="0"/>
      <p:bldP spid="20547" grpId="0"/>
      <p:bldP spid="20556" grpId="0"/>
      <p:bldP spid="205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3EC7980-7B27-4219-A4B6-BD1FD9DD60DF}"/>
              </a:ext>
            </a:extLst>
          </p:cNvPr>
          <p:cNvSpPr>
            <a:spLocks noChangeArrowheads="1"/>
          </p:cNvSpPr>
          <p:nvPr/>
        </p:nvSpPr>
        <p:spPr bwMode="auto">
          <a:xfrm>
            <a:off x="457200" y="1706563"/>
            <a:ext cx="3714750"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3800" b="1"/>
              <a:t>GREECE</a:t>
            </a:r>
          </a:p>
        </p:txBody>
      </p:sp>
      <p:sp>
        <p:nvSpPr>
          <p:cNvPr id="122883" name="Rectangle 3">
            <a:extLst>
              <a:ext uri="{FF2B5EF4-FFF2-40B4-BE49-F238E27FC236}">
                <a16:creationId xmlns:a16="http://schemas.microsoft.com/office/drawing/2014/main" id="{89465FF1-5313-4D45-97F5-CEF172E61E2B}"/>
              </a:ext>
            </a:extLst>
          </p:cNvPr>
          <p:cNvSpPr>
            <a:spLocks noChangeArrowheads="1"/>
          </p:cNvSpPr>
          <p:nvPr/>
        </p:nvSpPr>
        <p:spPr bwMode="auto">
          <a:xfrm>
            <a:off x="4948238" y="1706563"/>
            <a:ext cx="3751262" cy="457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3800" b="1"/>
              <a:t>ROME</a:t>
            </a:r>
          </a:p>
        </p:txBody>
      </p:sp>
      <p:sp>
        <p:nvSpPr>
          <p:cNvPr id="122884" name="Rectangle 4">
            <a:extLst>
              <a:ext uri="{FF2B5EF4-FFF2-40B4-BE49-F238E27FC236}">
                <a16:creationId xmlns:a16="http://schemas.microsoft.com/office/drawing/2014/main" id="{6F348F0F-9D0A-4F9B-8511-F7880FD42440}"/>
              </a:ext>
            </a:extLst>
          </p:cNvPr>
          <p:cNvSpPr>
            <a:spLocks noChangeArrowheads="1"/>
          </p:cNvSpPr>
          <p:nvPr/>
        </p:nvSpPr>
        <p:spPr bwMode="auto">
          <a:xfrm>
            <a:off x="4722813" y="4760913"/>
            <a:ext cx="1400175"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Italians</a:t>
            </a:r>
          </a:p>
        </p:txBody>
      </p:sp>
      <p:sp>
        <p:nvSpPr>
          <p:cNvPr id="122885" name="Rectangle 5">
            <a:extLst>
              <a:ext uri="{FF2B5EF4-FFF2-40B4-BE49-F238E27FC236}">
                <a16:creationId xmlns:a16="http://schemas.microsoft.com/office/drawing/2014/main" id="{8EFE19BA-A180-409F-9972-5321C1EABCEB}"/>
              </a:ext>
            </a:extLst>
          </p:cNvPr>
          <p:cNvSpPr>
            <a:spLocks noChangeArrowheads="1"/>
          </p:cNvSpPr>
          <p:nvPr/>
        </p:nvSpPr>
        <p:spPr bwMode="auto">
          <a:xfrm>
            <a:off x="4819650" y="3308350"/>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English</a:t>
            </a:r>
          </a:p>
        </p:txBody>
      </p:sp>
      <p:sp>
        <p:nvSpPr>
          <p:cNvPr id="122886" name="Rectangle 6">
            <a:extLst>
              <a:ext uri="{FF2B5EF4-FFF2-40B4-BE49-F238E27FC236}">
                <a16:creationId xmlns:a16="http://schemas.microsoft.com/office/drawing/2014/main" id="{C55DF3E3-3789-4DD3-B184-80CF19898909}"/>
              </a:ext>
            </a:extLst>
          </p:cNvPr>
          <p:cNvSpPr>
            <a:spLocks noChangeArrowheads="1"/>
          </p:cNvSpPr>
          <p:nvPr/>
        </p:nvSpPr>
        <p:spPr bwMode="auto">
          <a:xfrm>
            <a:off x="4684713" y="3783013"/>
            <a:ext cx="1366837" cy="369887"/>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French</a:t>
            </a:r>
          </a:p>
        </p:txBody>
      </p:sp>
      <p:sp>
        <p:nvSpPr>
          <p:cNvPr id="122887" name="Rectangle 7">
            <a:extLst>
              <a:ext uri="{FF2B5EF4-FFF2-40B4-BE49-F238E27FC236}">
                <a16:creationId xmlns:a16="http://schemas.microsoft.com/office/drawing/2014/main" id="{5CF0926E-3F47-499C-9E07-CBC3E39971AB}"/>
              </a:ext>
            </a:extLst>
          </p:cNvPr>
          <p:cNvSpPr>
            <a:spLocks noChangeArrowheads="1"/>
          </p:cNvSpPr>
          <p:nvPr/>
        </p:nvSpPr>
        <p:spPr bwMode="auto">
          <a:xfrm>
            <a:off x="4949825" y="5132388"/>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Swiss</a:t>
            </a:r>
          </a:p>
        </p:txBody>
      </p:sp>
      <p:sp>
        <p:nvSpPr>
          <p:cNvPr id="122888" name="Rectangle 8">
            <a:extLst>
              <a:ext uri="{FF2B5EF4-FFF2-40B4-BE49-F238E27FC236}">
                <a16:creationId xmlns:a16="http://schemas.microsoft.com/office/drawing/2014/main" id="{808C4353-7369-4DAC-84E4-938427149127}"/>
              </a:ext>
            </a:extLst>
          </p:cNvPr>
          <p:cNvSpPr>
            <a:spLocks noChangeArrowheads="1"/>
          </p:cNvSpPr>
          <p:nvPr/>
        </p:nvSpPr>
        <p:spPr bwMode="auto">
          <a:xfrm>
            <a:off x="4678363" y="4265613"/>
            <a:ext cx="1279525" cy="376237"/>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r">
              <a:buFont typeface="Wingdings" panose="05000000000000000000" pitchFamily="2" charset="2"/>
              <a:buNone/>
            </a:pPr>
            <a:r>
              <a:rPr lang="en-US" altLang="en-US" sz="2400"/>
              <a:t>Spanish</a:t>
            </a:r>
          </a:p>
        </p:txBody>
      </p:sp>
      <p:sp>
        <p:nvSpPr>
          <p:cNvPr id="122889" name="Rectangle 9">
            <a:extLst>
              <a:ext uri="{FF2B5EF4-FFF2-40B4-BE49-F238E27FC236}">
                <a16:creationId xmlns:a16="http://schemas.microsoft.com/office/drawing/2014/main" id="{076FF8B4-CDA9-4A64-BE09-352E7C5B4E38}"/>
              </a:ext>
            </a:extLst>
          </p:cNvPr>
          <p:cNvSpPr>
            <a:spLocks noChangeArrowheads="1"/>
          </p:cNvSpPr>
          <p:nvPr/>
        </p:nvSpPr>
        <p:spPr bwMode="auto">
          <a:xfrm>
            <a:off x="6859588" y="3375025"/>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Portuguese</a:t>
            </a:r>
          </a:p>
        </p:txBody>
      </p:sp>
      <p:sp>
        <p:nvSpPr>
          <p:cNvPr id="122890" name="Rectangle 10">
            <a:extLst>
              <a:ext uri="{FF2B5EF4-FFF2-40B4-BE49-F238E27FC236}">
                <a16:creationId xmlns:a16="http://schemas.microsoft.com/office/drawing/2014/main" id="{48D2FD69-FFF3-448D-8170-66CE7B939128}"/>
              </a:ext>
            </a:extLst>
          </p:cNvPr>
          <p:cNvSpPr>
            <a:spLocks noChangeArrowheads="1"/>
          </p:cNvSpPr>
          <p:nvPr/>
        </p:nvSpPr>
        <p:spPr bwMode="auto">
          <a:xfrm>
            <a:off x="6819900" y="5183188"/>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Germans</a:t>
            </a:r>
          </a:p>
        </p:txBody>
      </p:sp>
      <p:sp>
        <p:nvSpPr>
          <p:cNvPr id="122891" name="Oval 11">
            <a:extLst>
              <a:ext uri="{FF2B5EF4-FFF2-40B4-BE49-F238E27FC236}">
                <a16:creationId xmlns:a16="http://schemas.microsoft.com/office/drawing/2014/main" id="{91298CC5-F3B8-4109-B8A8-542EC5962DB8}"/>
              </a:ext>
            </a:extLst>
          </p:cNvPr>
          <p:cNvSpPr>
            <a:spLocks noChangeArrowheads="1"/>
          </p:cNvSpPr>
          <p:nvPr/>
        </p:nvSpPr>
        <p:spPr bwMode="auto">
          <a:xfrm>
            <a:off x="1552575" y="3697288"/>
            <a:ext cx="14478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2" name="Rectangle 12">
            <a:extLst>
              <a:ext uri="{FF2B5EF4-FFF2-40B4-BE49-F238E27FC236}">
                <a16:creationId xmlns:a16="http://schemas.microsoft.com/office/drawing/2014/main" id="{E308C1D3-47B4-42E3-A9D0-EEF178143AA5}"/>
              </a:ext>
            </a:extLst>
          </p:cNvPr>
          <p:cNvSpPr>
            <a:spLocks noChangeArrowheads="1"/>
          </p:cNvSpPr>
          <p:nvPr/>
        </p:nvSpPr>
        <p:spPr bwMode="auto">
          <a:xfrm>
            <a:off x="269875" y="4826000"/>
            <a:ext cx="1800225"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a:t>Cassander</a:t>
            </a:r>
            <a:br>
              <a:rPr lang="en-US" altLang="en-US" sz="2400"/>
            </a:br>
            <a:r>
              <a:rPr lang="en-US" altLang="en-US" sz="2400"/>
              <a:t>(Macedonia)</a:t>
            </a:r>
          </a:p>
        </p:txBody>
      </p:sp>
      <p:sp>
        <p:nvSpPr>
          <p:cNvPr id="122893" name="Rectangle 13">
            <a:extLst>
              <a:ext uri="{FF2B5EF4-FFF2-40B4-BE49-F238E27FC236}">
                <a16:creationId xmlns:a16="http://schemas.microsoft.com/office/drawing/2014/main" id="{027A59A7-86F7-46C0-96F7-CC48FF46CA1F}"/>
              </a:ext>
            </a:extLst>
          </p:cNvPr>
          <p:cNvSpPr>
            <a:spLocks noChangeArrowheads="1"/>
          </p:cNvSpPr>
          <p:nvPr/>
        </p:nvSpPr>
        <p:spPr bwMode="auto">
          <a:xfrm>
            <a:off x="2630488" y="3371850"/>
            <a:ext cx="1676400" cy="6096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400"/>
              <a:t>Lysimachus</a:t>
            </a:r>
            <a:br>
              <a:rPr lang="en-US" altLang="en-US" sz="2400"/>
            </a:br>
            <a:r>
              <a:rPr lang="en-US" altLang="en-US" sz="2400"/>
              <a:t>(Thrace)</a:t>
            </a:r>
          </a:p>
        </p:txBody>
      </p:sp>
      <p:sp>
        <p:nvSpPr>
          <p:cNvPr id="122894" name="Rectangle 14">
            <a:extLst>
              <a:ext uri="{FF2B5EF4-FFF2-40B4-BE49-F238E27FC236}">
                <a16:creationId xmlns:a16="http://schemas.microsoft.com/office/drawing/2014/main" id="{116B33D1-EF9D-495A-95FC-34E273D9B8C2}"/>
              </a:ext>
            </a:extLst>
          </p:cNvPr>
          <p:cNvSpPr>
            <a:spLocks noChangeArrowheads="1"/>
          </p:cNvSpPr>
          <p:nvPr/>
        </p:nvSpPr>
        <p:spPr bwMode="auto">
          <a:xfrm>
            <a:off x="409575" y="2252663"/>
            <a:ext cx="38100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a:t>4 Horns</a:t>
            </a:r>
          </a:p>
        </p:txBody>
      </p:sp>
      <p:sp>
        <p:nvSpPr>
          <p:cNvPr id="122895" name="Rectangle 15">
            <a:extLst>
              <a:ext uri="{FF2B5EF4-FFF2-40B4-BE49-F238E27FC236}">
                <a16:creationId xmlns:a16="http://schemas.microsoft.com/office/drawing/2014/main" id="{902EE623-C1A5-48FC-8CE6-DF10FAA18ED3}"/>
              </a:ext>
            </a:extLst>
          </p:cNvPr>
          <p:cNvSpPr>
            <a:spLocks noChangeArrowheads="1"/>
          </p:cNvSpPr>
          <p:nvPr/>
        </p:nvSpPr>
        <p:spPr bwMode="auto">
          <a:xfrm>
            <a:off x="4919663" y="2252663"/>
            <a:ext cx="38100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a:t>10 Horns</a:t>
            </a:r>
          </a:p>
        </p:txBody>
      </p:sp>
      <p:sp>
        <p:nvSpPr>
          <p:cNvPr id="122896" name="Line 16">
            <a:extLst>
              <a:ext uri="{FF2B5EF4-FFF2-40B4-BE49-F238E27FC236}">
                <a16:creationId xmlns:a16="http://schemas.microsoft.com/office/drawing/2014/main" id="{8D677F00-ADA9-437A-9F7D-3E6FDD40C63F}"/>
              </a:ext>
            </a:extLst>
          </p:cNvPr>
          <p:cNvSpPr>
            <a:spLocks noChangeShapeType="1"/>
          </p:cNvSpPr>
          <p:nvPr/>
        </p:nvSpPr>
        <p:spPr bwMode="auto">
          <a:xfrm>
            <a:off x="2265363" y="3692525"/>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7" name="Line 17">
            <a:extLst>
              <a:ext uri="{FF2B5EF4-FFF2-40B4-BE49-F238E27FC236}">
                <a16:creationId xmlns:a16="http://schemas.microsoft.com/office/drawing/2014/main" id="{3BE5AB1F-93F1-4441-84E3-05FCF97D882B}"/>
              </a:ext>
            </a:extLst>
          </p:cNvPr>
          <p:cNvSpPr>
            <a:spLocks noChangeShapeType="1"/>
          </p:cNvSpPr>
          <p:nvPr/>
        </p:nvSpPr>
        <p:spPr bwMode="auto">
          <a:xfrm>
            <a:off x="1552575" y="44323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8" name="Oval 18">
            <a:extLst>
              <a:ext uri="{FF2B5EF4-FFF2-40B4-BE49-F238E27FC236}">
                <a16:creationId xmlns:a16="http://schemas.microsoft.com/office/drawing/2014/main" id="{5903E2A5-A1B6-42A2-9955-CA4134FF7EFF}"/>
              </a:ext>
            </a:extLst>
          </p:cNvPr>
          <p:cNvSpPr>
            <a:spLocks noChangeArrowheads="1"/>
          </p:cNvSpPr>
          <p:nvPr/>
        </p:nvSpPr>
        <p:spPr bwMode="auto">
          <a:xfrm>
            <a:off x="5935663" y="3676650"/>
            <a:ext cx="15240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9" name="Line 19">
            <a:extLst>
              <a:ext uri="{FF2B5EF4-FFF2-40B4-BE49-F238E27FC236}">
                <a16:creationId xmlns:a16="http://schemas.microsoft.com/office/drawing/2014/main" id="{0B7351EE-8B87-4259-9606-6DC381B827C7}"/>
              </a:ext>
            </a:extLst>
          </p:cNvPr>
          <p:cNvSpPr>
            <a:spLocks noChangeShapeType="1"/>
          </p:cNvSpPr>
          <p:nvPr/>
        </p:nvSpPr>
        <p:spPr bwMode="auto">
          <a:xfrm>
            <a:off x="6697663" y="367665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0" name="Line 20">
            <a:extLst>
              <a:ext uri="{FF2B5EF4-FFF2-40B4-BE49-F238E27FC236}">
                <a16:creationId xmlns:a16="http://schemas.microsoft.com/office/drawing/2014/main" id="{32266A96-34ED-419D-8941-973F6E5187FF}"/>
              </a:ext>
            </a:extLst>
          </p:cNvPr>
          <p:cNvSpPr>
            <a:spLocks noChangeShapeType="1"/>
          </p:cNvSpPr>
          <p:nvPr/>
        </p:nvSpPr>
        <p:spPr bwMode="auto">
          <a:xfrm rot="2130501">
            <a:off x="6697663" y="367665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1" name="Line 21">
            <a:extLst>
              <a:ext uri="{FF2B5EF4-FFF2-40B4-BE49-F238E27FC236}">
                <a16:creationId xmlns:a16="http://schemas.microsoft.com/office/drawing/2014/main" id="{F9930B2F-32C3-44CF-A410-9B6921D959A9}"/>
              </a:ext>
            </a:extLst>
          </p:cNvPr>
          <p:cNvSpPr>
            <a:spLocks noChangeShapeType="1"/>
          </p:cNvSpPr>
          <p:nvPr/>
        </p:nvSpPr>
        <p:spPr bwMode="auto">
          <a:xfrm rot="4285758">
            <a:off x="6696869" y="3677444"/>
            <a:ext cx="1588"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2" name="Line 22">
            <a:extLst>
              <a:ext uri="{FF2B5EF4-FFF2-40B4-BE49-F238E27FC236}">
                <a16:creationId xmlns:a16="http://schemas.microsoft.com/office/drawing/2014/main" id="{F80D52F1-3AB5-4B5B-AA51-9FCC263C6E13}"/>
              </a:ext>
            </a:extLst>
          </p:cNvPr>
          <p:cNvSpPr>
            <a:spLocks noChangeShapeType="1"/>
          </p:cNvSpPr>
          <p:nvPr/>
        </p:nvSpPr>
        <p:spPr bwMode="auto">
          <a:xfrm rot="19505829" flipH="1">
            <a:off x="6697663" y="367665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3" name="Line 23">
            <a:extLst>
              <a:ext uri="{FF2B5EF4-FFF2-40B4-BE49-F238E27FC236}">
                <a16:creationId xmlns:a16="http://schemas.microsoft.com/office/drawing/2014/main" id="{EDCB73F8-F6C5-4DFD-826F-1267806F98B9}"/>
              </a:ext>
            </a:extLst>
          </p:cNvPr>
          <p:cNvSpPr>
            <a:spLocks noChangeShapeType="1"/>
          </p:cNvSpPr>
          <p:nvPr/>
        </p:nvSpPr>
        <p:spPr bwMode="auto">
          <a:xfrm rot="17460526" flipH="1">
            <a:off x="6696869" y="3675857"/>
            <a:ext cx="1587"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4" name="Line 24">
            <a:extLst>
              <a:ext uri="{FF2B5EF4-FFF2-40B4-BE49-F238E27FC236}">
                <a16:creationId xmlns:a16="http://schemas.microsoft.com/office/drawing/2014/main" id="{5957E126-A538-4739-AD51-589C8C2D9138}"/>
              </a:ext>
            </a:extLst>
          </p:cNvPr>
          <p:cNvSpPr>
            <a:spLocks noChangeShapeType="1"/>
          </p:cNvSpPr>
          <p:nvPr/>
        </p:nvSpPr>
        <p:spPr bwMode="auto">
          <a:xfrm>
            <a:off x="4568825" y="1925638"/>
            <a:ext cx="0" cy="4148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5" name="Rectangle 25">
            <a:extLst>
              <a:ext uri="{FF2B5EF4-FFF2-40B4-BE49-F238E27FC236}">
                <a16:creationId xmlns:a16="http://schemas.microsoft.com/office/drawing/2014/main" id="{9E73F017-1058-4926-B978-4A0907A41CF3}"/>
              </a:ext>
            </a:extLst>
          </p:cNvPr>
          <p:cNvSpPr>
            <a:spLocks noChangeArrowheads="1"/>
          </p:cNvSpPr>
          <p:nvPr/>
        </p:nvSpPr>
        <p:spPr bwMode="auto">
          <a:xfrm>
            <a:off x="2460625" y="5476875"/>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b="1">
                <a:solidFill>
                  <a:srgbClr val="00FF00"/>
                </a:solidFill>
              </a:rPr>
              <a:t>Ptolemy</a:t>
            </a:r>
            <a:br>
              <a:rPr lang="en-US" altLang="en-US" sz="2800" b="1">
                <a:solidFill>
                  <a:srgbClr val="00FF00"/>
                </a:solidFill>
              </a:rPr>
            </a:br>
            <a:r>
              <a:rPr lang="en-US" altLang="en-US" sz="2800" b="1">
                <a:solidFill>
                  <a:srgbClr val="00FF00"/>
                </a:solidFill>
              </a:rPr>
              <a:t>(Egypt)</a:t>
            </a:r>
          </a:p>
        </p:txBody>
      </p:sp>
      <p:sp>
        <p:nvSpPr>
          <p:cNvPr id="122906" name="Rectangle 26">
            <a:extLst>
              <a:ext uri="{FF2B5EF4-FFF2-40B4-BE49-F238E27FC236}">
                <a16:creationId xmlns:a16="http://schemas.microsoft.com/office/drawing/2014/main" id="{390F99ED-AD4D-470D-98CA-A32A16868A45}"/>
              </a:ext>
            </a:extLst>
          </p:cNvPr>
          <p:cNvSpPr>
            <a:spLocks noChangeArrowheads="1"/>
          </p:cNvSpPr>
          <p:nvPr/>
        </p:nvSpPr>
        <p:spPr bwMode="auto">
          <a:xfrm>
            <a:off x="5033963" y="3222625"/>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b="1">
                <a:solidFill>
                  <a:srgbClr val="00FF00"/>
                </a:solidFill>
              </a:rPr>
              <a:t>English</a:t>
            </a:r>
          </a:p>
        </p:txBody>
      </p:sp>
      <p:sp>
        <p:nvSpPr>
          <p:cNvPr id="122907" name="Rectangle 27">
            <a:extLst>
              <a:ext uri="{FF2B5EF4-FFF2-40B4-BE49-F238E27FC236}">
                <a16:creationId xmlns:a16="http://schemas.microsoft.com/office/drawing/2014/main" id="{6DC89F28-E95B-45FE-BFE3-A61F78B15D3D}"/>
              </a:ext>
            </a:extLst>
          </p:cNvPr>
          <p:cNvSpPr>
            <a:spLocks noChangeArrowheads="1"/>
          </p:cNvSpPr>
          <p:nvPr/>
        </p:nvSpPr>
        <p:spPr bwMode="auto">
          <a:xfrm>
            <a:off x="6708775" y="5662613"/>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b="1">
                <a:solidFill>
                  <a:srgbClr val="00FF00"/>
                </a:solidFill>
              </a:rPr>
              <a:t>Germans</a:t>
            </a:r>
          </a:p>
        </p:txBody>
      </p:sp>
      <p:sp>
        <p:nvSpPr>
          <p:cNvPr id="122908" name="Text Box 28">
            <a:extLst>
              <a:ext uri="{FF2B5EF4-FFF2-40B4-BE49-F238E27FC236}">
                <a16:creationId xmlns:a16="http://schemas.microsoft.com/office/drawing/2014/main" id="{8E9F2216-A343-4C30-82F7-61A3B2C6E54E}"/>
              </a:ext>
            </a:extLst>
          </p:cNvPr>
          <p:cNvSpPr txBox="1">
            <a:spLocks noChangeArrowheads="1"/>
          </p:cNvSpPr>
          <p:nvPr/>
        </p:nvSpPr>
        <p:spPr bwMode="auto">
          <a:xfrm>
            <a:off x="396875" y="2997200"/>
            <a:ext cx="1331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u="sng">
                <a:solidFill>
                  <a:srgbClr val="00FF00"/>
                </a:solidFill>
                <a:effectLst>
                  <a:outerShdw blurRad="38100" dist="38100" dir="2700000" algn="tl">
                    <a:srgbClr val="000000"/>
                  </a:outerShdw>
                </a:effectLst>
                <a:latin typeface="Franklin Gothic Medium" panose="020B0603020102020204" pitchFamily="34" charset="0"/>
              </a:rPr>
              <a:t>KON</a:t>
            </a:r>
          </a:p>
        </p:txBody>
      </p:sp>
      <p:sp>
        <p:nvSpPr>
          <p:cNvPr id="122909" name="Text Box 29">
            <a:extLst>
              <a:ext uri="{FF2B5EF4-FFF2-40B4-BE49-F238E27FC236}">
                <a16:creationId xmlns:a16="http://schemas.microsoft.com/office/drawing/2014/main" id="{12F8012A-EF8E-4A4E-8E49-D9051CB08FC0}"/>
              </a:ext>
            </a:extLst>
          </p:cNvPr>
          <p:cNvSpPr txBox="1">
            <a:spLocks noChangeArrowheads="1"/>
          </p:cNvSpPr>
          <p:nvPr/>
        </p:nvSpPr>
        <p:spPr bwMode="auto">
          <a:xfrm>
            <a:off x="2638425" y="5014913"/>
            <a:ext cx="1331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u="sng">
                <a:solidFill>
                  <a:srgbClr val="00FF00"/>
                </a:solidFill>
                <a:effectLst>
                  <a:outerShdw blurRad="38100" dist="38100" dir="2700000" algn="tl">
                    <a:srgbClr val="000000"/>
                  </a:outerShdw>
                </a:effectLst>
                <a:latin typeface="Franklin Gothic Medium" panose="020B0603020102020204" pitchFamily="34" charset="0"/>
              </a:rPr>
              <a:t>KOS</a:t>
            </a:r>
          </a:p>
        </p:txBody>
      </p:sp>
      <p:sp>
        <p:nvSpPr>
          <p:cNvPr id="122910" name="Text Box 30">
            <a:extLst>
              <a:ext uri="{FF2B5EF4-FFF2-40B4-BE49-F238E27FC236}">
                <a16:creationId xmlns:a16="http://schemas.microsoft.com/office/drawing/2014/main" id="{3E2B4F27-4300-4FA8-BE38-22346F68EC35}"/>
              </a:ext>
            </a:extLst>
          </p:cNvPr>
          <p:cNvSpPr txBox="1">
            <a:spLocks noChangeArrowheads="1"/>
          </p:cNvSpPr>
          <p:nvPr/>
        </p:nvSpPr>
        <p:spPr bwMode="auto">
          <a:xfrm>
            <a:off x="5191125" y="2805113"/>
            <a:ext cx="1331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u="sng">
                <a:solidFill>
                  <a:srgbClr val="00FF00"/>
                </a:solidFill>
                <a:effectLst>
                  <a:outerShdw blurRad="38100" dist="38100" dir="2700000" algn="tl">
                    <a:srgbClr val="000000"/>
                  </a:outerShdw>
                </a:effectLst>
                <a:latin typeface="Franklin Gothic Medium" panose="020B0603020102020204" pitchFamily="34" charset="0"/>
              </a:rPr>
              <a:t>KON</a:t>
            </a:r>
          </a:p>
        </p:txBody>
      </p:sp>
      <p:sp>
        <p:nvSpPr>
          <p:cNvPr id="122911" name="Text Box 31">
            <a:extLst>
              <a:ext uri="{FF2B5EF4-FFF2-40B4-BE49-F238E27FC236}">
                <a16:creationId xmlns:a16="http://schemas.microsoft.com/office/drawing/2014/main" id="{C51DCA98-1F52-4723-8BCE-017412360654}"/>
              </a:ext>
            </a:extLst>
          </p:cNvPr>
          <p:cNvSpPr txBox="1">
            <a:spLocks noChangeArrowheads="1"/>
          </p:cNvSpPr>
          <p:nvPr/>
        </p:nvSpPr>
        <p:spPr bwMode="auto">
          <a:xfrm>
            <a:off x="6846888" y="5232400"/>
            <a:ext cx="1331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u="sng">
                <a:solidFill>
                  <a:srgbClr val="00FF00"/>
                </a:solidFill>
                <a:effectLst>
                  <a:outerShdw blurRad="38100" dist="38100" dir="2700000" algn="tl">
                    <a:srgbClr val="000000"/>
                  </a:outerShdw>
                </a:effectLst>
                <a:latin typeface="Franklin Gothic Medium" panose="020B0603020102020204" pitchFamily="34" charset="0"/>
              </a:rPr>
              <a:t>KOS</a:t>
            </a:r>
          </a:p>
        </p:txBody>
      </p:sp>
      <p:sp>
        <p:nvSpPr>
          <p:cNvPr id="122912" name="Rectangle 32">
            <a:extLst>
              <a:ext uri="{FF2B5EF4-FFF2-40B4-BE49-F238E27FC236}">
                <a16:creationId xmlns:a16="http://schemas.microsoft.com/office/drawing/2014/main" id="{5AE27341-E9E5-48EA-9023-C80AB17EB795}"/>
              </a:ext>
            </a:extLst>
          </p:cNvPr>
          <p:cNvSpPr>
            <a:spLocks noGrp="1" noChangeArrowheads="1"/>
          </p:cNvSpPr>
          <p:nvPr>
            <p:ph type="title"/>
          </p:nvPr>
        </p:nvSpPr>
        <p:spPr>
          <a:xfrm>
            <a:off x="457200" y="184150"/>
            <a:ext cx="8196263" cy="1270000"/>
          </a:xfrm>
          <a:noFill/>
          <a:ln/>
        </p:spPr>
        <p:txBody>
          <a:bodyPr/>
          <a:lstStyle/>
          <a:p>
            <a:pPr algn="ctr"/>
            <a:r>
              <a:rPr lang="en-US" altLang="en-US">
                <a:effectLst/>
                <a:latin typeface="Franklin Gothic Medium" panose="020B0603020102020204" pitchFamily="34" charset="0"/>
              </a:rPr>
              <a:t>STEP #3: </a:t>
            </a:r>
            <a:br>
              <a:rPr lang="en-US" altLang="en-US">
                <a:effectLst/>
                <a:latin typeface="Franklin Gothic Medium" panose="020B0603020102020204" pitchFamily="34" charset="0"/>
              </a:rPr>
            </a:br>
            <a:r>
              <a:rPr lang="en-US" altLang="en-US">
                <a:effectLst/>
                <a:latin typeface="Franklin Gothic Medium" panose="020B0603020102020204" pitchFamily="34" charset="0"/>
              </a:rPr>
              <a:t>Determine the 2 main opposing forces</a:t>
            </a:r>
          </a:p>
        </p:txBody>
      </p:sp>
      <p:sp>
        <p:nvSpPr>
          <p:cNvPr id="122913" name="Rectangle 33">
            <a:extLst>
              <a:ext uri="{FF2B5EF4-FFF2-40B4-BE49-F238E27FC236}">
                <a16:creationId xmlns:a16="http://schemas.microsoft.com/office/drawing/2014/main" id="{60BB44AA-2578-4624-9E32-6BB963FF9CBC}"/>
              </a:ext>
            </a:extLst>
          </p:cNvPr>
          <p:cNvSpPr>
            <a:spLocks noChangeArrowheads="1"/>
          </p:cNvSpPr>
          <p:nvPr/>
        </p:nvSpPr>
        <p:spPr bwMode="auto">
          <a:xfrm>
            <a:off x="192088" y="3429000"/>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lgn="ctr">
              <a:buFont typeface="Wingdings" panose="05000000000000000000" pitchFamily="2" charset="2"/>
              <a:buNone/>
            </a:pPr>
            <a:r>
              <a:rPr lang="en-US" altLang="en-US" sz="2800" b="1">
                <a:solidFill>
                  <a:srgbClr val="00FF00"/>
                </a:solidFill>
              </a:rPr>
              <a:t>Seleucus</a:t>
            </a:r>
            <a:br>
              <a:rPr lang="en-US" altLang="en-US" sz="2800" b="1">
                <a:solidFill>
                  <a:srgbClr val="00FF00"/>
                </a:solidFill>
              </a:rPr>
            </a:br>
            <a:r>
              <a:rPr lang="en-US" altLang="en-US" sz="2800" b="1">
                <a:solidFill>
                  <a:srgbClr val="00FF00"/>
                </a:solidFill>
              </a:rPr>
              <a:t>(Asia)</a:t>
            </a:r>
          </a:p>
        </p:txBody>
      </p:sp>
      <p:sp>
        <p:nvSpPr>
          <p:cNvPr id="122914" name="Rectangle 34">
            <a:extLst>
              <a:ext uri="{FF2B5EF4-FFF2-40B4-BE49-F238E27FC236}">
                <a16:creationId xmlns:a16="http://schemas.microsoft.com/office/drawing/2014/main" id="{A1794DAE-5D11-49EC-98B7-ED1BE1BC822F}"/>
              </a:ext>
            </a:extLst>
          </p:cNvPr>
          <p:cNvSpPr>
            <a:spLocks noChangeArrowheads="1"/>
          </p:cNvSpPr>
          <p:nvPr/>
        </p:nvSpPr>
        <p:spPr bwMode="auto">
          <a:xfrm>
            <a:off x="7467600" y="4308475"/>
            <a:ext cx="1246188"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Vandals</a:t>
            </a:r>
          </a:p>
        </p:txBody>
      </p:sp>
      <p:sp>
        <p:nvSpPr>
          <p:cNvPr id="122915" name="Rectangle 35">
            <a:extLst>
              <a:ext uri="{FF2B5EF4-FFF2-40B4-BE49-F238E27FC236}">
                <a16:creationId xmlns:a16="http://schemas.microsoft.com/office/drawing/2014/main" id="{E50DEF8A-A3D6-4559-996C-875DEF60147B}"/>
              </a:ext>
            </a:extLst>
          </p:cNvPr>
          <p:cNvSpPr>
            <a:spLocks noChangeArrowheads="1"/>
          </p:cNvSpPr>
          <p:nvPr/>
        </p:nvSpPr>
        <p:spPr bwMode="auto">
          <a:xfrm>
            <a:off x="7261225" y="4814888"/>
            <a:ext cx="1647825"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Ostrogoths</a:t>
            </a:r>
          </a:p>
        </p:txBody>
      </p:sp>
      <p:sp>
        <p:nvSpPr>
          <p:cNvPr id="122916" name="Rectangle 36">
            <a:extLst>
              <a:ext uri="{FF2B5EF4-FFF2-40B4-BE49-F238E27FC236}">
                <a16:creationId xmlns:a16="http://schemas.microsoft.com/office/drawing/2014/main" id="{F24FAC31-AEC0-4925-88F6-23D933424427}"/>
              </a:ext>
            </a:extLst>
          </p:cNvPr>
          <p:cNvSpPr>
            <a:spLocks noChangeArrowheads="1"/>
          </p:cNvSpPr>
          <p:nvPr/>
        </p:nvSpPr>
        <p:spPr bwMode="auto">
          <a:xfrm>
            <a:off x="7334250" y="3803650"/>
            <a:ext cx="1676400" cy="381000"/>
          </a:xfrm>
          <a:prstGeom prst="rect">
            <a:avLst/>
          </a:prstGeom>
          <a:noFill/>
          <a:ln>
            <a:noFill/>
          </a:ln>
          <a:effectLst/>
          <a:extLst>
            <a:ext uri="{909E8E84-426E-40DD-AFC4-6F175D3DCCD1}">
              <a14:hiddenFill xmlns:a14="http://schemas.microsoft.com/office/drawing/2010/main">
                <a:solidFill>
                  <a:srgbClr val="A25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marL="25146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marL="29718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marL="34290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marL="3886200" indent="-22860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a:buFont typeface="Wingdings" panose="05000000000000000000" pitchFamily="2" charset="2"/>
              <a:buNone/>
            </a:pPr>
            <a:r>
              <a:rPr lang="en-US" altLang="en-US" sz="2400"/>
              <a:t>Heruli</a:t>
            </a:r>
          </a:p>
        </p:txBody>
      </p:sp>
      <p:sp>
        <p:nvSpPr>
          <p:cNvPr id="122917" name="Line 37">
            <a:extLst>
              <a:ext uri="{FF2B5EF4-FFF2-40B4-BE49-F238E27FC236}">
                <a16:creationId xmlns:a16="http://schemas.microsoft.com/office/drawing/2014/main" id="{5451CE0E-61D0-4D5E-A813-D3C3189379AD}"/>
              </a:ext>
            </a:extLst>
          </p:cNvPr>
          <p:cNvSpPr>
            <a:spLocks noChangeShapeType="1"/>
          </p:cNvSpPr>
          <p:nvPr/>
        </p:nvSpPr>
        <p:spPr bwMode="auto">
          <a:xfrm>
            <a:off x="7396163" y="4030663"/>
            <a:ext cx="839787"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8" name="Line 38">
            <a:extLst>
              <a:ext uri="{FF2B5EF4-FFF2-40B4-BE49-F238E27FC236}">
                <a16:creationId xmlns:a16="http://schemas.microsoft.com/office/drawing/2014/main" id="{65DDCE8E-5F12-4EEC-8DF3-CF14F7F6674F}"/>
              </a:ext>
            </a:extLst>
          </p:cNvPr>
          <p:cNvSpPr>
            <a:spLocks noChangeShapeType="1"/>
          </p:cNvSpPr>
          <p:nvPr/>
        </p:nvSpPr>
        <p:spPr bwMode="auto">
          <a:xfrm>
            <a:off x="7581900" y="4549775"/>
            <a:ext cx="97472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9" name="Line 39">
            <a:extLst>
              <a:ext uri="{FF2B5EF4-FFF2-40B4-BE49-F238E27FC236}">
                <a16:creationId xmlns:a16="http://schemas.microsoft.com/office/drawing/2014/main" id="{EEF3006D-1182-47FC-980E-DB750FC8CAEE}"/>
              </a:ext>
            </a:extLst>
          </p:cNvPr>
          <p:cNvSpPr>
            <a:spLocks noChangeShapeType="1"/>
          </p:cNvSpPr>
          <p:nvPr/>
        </p:nvSpPr>
        <p:spPr bwMode="auto">
          <a:xfrm>
            <a:off x="7340600" y="5057775"/>
            <a:ext cx="1420813"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2920" name="slide6a.m4a">
            <a:hlinkClick r:id="" action="ppaction://media"/>
            <a:extLst>
              <a:ext uri="{FF2B5EF4-FFF2-40B4-BE49-F238E27FC236}">
                <a16:creationId xmlns:a16="http://schemas.microsoft.com/office/drawing/2014/main" id="{D61E4BC5-FE2D-4F0D-B87F-F31CC0247523}"/>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742363" y="246063"/>
            <a:ext cx="122237" cy="122237"/>
          </a:xfrm>
          <a:prstGeom prst="rect">
            <a:avLst/>
          </a:prstGeom>
          <a:noFill/>
          <a:extLst>
            <a:ext uri="{909E8E84-426E-40DD-AFC4-6F175D3DCCD1}">
              <a14:hiddenFill xmlns:a14="http://schemas.microsoft.com/office/drawing/2010/main">
                <a:solidFill>
                  <a:srgbClr val="FFFFFF"/>
                </a:solidFill>
              </a14:hiddenFill>
            </a:ext>
          </a:extLst>
        </p:spPr>
      </p:pic>
      <p:pic>
        <p:nvPicPr>
          <p:cNvPr id="122921" name="slide6b.m4a">
            <a:hlinkClick r:id="" action="ppaction://media"/>
            <a:extLst>
              <a:ext uri="{FF2B5EF4-FFF2-40B4-BE49-F238E27FC236}">
                <a16:creationId xmlns:a16="http://schemas.microsoft.com/office/drawing/2014/main" id="{DAB3AADF-A970-4FA4-9D55-17ED2A9FAA51}"/>
              </a:ext>
            </a:extLst>
          </p:cNvPr>
          <p:cNvPicPr>
            <a:picLocks noChangeAspect="1" noChangeArrowheads="1"/>
          </p:cNvPicPr>
          <p:nvPr>
            <a:audioFile r:link="rId4"/>
            <p:extLst>
              <p:ext uri="{DAA4B4D4-6D71-4841-9C94-3DE7FCFB9230}">
                <p14:media xmlns:p14="http://schemas.microsoft.com/office/powerpoint/2010/main" r:link="rId3"/>
              </p:ext>
            </p:extLst>
          </p:nvPr>
        </p:nvPicPr>
        <p:blipFill>
          <a:blip r:embed="rId7">
            <a:extLst>
              <a:ext uri="{28A0092B-C50C-407E-A947-70E740481C1C}">
                <a14:useLocalDpi xmlns:a14="http://schemas.microsoft.com/office/drawing/2010/main" val="0"/>
              </a:ext>
            </a:extLst>
          </a:blip>
          <a:srcRect/>
          <a:stretch>
            <a:fillRect/>
          </a:stretch>
        </p:blipFill>
        <p:spPr bwMode="auto">
          <a:xfrm>
            <a:off x="8758238" y="525463"/>
            <a:ext cx="122237" cy="12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068" fill="hold"/>
                                        <p:tgtEl>
                                          <p:spTgt spid="122920"/>
                                        </p:tgtEl>
                                      </p:cBhvr>
                                    </p:cmd>
                                  </p:childTnLst>
                                </p:cTn>
                              </p:par>
                              <p:par>
                                <p:cTn id="7" presetID="9" presetClass="emph" presetSubtype="0" grpId="0" nodeType="withEffect">
                                  <p:stCondLst>
                                    <p:cond delay="0"/>
                                  </p:stCondLst>
                                  <p:childTnLst>
                                    <p:set>
                                      <p:cBhvr rctx="PPT">
                                        <p:cTn id="8" dur="indefinite"/>
                                        <p:tgtEl>
                                          <p:spTgt spid="122916"/>
                                        </p:tgtEl>
                                        <p:attrNameLst>
                                          <p:attrName>style.opacity</p:attrName>
                                        </p:attrNameLst>
                                      </p:cBhvr>
                                      <p:to>
                                        <p:strVal val="0.25"/>
                                      </p:to>
                                    </p:set>
                                    <p:animEffect filter="image" prLst="opacity: 0.25">
                                      <p:cBhvr rctx="IE">
                                        <p:cTn id="9" dur="indefinite"/>
                                        <p:tgtEl>
                                          <p:spTgt spid="122916"/>
                                        </p:tgtEl>
                                      </p:cBhvr>
                                    </p:animEffect>
                                  </p:childTnLst>
                                </p:cTn>
                              </p:par>
                              <p:par>
                                <p:cTn id="10" presetID="9" presetClass="emph" presetSubtype="0" grpId="0" nodeType="withEffect">
                                  <p:stCondLst>
                                    <p:cond delay="0"/>
                                  </p:stCondLst>
                                  <p:childTnLst>
                                    <p:set>
                                      <p:cBhvr rctx="PPT">
                                        <p:cTn id="11" dur="indefinite"/>
                                        <p:tgtEl>
                                          <p:spTgt spid="122914"/>
                                        </p:tgtEl>
                                        <p:attrNameLst>
                                          <p:attrName>style.opacity</p:attrName>
                                        </p:attrNameLst>
                                      </p:cBhvr>
                                      <p:to>
                                        <p:strVal val="0.25"/>
                                      </p:to>
                                    </p:set>
                                    <p:animEffect filter="image" prLst="opacity: 0.25">
                                      <p:cBhvr rctx="IE">
                                        <p:cTn id="12" dur="indefinite"/>
                                        <p:tgtEl>
                                          <p:spTgt spid="122914"/>
                                        </p:tgtEl>
                                      </p:cBhvr>
                                    </p:animEffect>
                                  </p:childTnLst>
                                </p:cTn>
                              </p:par>
                              <p:par>
                                <p:cTn id="13" presetID="9" presetClass="emph" presetSubtype="0" grpId="0" nodeType="withEffect">
                                  <p:stCondLst>
                                    <p:cond delay="0"/>
                                  </p:stCondLst>
                                  <p:childTnLst>
                                    <p:set>
                                      <p:cBhvr rctx="PPT">
                                        <p:cTn id="14" dur="indefinite"/>
                                        <p:tgtEl>
                                          <p:spTgt spid="122915"/>
                                        </p:tgtEl>
                                        <p:attrNameLst>
                                          <p:attrName>style.opacity</p:attrName>
                                        </p:attrNameLst>
                                      </p:cBhvr>
                                      <p:to>
                                        <p:strVal val="0.25"/>
                                      </p:to>
                                    </p:set>
                                    <p:animEffect filter="image" prLst="opacity: 0.25">
                                      <p:cBhvr rctx="IE">
                                        <p:cTn id="15" dur="indefinite"/>
                                        <p:tgtEl>
                                          <p:spTgt spid="122915"/>
                                        </p:tgtEl>
                                      </p:cBhvr>
                                    </p:animEffect>
                                  </p:childTnLst>
                                </p:cTn>
                              </p:par>
                              <p:par>
                                <p:cTn id="16" presetID="1" presetClass="entr" presetSubtype="0" fill="hold" nodeType="withEffect">
                                  <p:stCondLst>
                                    <p:cond delay="0"/>
                                  </p:stCondLst>
                                  <p:childTnLst>
                                    <p:set>
                                      <p:cBhvr>
                                        <p:cTn id="17" dur="1" fill="hold">
                                          <p:stCondLst>
                                            <p:cond delay="0"/>
                                          </p:stCondLst>
                                        </p:cTn>
                                        <p:tgtEl>
                                          <p:spTgt spid="1229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291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2919"/>
                                        </p:tgtEl>
                                        <p:attrNameLst>
                                          <p:attrName>style.visibility</p:attrName>
                                        </p:attrNameLst>
                                      </p:cBhvr>
                                      <p:to>
                                        <p:strVal val="visible"/>
                                      </p:to>
                                    </p:set>
                                  </p:childTnLst>
                                </p:cTn>
                              </p:par>
                            </p:childTnLst>
                          </p:cTn>
                        </p:par>
                        <p:par>
                          <p:cTn id="22" fill="hold" nodeType="withGroup">
                            <p:stCondLst>
                              <p:cond delay="16068"/>
                            </p:stCondLst>
                            <p:childTnLst>
                              <p:par>
                                <p:cTn id="23" presetID="1" presetClass="exit" presetSubtype="0" fill="hold" grpId="0" nodeType="afterEffect">
                                  <p:stCondLst>
                                    <p:cond delay="0"/>
                                  </p:stCondLst>
                                  <p:childTnLst>
                                    <p:set>
                                      <p:cBhvr>
                                        <p:cTn id="24" dur="1" fill="hold">
                                          <p:stCondLst>
                                            <p:cond delay="0"/>
                                          </p:stCondLst>
                                        </p:cTn>
                                        <p:tgtEl>
                                          <p:spTgt spid="122885"/>
                                        </p:tgtEl>
                                        <p:attrNameLst>
                                          <p:attrName>style.visibility</p:attrName>
                                        </p:attrNameLst>
                                      </p:cBhvr>
                                      <p:to>
                                        <p:strVal val="hidden"/>
                                      </p:to>
                                    </p:set>
                                  </p:childTnLst>
                                </p:cTn>
                              </p:par>
                            </p:childTnLst>
                          </p:cTn>
                        </p:par>
                        <p:par>
                          <p:cTn id="25" fill="hold" nodeType="afterGroup">
                            <p:stCondLst>
                              <p:cond delay="16068"/>
                            </p:stCondLst>
                            <p:childTnLst>
                              <p:par>
                                <p:cTn id="26" presetID="1" presetClass="mediacall" presetSubtype="0" fill="hold" nodeType="afterEffect">
                                  <p:stCondLst>
                                    <p:cond delay="0"/>
                                  </p:stCondLst>
                                  <p:childTnLst>
                                    <p:cmd type="call" cmd="playFrom(0.0)">
                                      <p:cBhvr>
                                        <p:cTn id="27" dur="33250" fill="hold"/>
                                        <p:tgtEl>
                                          <p:spTgt spid="122921"/>
                                        </p:tgtEl>
                                      </p:cBhvr>
                                    </p:cmd>
                                  </p:childTnLst>
                                </p:cTn>
                              </p:par>
                              <p:par>
                                <p:cTn id="28" presetID="1" presetClass="exit" presetSubtype="0" fill="hold" grpId="0" nodeType="withEffect">
                                  <p:stCondLst>
                                    <p:cond delay="0"/>
                                  </p:stCondLst>
                                  <p:childTnLst>
                                    <p:set>
                                      <p:cBhvr>
                                        <p:cTn id="29" dur="1" fill="hold">
                                          <p:stCondLst>
                                            <p:cond delay="0"/>
                                          </p:stCondLst>
                                        </p:cTn>
                                        <p:tgtEl>
                                          <p:spTgt spid="122890"/>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2290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290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29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2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22920"/>
                </p:tgtEl>
              </p:cMediaNode>
            </p:audio>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122921"/>
                </p:tgtEl>
              </p:cMediaNode>
            </p:audio>
          </p:childTnLst>
        </p:cTn>
      </p:par>
    </p:tnLst>
    <p:bldLst>
      <p:bldP spid="122885" grpId="0"/>
      <p:bldP spid="122890" grpId="0"/>
      <p:bldP spid="122906" grpId="0"/>
      <p:bldP spid="122907" grpId="0"/>
      <p:bldP spid="122910" grpId="0"/>
      <p:bldP spid="122911" grpId="0"/>
      <p:bldP spid="122914" grpId="0"/>
      <p:bldP spid="122915" grpId="0"/>
      <p:bldP spid="1229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EuropeByBacon">
            <a:extLst>
              <a:ext uri="{FF2B5EF4-FFF2-40B4-BE49-F238E27FC236}">
                <a16:creationId xmlns:a16="http://schemas.microsoft.com/office/drawing/2014/main" id="{A1E6DC0D-527F-4ED2-8356-2D9F968BCD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9963" y="1581150"/>
            <a:ext cx="6350000" cy="4879975"/>
          </a:xfrm>
          <a:prstGeom prst="rect">
            <a:avLst/>
          </a:prstGeom>
          <a:noFill/>
          <a:extLst>
            <a:ext uri="{909E8E84-426E-40DD-AFC4-6F175D3DCCD1}">
              <a14:hiddenFill xmlns:a14="http://schemas.microsoft.com/office/drawing/2010/main">
                <a:solidFill>
                  <a:srgbClr val="FFFFFF"/>
                </a:solidFill>
              </a14:hiddenFill>
            </a:ext>
          </a:extLst>
        </p:spPr>
      </p:pic>
      <p:sp>
        <p:nvSpPr>
          <p:cNvPr id="23560" name="Text Box 8">
            <a:extLst>
              <a:ext uri="{FF2B5EF4-FFF2-40B4-BE49-F238E27FC236}">
                <a16:creationId xmlns:a16="http://schemas.microsoft.com/office/drawing/2014/main" id="{9F93303A-4A55-4DB1-BD03-55CDE0EB1DFB}"/>
              </a:ext>
            </a:extLst>
          </p:cNvPr>
          <p:cNvSpPr txBox="1">
            <a:spLocks noChangeArrowheads="1"/>
          </p:cNvSpPr>
          <p:nvPr/>
        </p:nvSpPr>
        <p:spPr bwMode="auto">
          <a:xfrm>
            <a:off x="271463" y="1900238"/>
            <a:ext cx="19494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effectLst>
                  <a:outerShdw blurRad="38100" dist="38100" dir="2700000" algn="tl">
                    <a:srgbClr val="000000"/>
                  </a:outerShdw>
                </a:effectLst>
                <a:latin typeface="Franklin Gothic Medium" panose="020B0603020102020204" pitchFamily="34" charset="0"/>
              </a:rPr>
              <a:t>King of </a:t>
            </a:r>
            <a:br>
              <a:rPr lang="en-US" altLang="en-US" sz="2800">
                <a:effectLst>
                  <a:outerShdw blurRad="38100" dist="38100" dir="2700000" algn="tl">
                    <a:srgbClr val="000000"/>
                  </a:outerShdw>
                </a:effectLst>
                <a:latin typeface="Franklin Gothic Medium" panose="020B0603020102020204" pitchFamily="34" charset="0"/>
              </a:rPr>
            </a:br>
            <a:r>
              <a:rPr lang="en-US" altLang="en-US" sz="2800">
                <a:effectLst>
                  <a:outerShdw blurRad="38100" dist="38100" dir="2700000" algn="tl">
                    <a:srgbClr val="000000"/>
                  </a:outerShdw>
                </a:effectLst>
                <a:latin typeface="Franklin Gothic Medium" panose="020B0603020102020204" pitchFamily="34" charset="0"/>
              </a:rPr>
              <a:t>the North:</a:t>
            </a:r>
            <a:br>
              <a:rPr lang="en-US" altLang="en-US" sz="2800">
                <a:effectLst>
                  <a:outerShdw blurRad="38100" dist="38100" dir="2700000" algn="tl">
                    <a:srgbClr val="000000"/>
                  </a:outerShdw>
                </a:effectLst>
                <a:latin typeface="Franklin Gothic Medium" panose="020B0603020102020204" pitchFamily="34" charset="0"/>
              </a:rPr>
            </a:br>
            <a:r>
              <a:rPr lang="en-US" altLang="en-US" sz="2800">
                <a:effectLst>
                  <a:outerShdw blurRad="38100" dist="38100" dir="2700000" algn="tl">
                    <a:srgbClr val="000000"/>
                  </a:outerShdw>
                </a:effectLst>
                <a:latin typeface="Franklin Gothic Medium" panose="020B0603020102020204" pitchFamily="34" charset="0"/>
              </a:rPr>
              <a:t>English Tribe</a:t>
            </a:r>
          </a:p>
        </p:txBody>
      </p:sp>
      <p:sp>
        <p:nvSpPr>
          <p:cNvPr id="23561" name="Text Box 9">
            <a:extLst>
              <a:ext uri="{FF2B5EF4-FFF2-40B4-BE49-F238E27FC236}">
                <a16:creationId xmlns:a16="http://schemas.microsoft.com/office/drawing/2014/main" id="{8EBE4338-21E9-4DE4-B3CE-2069EDB0004E}"/>
              </a:ext>
            </a:extLst>
          </p:cNvPr>
          <p:cNvSpPr txBox="1">
            <a:spLocks noChangeArrowheads="1"/>
          </p:cNvSpPr>
          <p:nvPr/>
        </p:nvSpPr>
        <p:spPr bwMode="auto">
          <a:xfrm>
            <a:off x="158750" y="4273550"/>
            <a:ext cx="21748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effectLst>
                  <a:outerShdw blurRad="38100" dist="38100" dir="2700000" algn="tl">
                    <a:srgbClr val="000000"/>
                  </a:outerShdw>
                </a:effectLst>
                <a:latin typeface="Franklin Gothic Medium" panose="020B0603020102020204" pitchFamily="34" charset="0"/>
              </a:rPr>
              <a:t>King of </a:t>
            </a:r>
            <a:br>
              <a:rPr lang="en-US" altLang="en-US" sz="2800">
                <a:effectLst>
                  <a:outerShdw blurRad="38100" dist="38100" dir="2700000" algn="tl">
                    <a:srgbClr val="000000"/>
                  </a:outerShdw>
                </a:effectLst>
                <a:latin typeface="Franklin Gothic Medium" panose="020B0603020102020204" pitchFamily="34" charset="0"/>
              </a:rPr>
            </a:br>
            <a:r>
              <a:rPr lang="en-US" altLang="en-US" sz="2800">
                <a:effectLst>
                  <a:outerShdw blurRad="38100" dist="38100" dir="2700000" algn="tl">
                    <a:srgbClr val="000000"/>
                  </a:outerShdw>
                </a:effectLst>
                <a:latin typeface="Franklin Gothic Medium" panose="020B0603020102020204" pitchFamily="34" charset="0"/>
              </a:rPr>
              <a:t>the South:</a:t>
            </a:r>
            <a:br>
              <a:rPr lang="en-US" altLang="en-US" sz="2800">
                <a:effectLst>
                  <a:outerShdw blurRad="38100" dist="38100" dir="2700000" algn="tl">
                    <a:srgbClr val="000000"/>
                  </a:outerShdw>
                </a:effectLst>
                <a:latin typeface="Franklin Gothic Medium" panose="020B0603020102020204" pitchFamily="34" charset="0"/>
              </a:rPr>
            </a:br>
            <a:r>
              <a:rPr lang="en-US" altLang="en-US" sz="2800">
                <a:effectLst>
                  <a:outerShdw blurRad="38100" dist="38100" dir="2700000" algn="tl">
                    <a:srgbClr val="000000"/>
                  </a:outerShdw>
                </a:effectLst>
                <a:latin typeface="Franklin Gothic Medium" panose="020B0603020102020204" pitchFamily="34" charset="0"/>
              </a:rPr>
              <a:t>German Tribe</a:t>
            </a:r>
          </a:p>
        </p:txBody>
      </p:sp>
      <p:sp>
        <p:nvSpPr>
          <p:cNvPr id="23563" name="Line 11">
            <a:extLst>
              <a:ext uri="{FF2B5EF4-FFF2-40B4-BE49-F238E27FC236}">
                <a16:creationId xmlns:a16="http://schemas.microsoft.com/office/drawing/2014/main" id="{1B2DAB90-838C-43A3-8C4B-E1EE249C132A}"/>
              </a:ext>
            </a:extLst>
          </p:cNvPr>
          <p:cNvSpPr>
            <a:spLocks noChangeShapeType="1"/>
          </p:cNvSpPr>
          <p:nvPr/>
        </p:nvSpPr>
        <p:spPr bwMode="auto">
          <a:xfrm flipH="1" flipV="1">
            <a:off x="2022475" y="3079750"/>
            <a:ext cx="1136650" cy="550863"/>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2">
            <a:extLst>
              <a:ext uri="{FF2B5EF4-FFF2-40B4-BE49-F238E27FC236}">
                <a16:creationId xmlns:a16="http://schemas.microsoft.com/office/drawing/2014/main" id="{4E9382AA-BE07-44FA-A34E-D8DCC57B1B49}"/>
              </a:ext>
            </a:extLst>
          </p:cNvPr>
          <p:cNvSpPr>
            <a:spLocks noChangeShapeType="1"/>
          </p:cNvSpPr>
          <p:nvPr/>
        </p:nvSpPr>
        <p:spPr bwMode="auto">
          <a:xfrm flipV="1">
            <a:off x="2190750" y="4605338"/>
            <a:ext cx="2039938" cy="40481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Rectangle 13">
            <a:extLst>
              <a:ext uri="{FF2B5EF4-FFF2-40B4-BE49-F238E27FC236}">
                <a16:creationId xmlns:a16="http://schemas.microsoft.com/office/drawing/2014/main" id="{8F89DF11-8EEC-49CA-B986-0B2A3229125C}"/>
              </a:ext>
            </a:extLst>
          </p:cNvPr>
          <p:cNvSpPr>
            <a:spLocks noGrp="1" noChangeArrowheads="1"/>
          </p:cNvSpPr>
          <p:nvPr>
            <p:ph type="title"/>
          </p:nvPr>
        </p:nvSpPr>
        <p:spPr>
          <a:xfrm>
            <a:off x="457200" y="184150"/>
            <a:ext cx="8196263" cy="1270000"/>
          </a:xfrm>
          <a:noFill/>
        </p:spPr>
        <p:txBody>
          <a:bodyPr/>
          <a:lstStyle/>
          <a:p>
            <a:pPr algn="ctr"/>
            <a:r>
              <a:rPr lang="en-US" altLang="en-US">
                <a:effectLst/>
                <a:latin typeface="Franklin Gothic Medium" panose="020B0603020102020204" pitchFamily="34" charset="0"/>
              </a:rPr>
              <a:t>STEP #4: </a:t>
            </a:r>
            <a:br>
              <a:rPr lang="en-US" altLang="en-US">
                <a:effectLst/>
                <a:latin typeface="Franklin Gothic Medium" panose="020B0603020102020204" pitchFamily="34" charset="0"/>
              </a:rPr>
            </a:br>
            <a:r>
              <a:rPr lang="en-US" altLang="en-US">
                <a:effectLst/>
                <a:latin typeface="Franklin Gothic Medium" panose="020B0603020102020204" pitchFamily="34" charset="0"/>
              </a:rPr>
              <a:t>Determine who is north and south</a:t>
            </a:r>
          </a:p>
        </p:txBody>
      </p:sp>
      <p:pic>
        <p:nvPicPr>
          <p:cNvPr id="23567" name="slide7a.m4a">
            <a:hlinkClick r:id="" action="ppaction://media"/>
            <a:extLst>
              <a:ext uri="{FF2B5EF4-FFF2-40B4-BE49-F238E27FC236}">
                <a16:creationId xmlns:a16="http://schemas.microsoft.com/office/drawing/2014/main" id="{7778DDBE-1AA6-404A-9D51-66546B1FAA4C}"/>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8728075" y="307975"/>
            <a:ext cx="122238" cy="122238"/>
          </a:xfrm>
          <a:prstGeom prst="rect">
            <a:avLst/>
          </a:prstGeom>
          <a:noFill/>
          <a:extLst>
            <a:ext uri="{909E8E84-426E-40DD-AFC4-6F175D3DCCD1}">
              <a14:hiddenFill xmlns:a14="http://schemas.microsoft.com/office/drawing/2010/main">
                <a:solidFill>
                  <a:srgbClr val="FFFFFF"/>
                </a:solidFill>
              </a14:hiddenFill>
            </a:ext>
          </a:extLst>
        </p:spPr>
      </p:pic>
      <p:pic>
        <p:nvPicPr>
          <p:cNvPr id="23568" name="slide7b.m4a">
            <a:hlinkClick r:id="" action="ppaction://media"/>
            <a:extLst>
              <a:ext uri="{FF2B5EF4-FFF2-40B4-BE49-F238E27FC236}">
                <a16:creationId xmlns:a16="http://schemas.microsoft.com/office/drawing/2014/main" id="{D7A5EA7F-0DFC-4C3F-8046-909A254A6E67}"/>
              </a:ext>
            </a:extLst>
          </p:cNvPr>
          <p:cNvPicPr>
            <a:picLocks noChangeAspect="1" noChangeArrowheads="1"/>
          </p:cNvPicPr>
          <p:nvPr>
            <a:audi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8736013" y="584200"/>
            <a:ext cx="122237" cy="12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61000"/>
    </mc:Choice>
    <mc:Fallback xmlns="">
      <p:transition spd="slow" advTm="6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3567"/>
                                        </p:tgtEl>
                                      </p:cBhvr>
                                    </p:cmd>
                                  </p:childTnLst>
                                </p:cTn>
                              </p:par>
                            </p:childTnLst>
                          </p:cTn>
                        </p:par>
                        <p:par>
                          <p:cTn id="7" fill="hold" nodeType="withGroup">
                            <p:stCondLst>
                              <p:cond delay="28212"/>
                            </p:stCondLst>
                            <p:childTnLst>
                              <p:par>
                                <p:cTn id="8" presetID="1" presetClass="entr" presetSubtype="0" fill="hold" nodeType="afterEffect">
                                  <p:stCondLst>
                                    <p:cond delay="0"/>
                                  </p:stCondLst>
                                  <p:childTnLst>
                                    <p:set>
                                      <p:cBhvr>
                                        <p:cTn id="9" dur="1" fill="hold">
                                          <p:stCondLst>
                                            <p:cond delay="0"/>
                                          </p:stCondLst>
                                        </p:cTn>
                                        <p:tgtEl>
                                          <p:spTgt spid="23563"/>
                                        </p:tgtEl>
                                        <p:attrNameLst>
                                          <p:attrName>style.visibility</p:attrName>
                                        </p:attrNameLst>
                                      </p:cBhvr>
                                      <p:to>
                                        <p:strVal val="visible"/>
                                      </p:to>
                                    </p:set>
                                  </p:childTnLst>
                                </p:cTn>
                              </p:par>
                            </p:childTnLst>
                          </p:cTn>
                        </p:par>
                        <p:par>
                          <p:cTn id="10" fill="hold" nodeType="afterGroup">
                            <p:stCondLst>
                              <p:cond delay="28212"/>
                            </p:stCondLst>
                            <p:childTnLst>
                              <p:par>
                                <p:cTn id="11" presetID="1" presetClass="mediacall" presetSubtype="0" fill="hold" nodeType="afterEffect">
                                  <p:stCondLst>
                                    <p:cond delay="0"/>
                                  </p:stCondLst>
                                  <p:childTnLst>
                                    <p:cmd type="call" cmd="playFrom(0.0)">
                                      <p:cBhvr>
                                        <p:cTn id="12" dur="1" fill="hold"/>
                                        <p:tgtEl>
                                          <p:spTgt spid="23568"/>
                                        </p:tgtEl>
                                      </p:cBhvr>
                                    </p:cmd>
                                  </p:childTnLst>
                                </p:cTn>
                              </p:par>
                              <p:par>
                                <p:cTn id="13" presetID="1" presetClass="entr" presetSubtype="0" fill="hold" grpId="0" nodeType="withEffect">
                                  <p:stCondLst>
                                    <p:cond delay="0"/>
                                  </p:stCondLst>
                                  <p:childTnLst>
                                    <p:set>
                                      <p:cBhvr>
                                        <p:cTn id="14" dur="1" fill="hold">
                                          <p:stCondLst>
                                            <p:cond delay="0"/>
                                          </p:stCondLst>
                                        </p:cTn>
                                        <p:tgtEl>
                                          <p:spTgt spid="235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3567"/>
                </p:tgtEl>
              </p:cMediaNode>
            </p:audio>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23568"/>
                </p:tgtEl>
              </p:cMediaNode>
            </p:audio>
          </p:childTnLst>
        </p:cTn>
      </p:par>
    </p:tnLst>
    <p:bldLst>
      <p:bldP spid="23560" grpId="0"/>
      <p:bldP spid="235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517EA69-ACF2-49CB-AD5F-FC7B5D355D54}"/>
              </a:ext>
            </a:extLst>
          </p:cNvPr>
          <p:cNvSpPr>
            <a:spLocks noGrp="1" noChangeArrowheads="1"/>
          </p:cNvSpPr>
          <p:nvPr>
            <p:ph type="title"/>
          </p:nvPr>
        </p:nvSpPr>
        <p:spPr>
          <a:xfrm>
            <a:off x="457200" y="374650"/>
            <a:ext cx="8258175" cy="579438"/>
          </a:xfrm>
        </p:spPr>
        <p:txBody>
          <a:bodyPr/>
          <a:lstStyle/>
          <a:p>
            <a:r>
              <a:rPr lang="en-US" altLang="en-US">
                <a:effectLst/>
                <a:latin typeface="Franklin Gothic Medium" panose="020B0603020102020204" pitchFamily="34" charset="0"/>
              </a:rPr>
              <a:t>Daniel 11:40</a:t>
            </a:r>
          </a:p>
        </p:txBody>
      </p:sp>
      <p:graphicFrame>
        <p:nvGraphicFramePr>
          <p:cNvPr id="112686" name="Group 46">
            <a:extLst>
              <a:ext uri="{FF2B5EF4-FFF2-40B4-BE49-F238E27FC236}">
                <a16:creationId xmlns:a16="http://schemas.microsoft.com/office/drawing/2014/main" id="{B7B56A43-465E-4DAA-A22C-352C825D85E0}"/>
              </a:ext>
            </a:extLst>
          </p:cNvPr>
          <p:cNvGraphicFramePr>
            <a:graphicFrameLocks noGrp="1"/>
          </p:cNvGraphicFramePr>
          <p:nvPr>
            <p:ph sz="half" idx="2"/>
          </p:nvPr>
        </p:nvGraphicFramePr>
        <p:xfrm>
          <a:off x="468313" y="1274763"/>
          <a:ext cx="8218487" cy="4876800"/>
        </p:xfrm>
        <a:graphic>
          <a:graphicData uri="http://schemas.openxmlformats.org/drawingml/2006/table">
            <a:tbl>
              <a:tblPr/>
              <a:tblGrid>
                <a:gridCol w="3054350">
                  <a:extLst>
                    <a:ext uri="{9D8B030D-6E8A-4147-A177-3AD203B41FA5}">
                      <a16:colId xmlns:a16="http://schemas.microsoft.com/office/drawing/2014/main" val="765053840"/>
                    </a:ext>
                  </a:extLst>
                </a:gridCol>
                <a:gridCol w="5164137">
                  <a:extLst>
                    <a:ext uri="{9D8B030D-6E8A-4147-A177-3AD203B41FA5}">
                      <a16:colId xmlns:a16="http://schemas.microsoft.com/office/drawing/2014/main" val="548710587"/>
                    </a:ext>
                  </a:extLst>
                </a:gridCol>
              </a:tblGrid>
              <a:tr h="431800">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3200" b="0" i="1" u="none" strike="noStrike" cap="none" normalizeH="0" baseline="0">
                          <a:ln>
                            <a:noFill/>
                          </a:ln>
                          <a:solidFill>
                            <a:schemeClr val="hlink"/>
                          </a:solidFill>
                          <a:effectLst>
                            <a:outerShdw blurRad="38100" dist="38100" dir="2700000" algn="tl">
                              <a:srgbClr val="000000"/>
                            </a:outerShdw>
                          </a:effectLst>
                          <a:latin typeface="Franklin Gothic Medium" panose="020B0603020102020204" pitchFamily="34" charset="0"/>
                          <a:cs typeface="Arial" panose="020B0604020202020204" pitchFamily="34" charset="0"/>
                        </a:rPr>
                        <a:t>“And at the time of the end</a:t>
                      </a:r>
                    </a:p>
                  </a:txBody>
                  <a:tcPr marL="182880" marR="182880" marT="182880" marB="1828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3200" b="0" i="0" u="none" strike="noStrike" cap="none" normalizeH="0" baseline="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Between 1798 and the 2</a:t>
                      </a:r>
                      <a:r>
                        <a:rPr kumimoji="0" lang="en-US" altLang="en-US" sz="3200" b="0" i="0" u="none" strike="noStrike" cap="none" normalizeH="0" baseline="3000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nd</a:t>
                      </a:r>
                      <a:r>
                        <a:rPr kumimoji="0" lang="en-US" altLang="en-US" sz="3200" b="0" i="0" u="none" strike="noStrike" cap="none" normalizeH="0" baseline="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 Coming</a:t>
                      </a:r>
                    </a:p>
                  </a:txBody>
                  <a:tcPr marL="182880" marR="182880" marT="182880" marB="1828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5488288"/>
                  </a:ext>
                </a:extLst>
              </a:tr>
              <a:tr h="420688">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3200" b="0" i="1" u="none" strike="noStrike" cap="none" normalizeH="0" baseline="0">
                          <a:ln>
                            <a:noFill/>
                          </a:ln>
                          <a:solidFill>
                            <a:schemeClr val="hlink"/>
                          </a:solidFill>
                          <a:effectLst>
                            <a:outerShdw blurRad="38100" dist="38100" dir="2700000" algn="tl">
                              <a:srgbClr val="000000"/>
                            </a:outerShdw>
                          </a:effectLst>
                          <a:latin typeface="Franklin Gothic Medium" panose="020B0603020102020204" pitchFamily="34" charset="0"/>
                          <a:cs typeface="Arial" panose="020B0604020202020204" pitchFamily="34" charset="0"/>
                        </a:rPr>
                        <a:t>shall the king of the south</a:t>
                      </a:r>
                    </a:p>
                  </a:txBody>
                  <a:tcPr marL="182880" marR="182880" marT="182880" marB="1828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3200" b="0" i="0" u="none" strike="noStrike" cap="none" normalizeH="0" baseline="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Germany / German tribe/horn</a:t>
                      </a:r>
                    </a:p>
                  </a:txBody>
                  <a:tcPr marL="182880" marR="182880" marT="182880" marB="1828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5026190"/>
                  </a:ext>
                </a:extLst>
              </a:tr>
              <a:tr h="465138">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3200" b="0" i="1" u="none" strike="noStrike" cap="none" normalizeH="0" baseline="0">
                          <a:ln>
                            <a:noFill/>
                          </a:ln>
                          <a:solidFill>
                            <a:schemeClr val="hlink"/>
                          </a:solidFill>
                          <a:effectLst>
                            <a:outerShdw blurRad="38100" dist="38100" dir="2700000" algn="tl">
                              <a:srgbClr val="000000"/>
                            </a:outerShdw>
                          </a:effectLst>
                          <a:latin typeface="Franklin Gothic Medium" panose="020B0603020102020204" pitchFamily="34" charset="0"/>
                          <a:cs typeface="Arial" panose="020B0604020202020204" pitchFamily="34" charset="0"/>
                        </a:rPr>
                        <a:t>push</a:t>
                      </a:r>
                    </a:p>
                  </a:txBody>
                  <a:tcPr marL="182880" marR="182880" marT="182880" marB="1828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3200" b="0" i="0" u="none" strike="noStrike" cap="none" normalizeH="0" baseline="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Invasions by Germany and its allies in World War I</a:t>
                      </a:r>
                    </a:p>
                  </a:txBody>
                  <a:tcPr marL="182880" marR="182880" marT="182880" marB="1828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2802212"/>
                  </a:ext>
                </a:extLst>
              </a:tr>
              <a:tr h="431800">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3200" b="0" i="1" u="none" strike="noStrike" cap="none" normalizeH="0" baseline="0">
                          <a:ln>
                            <a:noFill/>
                          </a:ln>
                          <a:solidFill>
                            <a:schemeClr val="hlink"/>
                          </a:solidFill>
                          <a:effectLst>
                            <a:outerShdw blurRad="38100" dist="38100" dir="2700000" algn="tl">
                              <a:srgbClr val="000000"/>
                            </a:outerShdw>
                          </a:effectLst>
                          <a:latin typeface="Franklin Gothic Medium" panose="020B0603020102020204" pitchFamily="34" charset="0"/>
                          <a:cs typeface="Arial" panose="020B0604020202020204" pitchFamily="34" charset="0"/>
                        </a:rPr>
                        <a:t>at him:</a:t>
                      </a:r>
                    </a:p>
                  </a:txBody>
                  <a:tcPr marL="182880" marR="182880" marT="182880" marB="1828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3200" b="0" i="0" u="none" strike="noStrike" cap="none" normalizeH="0" baseline="0" dirty="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Britain / English tribe/horn</a:t>
                      </a:r>
                    </a:p>
                  </a:txBody>
                  <a:tcPr marL="182880" marR="182880" marT="182880" marB="1828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9577252"/>
                  </a:ext>
                </a:extLst>
              </a:tr>
            </a:tbl>
          </a:graphicData>
        </a:graphic>
      </p:graphicFrame>
      <p:pic>
        <p:nvPicPr>
          <p:cNvPr id="112687" name="slide8.m4a">
            <a:hlinkClick r:id="" action="ppaction://media"/>
            <a:extLst>
              <a:ext uri="{FF2B5EF4-FFF2-40B4-BE49-F238E27FC236}">
                <a16:creationId xmlns:a16="http://schemas.microsoft.com/office/drawing/2014/main" id="{960A19A3-504F-4BC5-A6D0-A50E8067EA70}"/>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789988" y="346075"/>
            <a:ext cx="122237" cy="12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53000"/>
    </mc:Choice>
    <mc:Fallback xmlns="">
      <p:transition spd="slow" advTm="5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126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68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9926C528-89BC-4E69-9176-6FC51D4B292B}"/>
              </a:ext>
            </a:extLst>
          </p:cNvPr>
          <p:cNvSpPr>
            <a:spLocks noGrp="1" noChangeArrowheads="1"/>
          </p:cNvSpPr>
          <p:nvPr>
            <p:ph type="title"/>
          </p:nvPr>
        </p:nvSpPr>
        <p:spPr>
          <a:xfrm>
            <a:off x="457200" y="374650"/>
            <a:ext cx="8258175" cy="579438"/>
          </a:xfrm>
        </p:spPr>
        <p:txBody>
          <a:bodyPr/>
          <a:lstStyle/>
          <a:p>
            <a:r>
              <a:rPr lang="en-US" altLang="en-US">
                <a:effectLst/>
                <a:latin typeface="Franklin Gothic Medium" panose="020B0603020102020204" pitchFamily="34" charset="0"/>
              </a:rPr>
              <a:t>Daniel 11:40</a:t>
            </a:r>
          </a:p>
        </p:txBody>
      </p:sp>
      <p:graphicFrame>
        <p:nvGraphicFramePr>
          <p:cNvPr id="114742" name="Group 54">
            <a:extLst>
              <a:ext uri="{FF2B5EF4-FFF2-40B4-BE49-F238E27FC236}">
                <a16:creationId xmlns:a16="http://schemas.microsoft.com/office/drawing/2014/main" id="{7D8E2C5E-C57B-425E-86EA-54F8B0F669C7}"/>
              </a:ext>
            </a:extLst>
          </p:cNvPr>
          <p:cNvGraphicFramePr>
            <a:graphicFrameLocks noGrp="1"/>
          </p:cNvGraphicFramePr>
          <p:nvPr>
            <p:ph sz="half" idx="2"/>
          </p:nvPr>
        </p:nvGraphicFramePr>
        <p:xfrm>
          <a:off x="468313" y="1274763"/>
          <a:ext cx="8218487" cy="5212080"/>
        </p:xfrm>
        <a:graphic>
          <a:graphicData uri="http://schemas.openxmlformats.org/drawingml/2006/table">
            <a:tbl>
              <a:tblPr/>
              <a:tblGrid>
                <a:gridCol w="4197350">
                  <a:extLst>
                    <a:ext uri="{9D8B030D-6E8A-4147-A177-3AD203B41FA5}">
                      <a16:colId xmlns:a16="http://schemas.microsoft.com/office/drawing/2014/main" val="1305652133"/>
                    </a:ext>
                  </a:extLst>
                </a:gridCol>
                <a:gridCol w="4021137">
                  <a:extLst>
                    <a:ext uri="{9D8B030D-6E8A-4147-A177-3AD203B41FA5}">
                      <a16:colId xmlns:a16="http://schemas.microsoft.com/office/drawing/2014/main" val="1967738819"/>
                    </a:ext>
                  </a:extLst>
                </a:gridCol>
              </a:tblGrid>
              <a:tr h="752475">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1" u="none" strike="noStrike" cap="none" normalizeH="0" baseline="0">
                          <a:ln>
                            <a:noFill/>
                          </a:ln>
                          <a:solidFill>
                            <a:schemeClr val="hlink"/>
                          </a:solidFill>
                          <a:effectLst>
                            <a:outerShdw blurRad="38100" dist="38100" dir="2700000" algn="tl">
                              <a:srgbClr val="000000"/>
                            </a:outerShdw>
                          </a:effectLst>
                          <a:latin typeface="Franklin Gothic Medium" panose="020B0603020102020204" pitchFamily="34" charset="0"/>
                          <a:cs typeface="Arial" panose="020B0604020202020204" pitchFamily="34" charset="0"/>
                        </a:rPr>
                        <a:t>and the king of the north shall come against him like a whirlwind,</a:t>
                      </a:r>
                    </a:p>
                  </a:txBody>
                  <a:tcPr marL="182880" marR="182880" marT="137160" marB="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The English-led allies respond like a fearful storm</a:t>
                      </a:r>
                    </a:p>
                  </a:txBody>
                  <a:tcPr marL="182880" marR="182880" marT="137160" marB="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3249566"/>
                  </a:ext>
                </a:extLst>
              </a:tr>
              <a:tr h="420688">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1" u="none" strike="noStrike" cap="none" normalizeH="0" baseline="0">
                          <a:ln>
                            <a:noFill/>
                          </a:ln>
                          <a:solidFill>
                            <a:schemeClr val="hlink"/>
                          </a:solidFill>
                          <a:effectLst>
                            <a:outerShdw blurRad="38100" dist="38100" dir="2700000" algn="tl">
                              <a:srgbClr val="000000"/>
                            </a:outerShdw>
                          </a:effectLst>
                          <a:latin typeface="Franklin Gothic Medium" panose="020B0603020102020204" pitchFamily="34" charset="0"/>
                          <a:cs typeface="Arial" panose="020B0604020202020204" pitchFamily="34" charset="0"/>
                        </a:rPr>
                        <a:t>with chariots,</a:t>
                      </a:r>
                    </a:p>
                  </a:txBody>
                  <a:tcPr marL="182880" marR="182880" marT="137160" marB="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Horse-drawn carts</a:t>
                      </a:r>
                    </a:p>
                  </a:txBody>
                  <a:tcPr marL="182880" marR="182880" marT="137160" marB="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190911"/>
                  </a:ext>
                </a:extLst>
              </a:tr>
              <a:tr h="425450">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1" u="none" strike="noStrike" cap="none" normalizeH="0" baseline="0">
                          <a:ln>
                            <a:noFill/>
                          </a:ln>
                          <a:solidFill>
                            <a:schemeClr val="hlink"/>
                          </a:solidFill>
                          <a:effectLst>
                            <a:outerShdw blurRad="38100" dist="38100" dir="2700000" algn="tl">
                              <a:srgbClr val="000000"/>
                            </a:outerShdw>
                          </a:effectLst>
                          <a:latin typeface="Franklin Gothic Medium" panose="020B0603020102020204" pitchFamily="34" charset="0"/>
                          <a:cs typeface="Arial" panose="020B0604020202020204" pitchFamily="34" charset="0"/>
                        </a:rPr>
                        <a:t>and with horsemen,</a:t>
                      </a:r>
                    </a:p>
                  </a:txBody>
                  <a:tcPr marL="182880" marR="182880" marT="137160" marB="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Cavalry forces</a:t>
                      </a:r>
                    </a:p>
                  </a:txBody>
                  <a:tcPr marL="182880" marR="182880" marT="137160" marB="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3812876"/>
                  </a:ext>
                </a:extLst>
              </a:tr>
              <a:tr h="420688">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1" u="none" strike="noStrike" cap="none" normalizeH="0" baseline="0">
                          <a:ln>
                            <a:noFill/>
                          </a:ln>
                          <a:solidFill>
                            <a:schemeClr val="hlink"/>
                          </a:solidFill>
                          <a:effectLst>
                            <a:outerShdw blurRad="38100" dist="38100" dir="2700000" algn="tl">
                              <a:srgbClr val="000000"/>
                            </a:outerShdw>
                          </a:effectLst>
                          <a:latin typeface="Franklin Gothic Medium" panose="020B0603020102020204" pitchFamily="34" charset="0"/>
                          <a:cs typeface="Arial" panose="020B0604020202020204" pitchFamily="34" charset="0"/>
                        </a:rPr>
                        <a:t>and with many ships;</a:t>
                      </a:r>
                    </a:p>
                  </a:txBody>
                  <a:tcPr marL="182880" marR="182880" marT="137160" marB="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Britain’s navy</a:t>
                      </a:r>
                    </a:p>
                  </a:txBody>
                  <a:tcPr marL="182880" marR="182880" marT="137160" marB="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7782927"/>
                  </a:ext>
                </a:extLst>
              </a:tr>
              <a:tr h="1084263">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1" u="none" strike="noStrike" cap="none" normalizeH="0" baseline="0">
                          <a:ln>
                            <a:noFill/>
                          </a:ln>
                          <a:solidFill>
                            <a:schemeClr val="hlink"/>
                          </a:solidFill>
                          <a:effectLst>
                            <a:outerShdw blurRad="38100" dist="38100" dir="2700000" algn="tl">
                              <a:srgbClr val="000000"/>
                            </a:outerShdw>
                          </a:effectLst>
                          <a:latin typeface="Franklin Gothic Medium" panose="020B0603020102020204" pitchFamily="34" charset="0"/>
                          <a:cs typeface="Arial" panose="020B0604020202020204" pitchFamily="34" charset="0"/>
                        </a:rPr>
                        <a:t>and he shall enter into the countries, and shall overflow and pass over.”</a:t>
                      </a:r>
                    </a:p>
                  </a:txBody>
                  <a:tcPr marL="182880" marR="182880" marT="137160" marB="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800" b="0" i="0" u="none" strike="noStrike" cap="none" normalizeH="0" baseline="0" dirty="0">
                          <a:ln>
                            <a:noFill/>
                          </a:ln>
                          <a:solidFill>
                            <a:schemeClr val="tx1"/>
                          </a:solidFill>
                          <a:effectLst>
                            <a:outerShdw blurRad="38100" dist="38100" dir="2700000" algn="tl">
                              <a:srgbClr val="000000"/>
                            </a:outerShdw>
                          </a:effectLst>
                          <a:latin typeface="Franklin Gothic Medium" panose="020B0603020102020204" pitchFamily="34" charset="0"/>
                          <a:cs typeface="Arial" panose="020B0604020202020204" pitchFamily="34" charset="0"/>
                        </a:rPr>
                        <a:t>Allied armies swept through Central Powers’ countries like a flood</a:t>
                      </a:r>
                    </a:p>
                  </a:txBody>
                  <a:tcPr marL="182880" marR="182880" marT="137160" marB="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4827802"/>
                  </a:ext>
                </a:extLst>
              </a:tr>
            </a:tbl>
          </a:graphicData>
        </a:graphic>
      </p:graphicFrame>
      <p:pic>
        <p:nvPicPr>
          <p:cNvPr id="114743" name="slide9.m4a">
            <a:hlinkClick r:id="" action="ppaction://media"/>
            <a:extLst>
              <a:ext uri="{FF2B5EF4-FFF2-40B4-BE49-F238E27FC236}">
                <a16:creationId xmlns:a16="http://schemas.microsoft.com/office/drawing/2014/main" id="{1BABB7F6-49A6-46BA-8CC5-3D698CFBB96C}"/>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772525" y="400050"/>
            <a:ext cx="122238" cy="12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57000"/>
    </mc:Choice>
    <mc:Fallback xmlns="">
      <p:transition spd="slow" advTm="5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6795" fill="hold"/>
                                        <p:tgtEl>
                                          <p:spTgt spid="1147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4743"/>
                </p:tgtEl>
              </p:cMediaNode>
            </p:audio>
          </p:childTnLst>
        </p:cTn>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Balance</Template>
  <TotalTime>16462</TotalTime>
  <Words>3318</Words>
  <Application>Microsoft Office PowerPoint</Application>
  <PresentationFormat>On-screen Show (4:3)</PresentationFormat>
  <Paragraphs>242</Paragraphs>
  <Slides>19</Slides>
  <Notes>19</Notes>
  <HiddenSlides>0</HiddenSlides>
  <MMClips>30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Medium</vt:lpstr>
      <vt:lpstr>Tahoma</vt:lpstr>
      <vt:lpstr>Wingdings</vt:lpstr>
      <vt:lpstr>Balance</vt:lpstr>
      <vt:lpstr>The King of the North Planted in Jerusalem</vt:lpstr>
      <vt:lpstr>STEP #1:  Determine the realm in power</vt:lpstr>
      <vt:lpstr>STEP #2:  Determine what the realm looks like</vt:lpstr>
      <vt:lpstr>PowerPoint Presentation</vt:lpstr>
      <vt:lpstr>STEP #3:  Determine the 2 main opposing forces</vt:lpstr>
      <vt:lpstr>STEP #3:  Determine the 2 main opposing forces</vt:lpstr>
      <vt:lpstr>STEP #4:  Determine who is north and south</vt:lpstr>
      <vt:lpstr>Daniel 11:40</vt:lpstr>
      <vt:lpstr>Daniel 11:40</vt:lpstr>
      <vt:lpstr>PowerPoint Presentation</vt:lpstr>
      <vt:lpstr>PowerPoint Presentation</vt:lpstr>
      <vt:lpstr>PowerPoint Presentation</vt:lpstr>
      <vt:lpstr>PowerPoint Presentation</vt:lpstr>
      <vt:lpstr>Daniel 11:44</vt:lpstr>
      <vt:lpstr>PowerPoint Presentation</vt:lpstr>
      <vt:lpstr>PowerPoint Presentation</vt:lpstr>
      <vt:lpstr>Daniel 11:45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 of the North Planted in Jerusalem</dc:title>
  <dc:subject>Daniel 11:40-45</dc:subject>
  <dc:creator>Karla K. Wagner</dc:creator>
  <cp:keywords>king of the north, king of the south, daniel 11, Bible prophecy, israel, jerusalem, world war I, world war II, 10 tribes, divisions of greece</cp:keywords>
  <cp:lastModifiedBy>Conrad Vine</cp:lastModifiedBy>
  <cp:revision>448</cp:revision>
  <dcterms:created xsi:type="dcterms:W3CDTF">2018-08-19T21:33:04Z</dcterms:created>
  <dcterms:modified xsi:type="dcterms:W3CDTF">2021-10-31T21:02:05Z</dcterms:modified>
  <cp:category>Bible Prophecy</cp:category>
</cp:coreProperties>
</file>