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311" r:id="rId3"/>
    <p:sldId id="324" r:id="rId4"/>
    <p:sldId id="312" r:id="rId5"/>
    <p:sldId id="313" r:id="rId6"/>
    <p:sldId id="314" r:id="rId7"/>
    <p:sldId id="315" r:id="rId8"/>
    <p:sldId id="317" r:id="rId9"/>
    <p:sldId id="316" r:id="rId10"/>
    <p:sldId id="318" r:id="rId11"/>
    <p:sldId id="319" r:id="rId12"/>
    <p:sldId id="320" r:id="rId13"/>
    <p:sldId id="321" r:id="rId14"/>
    <p:sldId id="322" r:id="rId15"/>
    <p:sldId id="323" r:id="rId16"/>
    <p:sldId id="274" r:id="rId17"/>
    <p:sldId id="267" r:id="rId18"/>
    <p:sldId id="278" r:id="rId19"/>
    <p:sldId id="286" r:id="rId20"/>
    <p:sldId id="279" r:id="rId21"/>
    <p:sldId id="280" r:id="rId22"/>
    <p:sldId id="282" r:id="rId23"/>
    <p:sldId id="283" r:id="rId24"/>
    <p:sldId id="284"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64"/>
    <p:restoredTop sz="86472"/>
  </p:normalViewPr>
  <p:slideViewPr>
    <p:cSldViewPr snapToGrid="0" snapToObjects="1">
      <p:cViewPr varScale="1">
        <p:scale>
          <a:sx n="87" d="100"/>
          <a:sy n="87" d="100"/>
        </p:scale>
        <p:origin x="200" y="944"/>
      </p:cViewPr>
      <p:guideLst/>
    </p:cSldViewPr>
  </p:slideViewPr>
  <p:outlineViewPr>
    <p:cViewPr>
      <p:scale>
        <a:sx n="33" d="100"/>
        <a:sy n="33" d="100"/>
      </p:scale>
      <p:origin x="0" y="-3308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9E7CC-7D99-014E-9791-B26F427DA05A}" type="datetimeFigureOut">
              <a:rPr lang="en-US" smtClean="0"/>
              <a:t>3/9/23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B3DA7-B1C7-5041-9B28-EE04B74483FE}" type="slidenum">
              <a:rPr lang="en-US" smtClean="0"/>
              <a:t>‹#›</a:t>
            </a:fld>
            <a:endParaRPr lang="en-US"/>
          </a:p>
        </p:txBody>
      </p:sp>
    </p:spTree>
    <p:extLst>
      <p:ext uri="{BB962C8B-B14F-4D97-AF65-F5344CB8AC3E}">
        <p14:creationId xmlns:p14="http://schemas.microsoft.com/office/powerpoint/2010/main" val="404065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B3DA7-B1C7-5041-9B28-EE04B74483FE}" type="slidenum">
              <a:rPr lang="en-US" smtClean="0"/>
              <a:t>24</a:t>
            </a:fld>
            <a:endParaRPr lang="en-US"/>
          </a:p>
        </p:txBody>
      </p:sp>
    </p:spTree>
    <p:extLst>
      <p:ext uri="{BB962C8B-B14F-4D97-AF65-F5344CB8AC3E}">
        <p14:creationId xmlns:p14="http://schemas.microsoft.com/office/powerpoint/2010/main" val="74839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B3DA7-B1C7-5041-9B28-EE04B74483FE}" type="slidenum">
              <a:rPr lang="en-US" smtClean="0"/>
              <a:t>25</a:t>
            </a:fld>
            <a:endParaRPr lang="en-US"/>
          </a:p>
        </p:txBody>
      </p:sp>
    </p:spTree>
    <p:extLst>
      <p:ext uri="{BB962C8B-B14F-4D97-AF65-F5344CB8AC3E}">
        <p14:creationId xmlns:p14="http://schemas.microsoft.com/office/powerpoint/2010/main" val="325973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7EB8B-AAD6-DA42-82BC-79FB11E6E5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1BDA42-FC31-2442-8C82-B2433BD1D8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E5CC77-DB8D-874C-B8A9-BC23F91D8CA0}"/>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5" name="Footer Placeholder 4">
            <a:extLst>
              <a:ext uri="{FF2B5EF4-FFF2-40B4-BE49-F238E27FC236}">
                <a16:creationId xmlns:a16="http://schemas.microsoft.com/office/drawing/2014/main" id="{955F1513-75E7-2144-B5AF-AFC9BBF2C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BEACC8-6AEE-8443-8BAC-185F673D45A0}"/>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388421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0476-3505-E249-9FD5-96CF5D8199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AD6F9C-1D09-2C41-87B5-1D838D9EA8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4E926-6CD2-CF41-AB62-6BEC77B3278B}"/>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5" name="Footer Placeholder 4">
            <a:extLst>
              <a:ext uri="{FF2B5EF4-FFF2-40B4-BE49-F238E27FC236}">
                <a16:creationId xmlns:a16="http://schemas.microsoft.com/office/drawing/2014/main" id="{0D530393-1447-E14B-B315-9A6F148F9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304DF-C40B-A248-88F3-CC937384ED96}"/>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338987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CC7AA-53BC-A440-A738-C7FCBADB73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E1CD29-F0F0-364A-A239-37120E5A029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A278F3-B048-BF47-A374-5FAD0B91B740}"/>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5" name="Footer Placeholder 4">
            <a:extLst>
              <a:ext uri="{FF2B5EF4-FFF2-40B4-BE49-F238E27FC236}">
                <a16:creationId xmlns:a16="http://schemas.microsoft.com/office/drawing/2014/main" id="{D61B6B13-85BA-5A4B-B1A9-D65F0D9A3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72670-E48A-6346-93E7-1CEB2A108D97}"/>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35576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95FB-CDE0-814E-90EB-F2CAB39387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E3C438-B67A-1A48-84AA-834E3CBD33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8BE49-C35E-4149-8615-F6DC2ABC7B0B}"/>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5" name="Footer Placeholder 4">
            <a:extLst>
              <a:ext uri="{FF2B5EF4-FFF2-40B4-BE49-F238E27FC236}">
                <a16:creationId xmlns:a16="http://schemas.microsoft.com/office/drawing/2014/main" id="{91029EFA-2D97-6148-8DAF-6E5E3B3B1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BCDD5-A43A-364B-AEC9-6E97122AD6C1}"/>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333879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0F389-D75D-7D47-81A0-99EDEB95F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D422F-4A72-2645-AEC2-B4FDA391A7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8646FD-1A54-5A42-8725-9FE98559F869}"/>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5" name="Footer Placeholder 4">
            <a:extLst>
              <a:ext uri="{FF2B5EF4-FFF2-40B4-BE49-F238E27FC236}">
                <a16:creationId xmlns:a16="http://schemas.microsoft.com/office/drawing/2014/main" id="{6B4D2968-BEF1-1340-BBD4-8610A3780B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34D7B-7564-8145-B0D5-7E51AF65A973}"/>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20956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E497-5BF2-F94A-9CE7-0E5D6ACEE4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0B2209-2FDC-8348-8F09-5E3F37501D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3706BE-F2BA-E747-B27B-C6AAE4A4AB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8A3CA4-3D96-E34C-8560-D785E125DC5A}"/>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6" name="Footer Placeholder 5">
            <a:extLst>
              <a:ext uri="{FF2B5EF4-FFF2-40B4-BE49-F238E27FC236}">
                <a16:creationId xmlns:a16="http://schemas.microsoft.com/office/drawing/2014/main" id="{86185844-6DEB-BF4A-A822-6015D0C4B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0CDBD-9D09-3748-BD48-ACE1774E85EF}"/>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170215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7377-21D0-554C-A109-B957B20B44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A41090-4C6A-EA40-97A2-91B79EDA1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5443F26-FA67-BD4B-9A76-810C13B8BA1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93B279-AD31-204F-AA95-2D71119C89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77A91D-3816-E343-BAD0-D76DC00B06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012019-50D8-304B-83D4-808C454B0897}"/>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8" name="Footer Placeholder 7">
            <a:extLst>
              <a:ext uri="{FF2B5EF4-FFF2-40B4-BE49-F238E27FC236}">
                <a16:creationId xmlns:a16="http://schemas.microsoft.com/office/drawing/2014/main" id="{F83347C0-C615-5641-8D16-6BB9FF82CB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01A205-AF0A-354A-B64C-DCFCA9A7A630}"/>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5967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D1523-1136-8D4B-847E-D12F3FF71B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DF68AF-BFC4-F543-B528-7A7928A91A1D}"/>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4" name="Footer Placeholder 3">
            <a:extLst>
              <a:ext uri="{FF2B5EF4-FFF2-40B4-BE49-F238E27FC236}">
                <a16:creationId xmlns:a16="http://schemas.microsoft.com/office/drawing/2014/main" id="{D2A826D2-F044-A24E-A0D8-5E9DB077E3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CA2133-37E6-F443-8E38-C0945E95174B}"/>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87883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D8515E-7359-A74A-B7A1-E057E0CBEE48}"/>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3" name="Footer Placeholder 2">
            <a:extLst>
              <a:ext uri="{FF2B5EF4-FFF2-40B4-BE49-F238E27FC236}">
                <a16:creationId xmlns:a16="http://schemas.microsoft.com/office/drawing/2014/main" id="{189A10DB-406C-3E4B-BA96-44678F01F8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0BE6E9-605B-BD4A-A5DC-3F69C564AC77}"/>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79996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1CC0E-AA16-B440-AD8F-CCD5A5DC73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8DB71E-0292-B641-AC9E-E76F14D755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03720E-79B1-4C4E-A2CC-34077F9EF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64E6AC-1D67-E548-AC71-9DBEABE9809F}"/>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6" name="Footer Placeholder 5">
            <a:extLst>
              <a:ext uri="{FF2B5EF4-FFF2-40B4-BE49-F238E27FC236}">
                <a16:creationId xmlns:a16="http://schemas.microsoft.com/office/drawing/2014/main" id="{7F40D168-446E-F747-80B1-83F25192B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E84C95-2C5F-1E48-9F87-B30FF460F4D8}"/>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2977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CA542-137D-664D-90F9-9BB6AD0A49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9CD0C5-056A-2B42-B341-ADEDACAF8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D21BD1-B81B-BC46-987A-26421D578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6BDF28-2EB0-D44E-AF1E-B66F48B078D1}"/>
              </a:ext>
            </a:extLst>
          </p:cNvPr>
          <p:cNvSpPr>
            <a:spLocks noGrp="1"/>
          </p:cNvSpPr>
          <p:nvPr>
            <p:ph type="dt" sz="half" idx="10"/>
          </p:nvPr>
        </p:nvSpPr>
        <p:spPr/>
        <p:txBody>
          <a:bodyPr/>
          <a:lstStyle/>
          <a:p>
            <a:fld id="{D53A4674-7F79-F045-AF7F-51C46DB2DF4B}" type="datetimeFigureOut">
              <a:rPr lang="en-US" smtClean="0"/>
              <a:t>3/9/23</a:t>
            </a:fld>
            <a:endParaRPr lang="en-US"/>
          </a:p>
        </p:txBody>
      </p:sp>
      <p:sp>
        <p:nvSpPr>
          <p:cNvPr id="6" name="Footer Placeholder 5">
            <a:extLst>
              <a:ext uri="{FF2B5EF4-FFF2-40B4-BE49-F238E27FC236}">
                <a16:creationId xmlns:a16="http://schemas.microsoft.com/office/drawing/2014/main" id="{410546F1-91FD-8846-A294-83539B68E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9E2773-404C-C144-915A-E1BEA14AA663}"/>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04042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40962C-EEF6-C543-BF6B-8500F897A8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4BF3C4-0F15-554B-8A52-39975A4BEC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C6DF4-9EA5-C349-A1AA-5F853311B0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A4674-7F79-F045-AF7F-51C46DB2DF4B}" type="datetimeFigureOut">
              <a:rPr lang="en-US" smtClean="0"/>
              <a:t>3/9/23</a:t>
            </a:fld>
            <a:endParaRPr lang="en-US"/>
          </a:p>
        </p:txBody>
      </p:sp>
      <p:sp>
        <p:nvSpPr>
          <p:cNvPr id="5" name="Footer Placeholder 4">
            <a:extLst>
              <a:ext uri="{FF2B5EF4-FFF2-40B4-BE49-F238E27FC236}">
                <a16:creationId xmlns:a16="http://schemas.microsoft.com/office/drawing/2014/main" id="{63E24D42-0C03-CC40-B6C1-F1740CB79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433FEE-0A6C-3D42-94A6-D2B7BC03D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598D1-3659-BA45-BE00-F53093FD257D}" type="slidenum">
              <a:rPr lang="en-US" smtClean="0"/>
              <a:t>‹#›</a:t>
            </a:fld>
            <a:endParaRPr lang="en-US"/>
          </a:p>
        </p:txBody>
      </p:sp>
    </p:spTree>
    <p:extLst>
      <p:ext uri="{BB962C8B-B14F-4D97-AF65-F5344CB8AC3E}">
        <p14:creationId xmlns:p14="http://schemas.microsoft.com/office/powerpoint/2010/main" val="344016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EEA21-3A2A-E145-8F3A-C14DCE1DA1B1}"/>
              </a:ext>
            </a:extLst>
          </p:cNvPr>
          <p:cNvSpPr>
            <a:spLocks noGrp="1"/>
          </p:cNvSpPr>
          <p:nvPr>
            <p:ph type="ctrTitle"/>
          </p:nvPr>
        </p:nvSpPr>
        <p:spPr>
          <a:xfrm>
            <a:off x="195943" y="1122363"/>
            <a:ext cx="11865428" cy="2387600"/>
          </a:xfrm>
        </p:spPr>
        <p:txBody>
          <a:bodyPr>
            <a:normAutofit/>
          </a:bodyPr>
          <a:lstStyle/>
          <a:p>
            <a:pPr marL="0" marR="0" algn="ctr">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Implications of </a:t>
            </a:r>
            <a:r>
              <a:rPr lang="en-US" sz="4800" b="1" dirty="0" err="1">
                <a:effectLst/>
                <a:latin typeface="Times New Roman" panose="02020603050405020304" pitchFamily="18" charset="0"/>
                <a:ea typeface="Times New Roman" panose="02020603050405020304" pitchFamily="18" charset="0"/>
                <a:cs typeface="Times New Roman" panose="02020603050405020304" pitchFamily="18" charset="0"/>
              </a:rPr>
              <a:t>Tarsee</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Li’s Identification </a:t>
            </a:r>
            <a:b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of Anaphoric Referents in Daniel 11</a:t>
            </a:r>
            <a:r>
              <a:rPr lang="en-US" sz="4800" dirty="0">
                <a:effectLst/>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09DD91E-7C16-134D-AFC2-B713EDC83603}"/>
              </a:ext>
            </a:extLst>
          </p:cNvPr>
          <p:cNvSpPr>
            <a:spLocks noGrp="1"/>
          </p:cNvSpPr>
          <p:nvPr>
            <p:ph type="subTitle" idx="1"/>
          </p:nvPr>
        </p:nvSpPr>
        <p:spPr>
          <a:xfrm>
            <a:off x="1524000" y="3953434"/>
            <a:ext cx="9144000" cy="1761566"/>
          </a:xfrm>
        </p:spPr>
        <p:txBody>
          <a:bodyPr/>
          <a:lstStyle/>
          <a:p>
            <a:r>
              <a:rPr lang="en-US" sz="3600" b="1" dirty="0">
                <a:latin typeface="Times New Roman" panose="02020603050405020304" pitchFamily="18" charset="0"/>
                <a:cs typeface="Times New Roman" panose="02020603050405020304" pitchFamily="18" charset="0"/>
              </a:rPr>
              <a:t>Roy E. Gane </a:t>
            </a:r>
          </a:p>
          <a:p>
            <a:r>
              <a:rPr lang="en-US" sz="3600" b="1" dirty="0">
                <a:latin typeface="Times New Roman" panose="02020603050405020304" pitchFamily="18" charset="0"/>
                <a:cs typeface="Times New Roman" panose="02020603050405020304" pitchFamily="18" charset="0"/>
              </a:rPr>
              <a:t>Andrews University</a:t>
            </a:r>
            <a:endParaRPr lang="en-US" sz="3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5801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1066800" y="85345"/>
            <a:ext cx="10461170" cy="4062651"/>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11:21</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place will arise </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contemptible person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Royal dignity was not conferred on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come in quietly,</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will seize the kingdom by smoothness.</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722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988143" y="118002"/>
            <a:ext cx="10958052" cy="3570208"/>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11:22</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sweeping arms will be swept away before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will be broken, </a:t>
            </a:r>
          </a:p>
          <a:p>
            <a:pPr marL="0" marR="0" indent="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also </a:t>
            </a:r>
            <a:r>
              <a:rPr lang="en-US" sz="3200" dirty="0">
                <a:solidFill>
                  <a:srgbClr val="FFFFFF"/>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rPr>
              <a:t>the prince of the covenant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257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217713" y="85345"/>
            <a:ext cx="12224657" cy="3570208"/>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11:23</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After the making of an alliance with him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practice deception.</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go up</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become mighty with a small people.</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2527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685800" y="85345"/>
            <a:ext cx="10983686" cy="4062651"/>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11:31</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Arms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arise from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will profane the sanctuary [</a:t>
            </a:r>
            <a:r>
              <a:rPr lang="he-IL" sz="3200" dirty="0">
                <a:solidFill>
                  <a:srgbClr val="000000"/>
                </a:solidFill>
                <a:effectLst/>
                <a:latin typeface="Times New Roman" panose="02020603050405020304" pitchFamily="18" charset="0"/>
                <a:ea typeface="Times New Roman" panose="02020603050405020304" pitchFamily="18" charset="0"/>
              </a:rPr>
              <a:t>מִּקְדָּשׁ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fortress. </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They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remove the continual worship [</a:t>
            </a:r>
            <a:r>
              <a:rPr lang="he-IL" sz="3200" dirty="0">
                <a:solidFill>
                  <a:srgbClr val="000000"/>
                </a:solidFill>
                <a:effectLst/>
                <a:latin typeface="Times New Roman" panose="02020603050405020304" pitchFamily="18" charset="0"/>
                <a:ea typeface="Times New Roman" panose="02020603050405020304" pitchFamily="18" charset="0"/>
              </a:rPr>
              <a:t>הַתָּמִיד</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set up the desolating [</a:t>
            </a:r>
            <a:r>
              <a:rPr lang="he-IL" sz="3200" dirty="0">
                <a:solidFill>
                  <a:srgbClr val="000000"/>
                </a:solidFill>
                <a:effectLst/>
                <a:latin typeface="Times New Roman" panose="02020603050405020304" pitchFamily="18" charset="0"/>
                <a:ea typeface="Times New Roman" panose="02020603050405020304" pitchFamily="18" charset="0"/>
              </a:rPr>
              <a:t>מְשׁוֹמֵם</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abomination.</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7956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533400" y="85345"/>
            <a:ext cx="11582400" cy="4062651"/>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11:36a</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u="heavy"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king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will do according to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exalt himself,</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will magnify himself against every god,</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will speak amazing things against the God of gods.</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265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87087" y="85345"/>
            <a:ext cx="11859108" cy="5539978"/>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11:40</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the time of the end </a:t>
            </a:r>
            <a:r>
              <a:rPr lang="en-US" sz="3200" dirty="0">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the king of the south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join in combat   </a:t>
            </a:r>
          </a:p>
          <a:p>
            <a:pPr marL="457200" marR="457200">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with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466725" marR="457200" indent="-9525">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3200" dirty="0">
                <a:effectLst/>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rPr>
              <a:t>the king of the north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storm against </a:t>
            </a:r>
            <a:r>
              <a:rPr lang="en-US" sz="3200" u="heavy" dirty="0">
                <a:effectLst/>
                <a:uFill>
                  <a:solidFill>
                    <a:srgbClr val="4F81BD"/>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with chariots,   </a:t>
            </a:r>
          </a:p>
          <a:p>
            <a:pPr marL="466725" marR="457200" indent="-9525">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horsemen, and many ships.</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enter countries,</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overflow,</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cross over.</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1566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1FE9-B366-C44D-B50B-B7503B3D9649}"/>
              </a:ext>
            </a:extLst>
          </p:cNvPr>
          <p:cNvSpPr>
            <a:spLocks noGrp="1"/>
          </p:cNvSpPr>
          <p:nvPr>
            <p:ph type="title"/>
          </p:nvPr>
        </p:nvSpPr>
        <p:spPr>
          <a:xfrm>
            <a:off x="359229" y="365125"/>
            <a:ext cx="11691257" cy="2029732"/>
          </a:xfrm>
        </p:spPr>
        <p:txBody>
          <a:bodyPr>
            <a:normAutofit fontScale="90000"/>
          </a:bodyPr>
          <a:lstStyle/>
          <a:p>
            <a:r>
              <a:rPr lang="en-US" sz="3100" dirty="0">
                <a:latin typeface="Times New Roman" panose="02020603050405020304" pitchFamily="18" charset="0"/>
                <a:cs typeface="Times New Roman" panose="02020603050405020304" pitchFamily="18" charset="0"/>
              </a:rPr>
              <a:t>from Roy E. Gane, </a:t>
            </a:r>
            <a:r>
              <a:rPr lang="en-US" sz="3100" dirty="0">
                <a:solidFill>
                  <a:srgbClr val="000000"/>
                </a:solidFill>
                <a:effectLst/>
                <a:latin typeface="Times New Roman" panose="02020603050405020304" pitchFamily="18" charset="0"/>
                <a:ea typeface="Times New Roman" panose="02020603050405020304" pitchFamily="18" charset="0"/>
              </a:rPr>
              <a:t>“Religious-Political Papacy and Islamic Power in Daniel 11,” </a:t>
            </a:r>
            <a:r>
              <a:rPr lang="en-US" sz="3100" i="1" dirty="0" err="1">
                <a:solidFill>
                  <a:srgbClr val="000000"/>
                </a:solidFill>
                <a:effectLst/>
                <a:latin typeface="Times New Roman" panose="02020603050405020304" pitchFamily="18" charset="0"/>
                <a:ea typeface="Times New Roman" panose="02020603050405020304" pitchFamily="18" charset="0"/>
              </a:rPr>
              <a:t>DavarLogos</a:t>
            </a:r>
            <a:r>
              <a:rPr lang="en-US" sz="3100" dirty="0">
                <a:solidFill>
                  <a:srgbClr val="000000"/>
                </a:solidFill>
                <a:effectLst/>
                <a:latin typeface="Times New Roman" panose="02020603050405020304" pitchFamily="18" charset="0"/>
                <a:ea typeface="Times New Roman" panose="02020603050405020304" pitchFamily="18" charset="0"/>
              </a:rPr>
              <a:t> 19/2 (2020): 37-70, earlier presented at the first Daniel 11 Conference, Berrien Springs, MI, October 20, 2018</a:t>
            </a:r>
            <a:r>
              <a:rPr lang="en-US" sz="3100" dirty="0">
                <a:effectLst/>
              </a:rPr>
              <a:t> </a:t>
            </a: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Keys to Exegesis of Daniel 11</a:t>
            </a:r>
            <a:endParaRPr lang="en-US" dirty="0"/>
          </a:p>
        </p:txBody>
      </p:sp>
      <p:sp>
        <p:nvSpPr>
          <p:cNvPr id="3" name="Content Placeholder 2">
            <a:extLst>
              <a:ext uri="{FF2B5EF4-FFF2-40B4-BE49-F238E27FC236}">
                <a16:creationId xmlns:a16="http://schemas.microsoft.com/office/drawing/2014/main" id="{C4E6D36C-146E-5C4C-92FA-C083C115DD1B}"/>
              </a:ext>
            </a:extLst>
          </p:cNvPr>
          <p:cNvSpPr>
            <a:spLocks noGrp="1"/>
          </p:cNvSpPr>
          <p:nvPr>
            <p:ph idx="1"/>
          </p:nvPr>
        </p:nvSpPr>
        <p:spPr>
          <a:xfrm>
            <a:off x="612742" y="2667001"/>
            <a:ext cx="10741058" cy="4757056"/>
          </a:xfrm>
        </p:spPr>
        <p:txBody>
          <a:bodyPr>
            <a:normAutofit/>
          </a:bodyPr>
          <a:lstStyle/>
          <a:p>
            <a:r>
              <a:rPr lang="en-US" dirty="0" err="1">
                <a:latin typeface="Times New Roman" panose="02020603050405020304" pitchFamily="18" charset="0"/>
                <a:cs typeface="Times New Roman" panose="02020603050405020304" pitchFamily="18" charset="0"/>
              </a:rPr>
              <a:t>Intratextual</a:t>
            </a:r>
            <a:r>
              <a:rPr lang="en-US" dirty="0">
                <a:latin typeface="Times New Roman" panose="02020603050405020304" pitchFamily="18" charset="0"/>
                <a:cs typeface="Times New Roman" panose="02020603050405020304" pitchFamily="18" charset="0"/>
              </a:rPr>
              <a:t> anchor points in Daniel 11 repeating elements in Daniel 8-9. </a:t>
            </a:r>
          </a:p>
          <a:p>
            <a:pPr lvl="1"/>
            <a:r>
              <a:rPr lang="en-US" sz="2800" dirty="0">
                <a:latin typeface="Times New Roman" panose="02020603050405020304" pitchFamily="18" charset="0"/>
                <a:cs typeface="Times New Roman" panose="02020603050405020304" pitchFamily="18" charset="0"/>
              </a:rPr>
              <a:t>Additional context to help identify historical referents.</a:t>
            </a:r>
          </a:p>
          <a:p>
            <a:r>
              <a:rPr lang="en-US" dirty="0">
                <a:latin typeface="Times New Roman" panose="02020603050405020304" pitchFamily="18" charset="0"/>
                <a:cs typeface="Times New Roman" panose="02020603050405020304" pitchFamily="18" charset="0"/>
              </a:rPr>
              <a:t>Subjects of verbs and antecedents of pronouns.</a:t>
            </a:r>
          </a:p>
          <a:p>
            <a:pPr lvl="1"/>
            <a:r>
              <a:rPr lang="en-US" sz="2800" dirty="0">
                <a:latin typeface="Times New Roman" panose="02020603050405020304" pitchFamily="18" charset="0"/>
                <a:cs typeface="Times New Roman" panose="02020603050405020304" pitchFamily="18" charset="0"/>
              </a:rPr>
              <a:t>Continuity referring to the same person or power shows continuation in predicted history.</a:t>
            </a:r>
          </a:p>
          <a:p>
            <a:pPr lvl="1"/>
            <a:r>
              <a:rPr lang="en-US" sz="2800" dirty="0">
                <a:latin typeface="Times New Roman" panose="02020603050405020304" pitchFamily="18" charset="0"/>
                <a:cs typeface="Times New Roman" panose="02020603050405020304" pitchFamily="18" charset="0"/>
              </a:rPr>
              <a:t>Introduction of a new person or power that breaks the continuity shows transition in predicted history.</a:t>
            </a:r>
          </a:p>
          <a:p>
            <a:r>
              <a:rPr lang="en-US" dirty="0">
                <a:latin typeface="Times New Roman" panose="02020603050405020304" pitchFamily="18" charset="0"/>
                <a:cs typeface="Times New Roman" panose="02020603050405020304" pitchFamily="18" charset="0"/>
              </a:rPr>
              <a:t>Within the framework established by the text, accurately identify historical events to which the text refers.</a:t>
            </a:r>
            <a:endParaRPr lang="en-US" sz="2800" dirty="0">
              <a:latin typeface="Times New Roman" panose="02020603050405020304" pitchFamily="18" charset="0"/>
              <a:cs typeface="Times New Roman" panose="02020603050405020304" pitchFamily="18" charset="0"/>
            </a:endParaRPr>
          </a:p>
          <a:p>
            <a:pPr lv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99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8150-D5EB-434A-88BA-7969521C6936}"/>
              </a:ext>
            </a:extLst>
          </p:cNvPr>
          <p:cNvSpPr>
            <a:spLocks noGrp="1"/>
          </p:cNvSpPr>
          <p:nvPr>
            <p:ph type="title"/>
          </p:nvPr>
        </p:nvSpPr>
        <p:spPr>
          <a:xfrm>
            <a:off x="838200" y="115614"/>
            <a:ext cx="10515600" cy="1334814"/>
          </a:xfrm>
        </p:spPr>
        <p:txBody>
          <a:bodyPr>
            <a:normAutofit/>
          </a:bodyPr>
          <a:lstStyle/>
          <a:p>
            <a:pPr algn="ctr">
              <a:lnSpc>
                <a:spcPct val="150000"/>
              </a:lnSpc>
            </a:pPr>
            <a:r>
              <a:rPr lang="en-US" b="1" dirty="0">
                <a:latin typeface="Times New Roman" panose="02020603050405020304" pitchFamily="18" charset="0"/>
                <a:cs typeface="Times New Roman" panose="02020603050405020304" pitchFamily="18" charset="0"/>
              </a:rPr>
              <a:t>Summary of </a:t>
            </a: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906901982"/>
              </p:ext>
            </p:extLst>
          </p:nvPr>
        </p:nvGraphicFramePr>
        <p:xfrm>
          <a:off x="273423" y="1550973"/>
          <a:ext cx="11645153" cy="4773347"/>
        </p:xfrm>
        <a:graphic>
          <a:graphicData uri="http://schemas.openxmlformats.org/drawingml/2006/table">
            <a:tbl>
              <a:tblPr firstRow="1" firstCol="1" bandRow="1">
                <a:tableStyleId>{5C22544A-7EE6-4342-B048-85BDC9FD1C3A}</a:tableStyleId>
              </a:tblPr>
              <a:tblGrid>
                <a:gridCol w="3898129">
                  <a:extLst>
                    <a:ext uri="{9D8B030D-6E8A-4147-A177-3AD203B41FA5}">
                      <a16:colId xmlns:a16="http://schemas.microsoft.com/office/drawing/2014/main" val="1197251755"/>
                    </a:ext>
                  </a:extLst>
                </a:gridCol>
                <a:gridCol w="1810794">
                  <a:extLst>
                    <a:ext uri="{9D8B030D-6E8A-4147-A177-3AD203B41FA5}">
                      <a16:colId xmlns:a16="http://schemas.microsoft.com/office/drawing/2014/main" val="3418351437"/>
                    </a:ext>
                  </a:extLst>
                </a:gridCol>
                <a:gridCol w="3890918">
                  <a:extLst>
                    <a:ext uri="{9D8B030D-6E8A-4147-A177-3AD203B41FA5}">
                      <a16:colId xmlns:a16="http://schemas.microsoft.com/office/drawing/2014/main" val="1570783093"/>
                    </a:ext>
                  </a:extLst>
                </a:gridCol>
                <a:gridCol w="2045312">
                  <a:extLst>
                    <a:ext uri="{9D8B030D-6E8A-4147-A177-3AD203B41FA5}">
                      <a16:colId xmlns:a16="http://schemas.microsoft.com/office/drawing/2014/main" val="538282919"/>
                    </a:ext>
                  </a:extLst>
                </a:gridCol>
              </a:tblGrid>
              <a:tr h="0">
                <a:tc gridSpan="2">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gridSpan="2">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2684818148"/>
                  </a:ext>
                </a:extLst>
              </a:tr>
              <a:tr h="585216">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Persia</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8:20  </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Persia</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2517454"/>
                  </a:ext>
                </a:extLst>
              </a:tr>
              <a:tr h="927051">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Greece (Alexander)</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8:8, 21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Greece (Alexander)</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11:3</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2805526"/>
                  </a:ext>
                </a:extLst>
              </a:tr>
              <a:tr h="995082">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Four Greek Kingdoms</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8:8, 22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Four Greek Kingdoms</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11:4</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68446"/>
                  </a:ext>
                </a:extLst>
              </a:tr>
              <a:tr h="914400">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Pagan Rome (Christ)</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9:25-27  </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Pagan Rome (Christ)</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11:22</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4536889"/>
                  </a:ext>
                </a:extLst>
              </a:tr>
              <a:tr h="585216">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Papal Rome</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8:11-13, 19, 24-25  </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Papal Rome</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11:23-24, 31, 33, 36, 40, 45</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3452"/>
                  </a:ext>
                </a:extLst>
              </a:tr>
            </a:tbl>
          </a:graphicData>
        </a:graphic>
      </p:graphicFrame>
    </p:spTree>
    <p:extLst>
      <p:ext uri="{BB962C8B-B14F-4D97-AF65-F5344CB8AC3E}">
        <p14:creationId xmlns:p14="http://schemas.microsoft.com/office/powerpoint/2010/main" val="1540965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CDA7-CF1B-5E4B-A104-9DA712C87A8D}"/>
              </a:ext>
            </a:extLst>
          </p:cNvPr>
          <p:cNvSpPr>
            <a:spLocks noGrp="1"/>
          </p:cNvSpPr>
          <p:nvPr>
            <p:ph type="title"/>
          </p:nvPr>
        </p:nvSpPr>
        <p:spPr>
          <a:xfrm>
            <a:off x="838200" y="365125"/>
            <a:ext cx="10515600" cy="986597"/>
          </a:xfrm>
        </p:spPr>
        <p:txBody>
          <a:bodyPr>
            <a:normAutofit fontScale="90000"/>
          </a:bodyPr>
          <a:lstStyle/>
          <a:p>
            <a:pPr algn="ctr"/>
            <a:r>
              <a:rPr lang="en-US" sz="4900" b="1" dirty="0">
                <a:latin typeface="Times New Roman" panose="02020603050405020304" pitchFamily="18" charset="0"/>
                <a:cs typeface="Times New Roman" panose="02020603050405020304" pitchFamily="18" charset="0"/>
              </a:rPr>
              <a:t>Verbal Subjects and Pronouns in Daniel 11</a:t>
            </a:r>
            <a:br>
              <a:rPr lang="en-US"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Translation: ESV</a:t>
            </a:r>
            <a:endParaRPr lang="en-US" sz="2400" dirty="0"/>
          </a:p>
        </p:txBody>
      </p:sp>
      <p:sp>
        <p:nvSpPr>
          <p:cNvPr id="3" name="Content Placeholder 2">
            <a:extLst>
              <a:ext uri="{FF2B5EF4-FFF2-40B4-BE49-F238E27FC236}">
                <a16:creationId xmlns:a16="http://schemas.microsoft.com/office/drawing/2014/main" id="{31C4850B-01C3-704D-9EEB-050BE2D043AD}"/>
              </a:ext>
            </a:extLst>
          </p:cNvPr>
          <p:cNvSpPr>
            <a:spLocks noGrp="1"/>
          </p:cNvSpPr>
          <p:nvPr>
            <p:ph idx="1"/>
          </p:nvPr>
        </p:nvSpPr>
        <p:spPr>
          <a:xfrm>
            <a:off x="1125415" y="1805354"/>
            <a:ext cx="10228385" cy="5251429"/>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Then the </a:t>
            </a:r>
            <a:r>
              <a:rPr lang="en-US" sz="2400" b="1" u="sng" dirty="0">
                <a:latin typeface="Times New Roman" panose="02020603050405020304" pitchFamily="18" charset="0"/>
                <a:cs typeface="Times New Roman" panose="02020603050405020304" pitchFamily="18" charset="0"/>
              </a:rPr>
              <a:t>king of the south </a:t>
            </a:r>
            <a:r>
              <a:rPr lang="en-US" sz="2400" dirty="0">
                <a:latin typeface="Times New Roman" panose="02020603050405020304" pitchFamily="18" charset="0"/>
                <a:cs typeface="Times New Roman" panose="02020603050405020304" pitchFamily="18" charset="0"/>
              </a:rPr>
              <a:t>shall be strong, but </a:t>
            </a:r>
            <a:r>
              <a:rPr lang="en-US" sz="2400" b="1" u="sng" dirty="0">
                <a:latin typeface="Times New Roman" panose="02020603050405020304" pitchFamily="18" charset="0"/>
                <a:cs typeface="Times New Roman" panose="02020603050405020304" pitchFamily="18" charset="0"/>
              </a:rPr>
              <a:t>one of his princes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shall be stronger than he and shall rule, and his authority shall be a great authority.</a:t>
            </a:r>
          </a:p>
          <a:p>
            <a:pPr marL="0" indent="0">
              <a:buNone/>
            </a:pPr>
            <a:r>
              <a:rPr lang="en-US" sz="2400" b="1"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After some years they [</a:t>
            </a:r>
            <a:r>
              <a:rPr lang="en-US" sz="2400" i="1" u="sng" dirty="0">
                <a:latin typeface="Times New Roman" panose="02020603050405020304" pitchFamily="18" charset="0"/>
                <a:cs typeface="Times New Roman" panose="02020603050405020304" pitchFamily="18" charset="0"/>
              </a:rPr>
              <a:t>kings of the north and south</a:t>
            </a:r>
            <a:r>
              <a:rPr lang="en-US" sz="2400" dirty="0">
                <a:latin typeface="Times New Roman" panose="02020603050405020304" pitchFamily="18" charset="0"/>
                <a:cs typeface="Times New Roman" panose="02020603050405020304" pitchFamily="18" charset="0"/>
              </a:rPr>
              <a:t>] shall make an alliance, and the daughter of the </a:t>
            </a:r>
            <a:r>
              <a:rPr lang="en-US" sz="2400" b="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shall come to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to make an agreement. But she shall not retain the strength of her arm, and he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and his arm shall not endure, but she shall be given up, and her attendants, he who fathered her, and he who supported her in those times.</a:t>
            </a:r>
          </a:p>
          <a:p>
            <a:pPr marL="0" indent="0">
              <a:buNone/>
            </a:pPr>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And from a branch from her roots one shall arise in his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place. He shall come against the army and enter the fortress of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and he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shall deal with them and shall prevail. </a:t>
            </a:r>
          </a:p>
          <a:p>
            <a:pPr marL="0" indent="0">
              <a:buNone/>
            </a:pPr>
            <a:r>
              <a:rPr lang="en-US" sz="2400" b="1"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He shall also carry off to Egypt their gods with their metal images and their precious vessels of silver and gold, and for some years he shall refrain from attacking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 . .</a:t>
            </a:r>
          </a:p>
          <a:p>
            <a:pPr marL="0" indent="0">
              <a:buNone/>
            </a:pPr>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3758593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CDA7-CF1B-5E4B-A104-9DA712C87A8D}"/>
              </a:ext>
            </a:extLst>
          </p:cNvPr>
          <p:cNvSpPr>
            <a:spLocks noGrp="1"/>
          </p:cNvSpPr>
          <p:nvPr>
            <p:ph type="title"/>
          </p:nvPr>
        </p:nvSpPr>
        <p:spPr>
          <a:xfrm>
            <a:off x="838200" y="365125"/>
            <a:ext cx="10515600" cy="986597"/>
          </a:xfrm>
        </p:spPr>
        <p:txBody>
          <a:bodyPr>
            <a:normAutofit fontScale="90000"/>
          </a:bodyPr>
          <a:lstStyle/>
          <a:p>
            <a:pPr algn="ctr"/>
            <a:r>
              <a:rPr lang="en-US" sz="4900" b="1" dirty="0">
                <a:latin typeface="Times New Roman" panose="02020603050405020304" pitchFamily="18" charset="0"/>
                <a:cs typeface="Times New Roman" panose="02020603050405020304" pitchFamily="18" charset="0"/>
              </a:rPr>
              <a:t>Verbal Subjects and Pronouns in Daniel 11</a:t>
            </a:r>
            <a:br>
              <a:rPr lang="en-US" b="1" dirty="0">
                <a:latin typeface="Times New Roman" panose="02020603050405020304" pitchFamily="18" charset="0"/>
                <a:cs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31C4850B-01C3-704D-9EEB-050BE2D043AD}"/>
              </a:ext>
            </a:extLst>
          </p:cNvPr>
          <p:cNvSpPr>
            <a:spLocks noGrp="1"/>
          </p:cNvSpPr>
          <p:nvPr>
            <p:ph idx="1"/>
          </p:nvPr>
        </p:nvSpPr>
        <p:spPr>
          <a:xfrm>
            <a:off x="506895" y="1690688"/>
            <a:ext cx="11092069" cy="5366095"/>
          </a:xfrm>
        </p:spPr>
        <p:txBody>
          <a:bodyPr>
            <a:normAutofit lnSpcReduction="10000"/>
          </a:bodyPr>
          <a:lstStyle/>
          <a:p>
            <a:pPr marL="0" indent="0">
              <a:buNone/>
            </a:pPr>
            <a:r>
              <a:rPr lang="en-US" sz="2400" b="1"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 Then the </a:t>
            </a:r>
            <a:r>
              <a:rPr lang="en-US" sz="2400" b="1" u="sng" dirty="0">
                <a:latin typeface="Times New Roman" panose="02020603050405020304" pitchFamily="18" charset="0"/>
                <a:cs typeface="Times New Roman" panose="02020603050405020304" pitchFamily="18" charset="0"/>
              </a:rPr>
              <a:t>king of the north </a:t>
            </a:r>
            <a:r>
              <a:rPr lang="en-US" sz="2400" dirty="0">
                <a:latin typeface="Times New Roman" panose="02020603050405020304" pitchFamily="18" charset="0"/>
                <a:cs typeface="Times New Roman" panose="02020603050405020304" pitchFamily="18" charset="0"/>
              </a:rPr>
              <a:t>shall come and throw up </a:t>
            </a:r>
            <a:r>
              <a:rPr lang="en-US" sz="2400" dirty="0" err="1">
                <a:latin typeface="Times New Roman" panose="02020603050405020304" pitchFamily="18" charset="0"/>
                <a:cs typeface="Times New Roman" panose="02020603050405020304" pitchFamily="18" charset="0"/>
              </a:rPr>
              <a:t>siegeworks</a:t>
            </a:r>
            <a:r>
              <a:rPr lang="en-US" sz="2400" dirty="0">
                <a:latin typeface="Times New Roman" panose="02020603050405020304" pitchFamily="18" charset="0"/>
                <a:cs typeface="Times New Roman" panose="02020603050405020304" pitchFamily="18" charset="0"/>
              </a:rPr>
              <a:t> and take a well-fortified city. And the forces of the </a:t>
            </a:r>
            <a:r>
              <a:rPr lang="en-US" sz="2400" b="1" u="sng" dirty="0">
                <a:latin typeface="Times New Roman" panose="02020603050405020304" pitchFamily="18" charset="0"/>
                <a:cs typeface="Times New Roman" panose="02020603050405020304" pitchFamily="18" charset="0"/>
              </a:rPr>
              <a:t>south </a:t>
            </a:r>
            <a:r>
              <a:rPr lang="en-US" sz="2400" dirty="0">
                <a:latin typeface="Times New Roman" panose="02020603050405020304" pitchFamily="18" charset="0"/>
                <a:cs typeface="Times New Roman" panose="02020603050405020304" pitchFamily="18" charset="0"/>
              </a:rPr>
              <a:t>shall not stand, or even his best troops, for there shall be no strength to stand.</a:t>
            </a:r>
          </a:p>
          <a:p>
            <a:pPr marL="0" indent="0">
              <a:buNone/>
            </a:pPr>
            <a:r>
              <a:rPr lang="en-US" sz="2400" b="1"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But he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who comes against him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shall do as he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wills, and none shall stand before him. And he shall stand in the glorious land, with destruction in his hand.</a:t>
            </a:r>
          </a:p>
          <a:p>
            <a:pPr marL="0" indent="0">
              <a:buNone/>
            </a:pPr>
            <a:r>
              <a:rPr lang="en-US" sz="2400" b="1" dirty="0">
                <a:latin typeface="Times New Roman" panose="02020603050405020304" pitchFamily="18" charset="0"/>
                <a:cs typeface="Times New Roman" panose="02020603050405020304" pitchFamily="18" charset="0"/>
              </a:rPr>
              <a:t>17</a:t>
            </a:r>
            <a:r>
              <a:rPr lang="en-US" sz="2400" dirty="0">
                <a:latin typeface="Times New Roman" panose="02020603050405020304" pitchFamily="18" charset="0"/>
                <a:cs typeface="Times New Roman" panose="02020603050405020304" pitchFamily="18" charset="0"/>
              </a:rPr>
              <a:t> He shall set his face to come with the strength of his whole kingdom, and he shall bring terms of an agreement and perform them. He shall give him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the daughter of women to destroy the kingdom, but it shall not stand or be to his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advantage.</a:t>
            </a:r>
          </a:p>
          <a:p>
            <a:pPr marL="0" indent="0">
              <a:buNone/>
            </a:pPr>
            <a:r>
              <a:rPr lang="en-US" sz="2400" b="1"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Afterward he shall turn his face to the coastlands and shall capture many of them, but </a:t>
            </a:r>
            <a:r>
              <a:rPr lang="en-US" sz="2400" b="1" u="sng" dirty="0">
                <a:latin typeface="Times New Roman" panose="02020603050405020304" pitchFamily="18" charset="0"/>
                <a:cs typeface="Times New Roman" panose="02020603050405020304" pitchFamily="18" charset="0"/>
              </a:rPr>
              <a:t>a commander </a:t>
            </a:r>
            <a:r>
              <a:rPr lang="en-US" sz="2400" dirty="0">
                <a:latin typeface="Times New Roman" panose="02020603050405020304" pitchFamily="18" charset="0"/>
                <a:cs typeface="Times New Roman" panose="02020603050405020304" pitchFamily="18" charset="0"/>
              </a:rPr>
              <a:t>shall put an end to his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insolence. Indeed, he shall turn his insolence back upon him.</a:t>
            </a:r>
          </a:p>
          <a:p>
            <a:pPr marL="0" indent="0">
              <a:buNone/>
            </a:pPr>
            <a:r>
              <a:rPr lang="en-US" sz="2400" b="1"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Then he shall turn his face back toward the fortresses of his own land, but he shall stumble and fall, and shall not be found.</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227092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663677" y="85345"/>
            <a:ext cx="11061291" cy="4893647"/>
          </a:xfrm>
          <a:prstGeom prst="rect">
            <a:avLst/>
          </a:prstGeom>
          <a:noFill/>
        </p:spPr>
        <p:txBody>
          <a:bodyPr wrap="square">
            <a:spAutoFit/>
          </a:bodyPr>
          <a:lstStyle/>
          <a:p>
            <a:pPr marL="0" marR="0" indent="45720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Daniel 11:2b–12:3</a:t>
            </a:r>
          </a:p>
          <a:p>
            <a:pPr indent="457200"/>
            <a:endParaRPr lang="en-US" sz="4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endParaRPr lang="en-US" sz="4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9525"/>
            <a:r>
              <a:rPr lang="en-US" sz="3600" b="1" dirty="0">
                <a:latin typeface="Times New Roman" panose="02020603050405020304" pitchFamily="18" charset="0"/>
                <a:ea typeface="Times New Roman" panose="02020603050405020304" pitchFamily="18" charset="0"/>
                <a:cs typeface="Times New Roman" panose="02020603050405020304" pitchFamily="18" charset="0"/>
              </a:rPr>
              <a:t>Translation by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Tarsee</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Li </a:t>
            </a:r>
          </a:p>
          <a:p>
            <a:pPr indent="9525"/>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“A Color-Coded Translation of Daniel 11:2b-12:3”</a:t>
            </a:r>
            <a:r>
              <a:rPr lang="en-US" sz="3600" b="1" dirty="0">
                <a:effectLst/>
                <a:latin typeface="Times New Roman" panose="02020603050405020304" pitchFamily="18" charset="0"/>
                <a:cs typeface="Times New Roman" panose="02020603050405020304" pitchFamily="18" charset="0"/>
              </a:rPr>
              <a:t> </a:t>
            </a:r>
          </a:p>
          <a:p>
            <a:pPr indent="9525"/>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Paper presented at the fifth Daniel 11 Conference Berrien Springs, MI, March 9, 2023. </a:t>
            </a:r>
            <a:endParaRPr lang="en-US" sz="36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422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CDA7-CF1B-5E4B-A104-9DA712C87A8D}"/>
              </a:ext>
            </a:extLst>
          </p:cNvPr>
          <p:cNvSpPr>
            <a:spLocks noGrp="1"/>
          </p:cNvSpPr>
          <p:nvPr>
            <p:ph type="title"/>
          </p:nvPr>
        </p:nvSpPr>
        <p:spPr>
          <a:xfrm>
            <a:off x="838200" y="365125"/>
            <a:ext cx="10515600" cy="757997"/>
          </a:xfrm>
        </p:spPr>
        <p:txBody>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a16="http://schemas.microsoft.com/office/drawing/2014/main" id="{31C4850B-01C3-704D-9EEB-050BE2D043AD}"/>
              </a:ext>
            </a:extLst>
          </p:cNvPr>
          <p:cNvSpPr>
            <a:spLocks noGrp="1"/>
          </p:cNvSpPr>
          <p:nvPr>
            <p:ph idx="1"/>
          </p:nvPr>
        </p:nvSpPr>
        <p:spPr>
          <a:xfrm>
            <a:off x="536713" y="1431235"/>
            <a:ext cx="11002617" cy="5625548"/>
          </a:xfrm>
        </p:spPr>
        <p:txBody>
          <a:bodyPr>
            <a:normAutofit lnSpcReduction="10000"/>
          </a:bodyPr>
          <a:lstStyle/>
          <a:p>
            <a:pPr marL="0" indent="0">
              <a:buNone/>
            </a:pPr>
            <a:r>
              <a:rPr lang="en-US" sz="2600" b="1" dirty="0">
                <a:latin typeface="Times New Roman" panose="02020603050405020304" pitchFamily="18" charset="0"/>
                <a:cs typeface="Times New Roman" panose="02020603050405020304" pitchFamily="18" charset="0"/>
              </a:rPr>
              <a:t>20</a:t>
            </a:r>
            <a:r>
              <a:rPr lang="en-US" sz="2600" dirty="0">
                <a:latin typeface="Times New Roman" panose="02020603050405020304" pitchFamily="18" charset="0"/>
                <a:cs typeface="Times New Roman" panose="02020603050405020304" pitchFamily="18" charset="0"/>
              </a:rPr>
              <a:t> Then shall arise </a:t>
            </a:r>
            <a:r>
              <a:rPr lang="en-US" sz="2600" dirty="0">
                <a:solidFill>
                  <a:srgbClr val="0070C0"/>
                </a:solidFill>
                <a:latin typeface="Times New Roman" panose="02020603050405020304" pitchFamily="18" charset="0"/>
                <a:cs typeface="Times New Roman" panose="02020603050405020304" pitchFamily="18" charset="0"/>
              </a:rPr>
              <a:t>in his </a:t>
            </a:r>
            <a:r>
              <a:rPr lang="en-US" dirty="0">
                <a:latin typeface="Times New Roman" panose="02020603050405020304" pitchFamily="18" charset="0"/>
                <a:cs typeface="Times New Roman" panose="02020603050405020304" pitchFamily="18" charset="0"/>
              </a:rPr>
              <a:t>[</a:t>
            </a:r>
            <a:r>
              <a:rPr lang="en-US" i="1" u="sng" dirty="0">
                <a:latin typeface="Times New Roman" panose="02020603050405020304" pitchFamily="18" charset="0"/>
                <a:cs typeface="Times New Roman" panose="02020603050405020304" pitchFamily="18" charset="0"/>
              </a:rPr>
              <a:t>king of the north</a:t>
            </a:r>
            <a:r>
              <a:rPr lang="en-US" dirty="0">
                <a:latin typeface="Times New Roman" panose="02020603050405020304" pitchFamily="18" charset="0"/>
                <a:cs typeface="Times New Roman" panose="02020603050405020304" pitchFamily="18" charset="0"/>
              </a:rPr>
              <a:t>] </a:t>
            </a:r>
            <a:r>
              <a:rPr lang="en-US" sz="2600" dirty="0">
                <a:solidFill>
                  <a:srgbClr val="0070C0"/>
                </a:solidFill>
                <a:latin typeface="Times New Roman" panose="02020603050405020304" pitchFamily="18" charset="0"/>
                <a:cs typeface="Times New Roman" panose="02020603050405020304" pitchFamily="18" charset="0"/>
              </a:rPr>
              <a:t>place</a:t>
            </a:r>
            <a:r>
              <a:rPr lang="en-US" sz="2600" dirty="0">
                <a:latin typeface="Times New Roman" panose="02020603050405020304" pitchFamily="18" charset="0"/>
                <a:cs typeface="Times New Roman" panose="02020603050405020304" pitchFamily="18" charset="0"/>
              </a:rPr>
              <a:t> </a:t>
            </a:r>
            <a:r>
              <a:rPr lang="en-US" sz="2600" b="1" u="sng" dirty="0">
                <a:latin typeface="Times New Roman" panose="02020603050405020304" pitchFamily="18" charset="0"/>
                <a:cs typeface="Times New Roman" panose="02020603050405020304" pitchFamily="18" charset="0"/>
              </a:rPr>
              <a:t>one who shall send an exactor of tribute</a:t>
            </a:r>
            <a:r>
              <a:rPr lang="en-US" sz="2600" dirty="0">
                <a:latin typeface="Times New Roman" panose="02020603050405020304" pitchFamily="18" charset="0"/>
                <a:cs typeface="Times New Roman" panose="02020603050405020304" pitchFamily="18" charset="0"/>
              </a:rPr>
              <a:t> for the glory of the kingdom. But within a few days he shall be broken, neither in anger nor in </a:t>
            </a:r>
            <a:r>
              <a:rPr lang="en-US" sz="2600" dirty="0">
                <a:solidFill>
                  <a:schemeClr val="accent6">
                    <a:lumMod val="50000"/>
                  </a:schemeClr>
                </a:solidFill>
                <a:latin typeface="Times New Roman" panose="02020603050405020304" pitchFamily="18" charset="0"/>
                <a:cs typeface="Times New Roman" panose="02020603050405020304" pitchFamily="18" charset="0"/>
              </a:rPr>
              <a:t>battle</a:t>
            </a:r>
            <a:r>
              <a:rPr lang="en-US" sz="2600" dirty="0">
                <a:latin typeface="Times New Roman" panose="02020603050405020304" pitchFamily="18" charset="0"/>
                <a:cs typeface="Times New Roman" panose="02020603050405020304" pitchFamily="18" charset="0"/>
              </a:rPr>
              <a:t>.</a:t>
            </a:r>
          </a:p>
          <a:p>
            <a:pPr marL="0" indent="0">
              <a:buNone/>
            </a:pPr>
            <a:r>
              <a:rPr lang="en-US" sz="2600" b="1" dirty="0">
                <a:latin typeface="Times New Roman" panose="02020603050405020304" pitchFamily="18" charset="0"/>
                <a:cs typeface="Times New Roman" panose="02020603050405020304" pitchFamily="18" charset="0"/>
              </a:rPr>
              <a:t>21</a:t>
            </a:r>
            <a:r>
              <a:rPr lang="en-US" sz="2600" dirty="0">
                <a:latin typeface="Times New Roman" panose="02020603050405020304" pitchFamily="18" charset="0"/>
                <a:cs typeface="Times New Roman" panose="02020603050405020304" pitchFamily="18" charset="0"/>
              </a:rPr>
              <a:t> </a:t>
            </a:r>
            <a:r>
              <a:rPr lang="en-US" sz="2600" dirty="0">
                <a:solidFill>
                  <a:srgbClr val="0070C0"/>
                </a:solidFill>
                <a:latin typeface="Times New Roman" panose="02020603050405020304" pitchFamily="18" charset="0"/>
                <a:cs typeface="Times New Roman" panose="02020603050405020304" pitchFamily="18" charset="0"/>
              </a:rPr>
              <a:t>In his </a:t>
            </a:r>
            <a:r>
              <a:rPr lang="en-US" sz="2600" dirty="0">
                <a:latin typeface="Times New Roman" panose="02020603050405020304" pitchFamily="18" charset="0"/>
                <a:cs typeface="Times New Roman" panose="02020603050405020304" pitchFamily="18" charset="0"/>
              </a:rPr>
              <a:t>[</a:t>
            </a:r>
            <a:r>
              <a:rPr lang="en-US" sz="2600" i="1" u="sng" dirty="0">
                <a:latin typeface="Times New Roman" panose="02020603050405020304" pitchFamily="18" charset="0"/>
                <a:cs typeface="Times New Roman" panose="02020603050405020304" pitchFamily="18" charset="0"/>
              </a:rPr>
              <a:t>one who shall send an exactor of tribute = king of the north</a:t>
            </a:r>
            <a:r>
              <a:rPr lang="en-US" sz="2600" dirty="0">
                <a:solidFill>
                  <a:srgbClr val="0070C0"/>
                </a:solidFill>
                <a:latin typeface="Times New Roman" panose="02020603050405020304" pitchFamily="18" charset="0"/>
                <a:cs typeface="Times New Roman" panose="02020603050405020304" pitchFamily="18" charset="0"/>
              </a:rPr>
              <a:t>] place </a:t>
            </a:r>
            <a:r>
              <a:rPr lang="en-US" sz="2600" dirty="0">
                <a:latin typeface="Times New Roman" panose="02020603050405020304" pitchFamily="18" charset="0"/>
                <a:cs typeface="Times New Roman" panose="02020603050405020304" pitchFamily="18" charset="0"/>
              </a:rPr>
              <a:t>shall arise a </a:t>
            </a:r>
            <a:r>
              <a:rPr lang="en-US" sz="2600" b="1" u="sng" dirty="0">
                <a:latin typeface="Times New Roman" panose="02020603050405020304" pitchFamily="18" charset="0"/>
                <a:cs typeface="Times New Roman" panose="02020603050405020304" pitchFamily="18" charset="0"/>
              </a:rPr>
              <a:t>contemptible person</a:t>
            </a:r>
            <a:r>
              <a:rPr lang="en-US" sz="2600" dirty="0">
                <a:latin typeface="Times New Roman" panose="02020603050405020304" pitchFamily="18" charset="0"/>
                <a:cs typeface="Times New Roman" panose="02020603050405020304" pitchFamily="18" charset="0"/>
              </a:rPr>
              <a:t> to whom royal majesty has not been given. He shall come in without warning and obtain the kingdom by flatteries.</a:t>
            </a:r>
          </a:p>
          <a:p>
            <a:pPr marL="0" indent="0">
              <a:buNone/>
            </a:pPr>
            <a:r>
              <a:rPr lang="en-US" sz="2600" b="1" dirty="0">
                <a:latin typeface="Times New Roman" panose="02020603050405020304" pitchFamily="18" charset="0"/>
                <a:cs typeface="Times New Roman" panose="02020603050405020304" pitchFamily="18" charset="0"/>
              </a:rPr>
              <a:t>22</a:t>
            </a:r>
            <a:r>
              <a:rPr lang="en-US" sz="2600" dirty="0">
                <a:latin typeface="Times New Roman" panose="02020603050405020304" pitchFamily="18" charset="0"/>
                <a:cs typeface="Times New Roman" panose="02020603050405020304" pitchFamily="18" charset="0"/>
              </a:rPr>
              <a:t> Armies shall be utterly swept away before him and broken, even the prince of the covenant.</a:t>
            </a:r>
          </a:p>
          <a:p>
            <a:pPr marL="0" indent="0">
              <a:buNone/>
            </a:pPr>
            <a:r>
              <a:rPr lang="en-US" sz="2600" b="1" dirty="0">
                <a:latin typeface="Times New Roman" panose="02020603050405020304" pitchFamily="18" charset="0"/>
                <a:cs typeface="Times New Roman" panose="02020603050405020304" pitchFamily="18" charset="0"/>
              </a:rPr>
              <a:t>23</a:t>
            </a:r>
            <a:r>
              <a:rPr lang="en-US" sz="2600" dirty="0">
                <a:latin typeface="Times New Roman" panose="02020603050405020304" pitchFamily="18" charset="0"/>
                <a:cs typeface="Times New Roman" panose="02020603050405020304" pitchFamily="18" charset="0"/>
              </a:rPr>
              <a:t> And </a:t>
            </a:r>
            <a:r>
              <a:rPr lang="en-US" sz="2600" dirty="0">
                <a:solidFill>
                  <a:srgbClr val="0070C0"/>
                </a:solidFill>
                <a:latin typeface="Times New Roman" panose="02020603050405020304" pitchFamily="18" charset="0"/>
                <a:cs typeface="Times New Roman" panose="02020603050405020304" pitchFamily="18" charset="0"/>
              </a:rPr>
              <a:t>from the time that an alliance is made with him</a:t>
            </a:r>
            <a:r>
              <a:rPr lang="en-US" sz="2600" dirty="0">
                <a:solidFill>
                  <a:srgbClr val="FF0000"/>
                </a:solidFill>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t>
            </a:r>
            <a:r>
              <a:rPr lang="en-US" sz="2600" i="1" u="sng" dirty="0">
                <a:latin typeface="Times New Roman" panose="02020603050405020304" pitchFamily="18" charset="0"/>
                <a:cs typeface="Times New Roman" panose="02020603050405020304" pitchFamily="18" charset="0"/>
              </a:rPr>
              <a:t>contemptible person = king of the north</a:t>
            </a:r>
            <a:r>
              <a:rPr lang="en-US" sz="2600" dirty="0">
                <a:latin typeface="Times New Roman" panose="02020603050405020304" pitchFamily="18" charset="0"/>
                <a:cs typeface="Times New Roman" panose="02020603050405020304" pitchFamily="18" charset="0"/>
              </a:rPr>
              <a:t>] he shall act deceitfully, and he shall become strong with a small people.</a:t>
            </a:r>
          </a:p>
          <a:p>
            <a:pPr marL="0" indent="0">
              <a:buNone/>
            </a:pPr>
            <a:r>
              <a:rPr lang="en-US" sz="2600" b="1" dirty="0">
                <a:latin typeface="Times New Roman" panose="02020603050405020304" pitchFamily="18" charset="0"/>
                <a:cs typeface="Times New Roman" panose="02020603050405020304" pitchFamily="18" charset="0"/>
              </a:rPr>
              <a:t>24</a:t>
            </a:r>
            <a:r>
              <a:rPr lang="en-US" sz="2600" dirty="0">
                <a:latin typeface="Times New Roman" panose="02020603050405020304" pitchFamily="18" charset="0"/>
                <a:cs typeface="Times New Roman" panose="02020603050405020304" pitchFamily="18" charset="0"/>
              </a:rPr>
              <a:t> Without warning he shall come into the richest parts of the province, and he shall do what neither his fathers nor his fathers’ fathers have done, scattering among them plunder, spoil, and goods. He shall devise plans against strongholds, but only for a time.</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034750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CDA7-CF1B-5E4B-A104-9DA712C87A8D}"/>
              </a:ext>
            </a:extLst>
          </p:cNvPr>
          <p:cNvSpPr>
            <a:spLocks noGrp="1"/>
          </p:cNvSpPr>
          <p:nvPr>
            <p:ph type="title"/>
          </p:nvPr>
        </p:nvSpPr>
        <p:spPr>
          <a:xfrm>
            <a:off x="838200" y="1"/>
            <a:ext cx="10515600" cy="705677"/>
          </a:xfrm>
        </p:spPr>
        <p:txBody>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a16="http://schemas.microsoft.com/office/drawing/2014/main" id="{31C4850B-01C3-704D-9EEB-050BE2D043AD}"/>
              </a:ext>
            </a:extLst>
          </p:cNvPr>
          <p:cNvSpPr>
            <a:spLocks noGrp="1"/>
          </p:cNvSpPr>
          <p:nvPr>
            <p:ph idx="1"/>
          </p:nvPr>
        </p:nvSpPr>
        <p:spPr>
          <a:xfrm>
            <a:off x="327990" y="705679"/>
            <a:ext cx="11777871" cy="5923722"/>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25</a:t>
            </a:r>
            <a:r>
              <a:rPr lang="en-US" sz="2400" dirty="0">
                <a:latin typeface="Times New Roman" panose="02020603050405020304" pitchFamily="18" charset="0"/>
                <a:cs typeface="Times New Roman" panose="02020603050405020304" pitchFamily="18" charset="0"/>
              </a:rPr>
              <a:t> And he [</a:t>
            </a:r>
            <a:r>
              <a:rPr lang="en-US" sz="2400" i="1" u="sng" dirty="0">
                <a:latin typeface="Times New Roman" panose="02020603050405020304" pitchFamily="18" charset="0"/>
                <a:cs typeface="Times New Roman" panose="02020603050405020304" pitchFamily="18" charset="0"/>
              </a:rPr>
              <a:t>contemptible person = king of the north</a:t>
            </a:r>
            <a:r>
              <a:rPr lang="en-US" sz="2400" dirty="0">
                <a:latin typeface="Times New Roman" panose="02020603050405020304" pitchFamily="18" charset="0"/>
                <a:cs typeface="Times New Roman" panose="02020603050405020304" pitchFamily="18" charset="0"/>
              </a:rPr>
              <a:t>] shall stir up his power and his heart against the </a:t>
            </a:r>
            <a:r>
              <a:rPr lang="en-US" sz="2400" b="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with a great army. And the king of the south shall wage war with an exceedingly great and mighty army, but he shall not stand, for plots shall be devised against him.</a:t>
            </a:r>
          </a:p>
          <a:p>
            <a:pPr marL="0" indent="0">
              <a:buNone/>
            </a:pPr>
            <a:r>
              <a:rPr lang="en-US" sz="2400" b="1" dirty="0">
                <a:latin typeface="Times New Roman" panose="02020603050405020304" pitchFamily="18" charset="0"/>
                <a:cs typeface="Times New Roman" panose="02020603050405020304" pitchFamily="18" charset="0"/>
              </a:rPr>
              <a:t>26</a:t>
            </a:r>
            <a:r>
              <a:rPr lang="en-US" sz="2400" dirty="0">
                <a:latin typeface="Times New Roman" panose="02020603050405020304" pitchFamily="18" charset="0"/>
                <a:cs typeface="Times New Roman" panose="02020603050405020304" pitchFamily="18" charset="0"/>
              </a:rPr>
              <a:t> Even those who eat his food shall break him. His army shall be swept away, and many shall fall down slain.</a:t>
            </a:r>
          </a:p>
          <a:p>
            <a:pPr marL="0" indent="0">
              <a:buNone/>
            </a:pPr>
            <a:r>
              <a:rPr lang="en-US" sz="2400" b="1" dirty="0">
                <a:latin typeface="Times New Roman" panose="02020603050405020304" pitchFamily="18" charset="0"/>
                <a:cs typeface="Times New Roman" panose="02020603050405020304" pitchFamily="18" charset="0"/>
              </a:rPr>
              <a:t>27</a:t>
            </a:r>
            <a:r>
              <a:rPr lang="en-US" sz="2400" dirty="0">
                <a:latin typeface="Times New Roman" panose="02020603050405020304" pitchFamily="18" charset="0"/>
                <a:cs typeface="Times New Roman" panose="02020603050405020304" pitchFamily="18" charset="0"/>
              </a:rPr>
              <a:t> And as for </a:t>
            </a:r>
            <a:r>
              <a:rPr lang="en-US" sz="2400" b="1" u="sng" dirty="0">
                <a:latin typeface="Times New Roman" panose="02020603050405020304" pitchFamily="18" charset="0"/>
                <a:cs typeface="Times New Roman" panose="02020603050405020304" pitchFamily="18" charset="0"/>
              </a:rPr>
              <a:t>the two kings</a:t>
            </a:r>
            <a:r>
              <a:rPr lang="en-US" sz="2400" dirty="0">
                <a:latin typeface="Times New Roman" panose="02020603050405020304" pitchFamily="18" charset="0"/>
                <a:cs typeface="Times New Roman" panose="02020603050405020304" pitchFamily="18" charset="0"/>
              </a:rPr>
              <a:t>, their hearts shall be bent on doing evil. They shall speak lies at the same table, but to no avail, for the end is yet to be at the time appointed.</a:t>
            </a:r>
          </a:p>
          <a:p>
            <a:pPr marL="0" indent="0">
              <a:buNone/>
            </a:pPr>
            <a:r>
              <a:rPr lang="en-US" sz="2400" b="1"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And he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return to his land with great wealth, but his heart shall be set against the holy covenant. And he shall work his will and return to his own land.</a:t>
            </a:r>
          </a:p>
          <a:p>
            <a:pPr marL="0" indent="0">
              <a:buNone/>
            </a:pPr>
            <a:r>
              <a:rPr lang="en-US" sz="2400" b="1" dirty="0">
                <a:latin typeface="Times New Roman" panose="02020603050405020304" pitchFamily="18" charset="0"/>
                <a:cs typeface="Times New Roman" panose="02020603050405020304" pitchFamily="18" charset="0"/>
              </a:rPr>
              <a:t>29</a:t>
            </a:r>
            <a:r>
              <a:rPr lang="en-US" sz="2400" dirty="0">
                <a:latin typeface="Times New Roman" panose="02020603050405020304" pitchFamily="18" charset="0"/>
                <a:cs typeface="Times New Roman" panose="02020603050405020304" pitchFamily="18" charset="0"/>
              </a:rPr>
              <a:t> At the time appointed he shall return and come into the </a:t>
            </a:r>
            <a:r>
              <a:rPr lang="en-US" sz="2400" b="1" u="sng" dirty="0">
                <a:latin typeface="Times New Roman" panose="02020603050405020304" pitchFamily="18" charset="0"/>
                <a:cs typeface="Times New Roman" panose="02020603050405020304" pitchFamily="18" charset="0"/>
              </a:rPr>
              <a:t>south</a:t>
            </a:r>
            <a:r>
              <a:rPr lang="en-US" sz="2400" dirty="0">
                <a:latin typeface="Times New Roman" panose="02020603050405020304" pitchFamily="18" charset="0"/>
                <a:cs typeface="Times New Roman" panose="02020603050405020304" pitchFamily="18" charset="0"/>
              </a:rPr>
              <a:t>, but it shall not be this time as it was before.</a:t>
            </a:r>
          </a:p>
          <a:p>
            <a:pPr marL="0" indent="0">
              <a:buNone/>
            </a:pPr>
            <a:r>
              <a:rPr lang="en-US" sz="2400" b="1" dirty="0">
                <a:latin typeface="Times New Roman" panose="02020603050405020304" pitchFamily="18" charset="0"/>
                <a:cs typeface="Times New Roman" panose="02020603050405020304" pitchFamily="18" charset="0"/>
              </a:rPr>
              <a:t>30</a:t>
            </a:r>
            <a:r>
              <a:rPr lang="en-US" sz="2400" dirty="0">
                <a:latin typeface="Times New Roman" panose="02020603050405020304" pitchFamily="18" charset="0"/>
                <a:cs typeface="Times New Roman" panose="02020603050405020304" pitchFamily="18" charset="0"/>
              </a:rPr>
              <a:t> For </a:t>
            </a:r>
            <a:r>
              <a:rPr lang="en-US" sz="2400" b="1" u="sng" dirty="0">
                <a:latin typeface="Times New Roman" panose="02020603050405020304" pitchFamily="18" charset="0"/>
                <a:cs typeface="Times New Roman" panose="02020603050405020304" pitchFamily="18" charset="0"/>
              </a:rPr>
              <a:t>ships of </a:t>
            </a:r>
            <a:r>
              <a:rPr lang="en-US" sz="2400" b="1" u="sng" dirty="0" err="1">
                <a:latin typeface="Times New Roman" panose="02020603050405020304" pitchFamily="18" charset="0"/>
                <a:cs typeface="Times New Roman" panose="02020603050405020304" pitchFamily="18" charset="0"/>
              </a:rPr>
              <a:t>Kittim</a:t>
            </a:r>
            <a:r>
              <a:rPr lang="en-US" sz="2400" dirty="0">
                <a:latin typeface="Times New Roman" panose="02020603050405020304" pitchFamily="18" charset="0"/>
                <a:cs typeface="Times New Roman" panose="02020603050405020304" pitchFamily="18" charset="0"/>
              </a:rPr>
              <a:t> shall come against him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and he shall be afraid and withdraw, and shall turn back and be enraged and take action against the holy covenant. He shall turn back and pay attention to those who forsake the holy covenant.</a:t>
            </a:r>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877003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CDA7-CF1B-5E4B-A104-9DA712C87A8D}"/>
              </a:ext>
            </a:extLst>
          </p:cNvPr>
          <p:cNvSpPr>
            <a:spLocks noGrp="1"/>
          </p:cNvSpPr>
          <p:nvPr>
            <p:ph type="title"/>
          </p:nvPr>
        </p:nvSpPr>
        <p:spPr>
          <a:xfrm>
            <a:off x="838200" y="79513"/>
            <a:ext cx="10515600" cy="457201"/>
          </a:xfrm>
        </p:spPr>
        <p:txBody>
          <a:bodyPr>
            <a:noAutofit/>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a16="http://schemas.microsoft.com/office/drawing/2014/main" id="{31C4850B-01C3-704D-9EEB-050BE2D043AD}"/>
              </a:ext>
            </a:extLst>
          </p:cNvPr>
          <p:cNvSpPr>
            <a:spLocks noGrp="1"/>
          </p:cNvSpPr>
          <p:nvPr>
            <p:ph idx="1"/>
          </p:nvPr>
        </p:nvSpPr>
        <p:spPr>
          <a:xfrm>
            <a:off x="119269" y="695740"/>
            <a:ext cx="11797747" cy="6361044"/>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31</a:t>
            </a:r>
            <a:r>
              <a:rPr lang="en-US" sz="2400" dirty="0">
                <a:latin typeface="Times New Roman" panose="02020603050405020304" pitchFamily="18" charset="0"/>
                <a:cs typeface="Times New Roman" panose="02020603050405020304" pitchFamily="18" charset="0"/>
              </a:rPr>
              <a:t> Forces from him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appear and profane the temple and fortress, and shall take away the regular burnt offering. And they shall set up the abomination that makes desolate.</a:t>
            </a: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32</a:t>
            </a:r>
            <a:r>
              <a:rPr lang="en-US" sz="2400" dirty="0">
                <a:latin typeface="Times New Roman" panose="02020603050405020304" pitchFamily="18" charset="0"/>
                <a:cs typeface="Times New Roman" panose="02020603050405020304" pitchFamily="18" charset="0"/>
              </a:rPr>
              <a:t> He shall seduce with flattery those who violate the covenant, but the people who know their God shall stand firm and take action . . . </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36</a:t>
            </a:r>
            <a:r>
              <a:rPr lang="en-US" sz="2400" dirty="0">
                <a:latin typeface="Times New Roman" panose="02020603050405020304" pitchFamily="18" charset="0"/>
                <a:cs typeface="Times New Roman" panose="02020603050405020304" pitchFamily="18" charset="0"/>
              </a:rPr>
              <a:t> And </a:t>
            </a:r>
            <a:r>
              <a:rPr lang="en-US" sz="2400" b="1" u="sng" dirty="0">
                <a:latin typeface="Times New Roman" panose="02020603050405020304" pitchFamily="18" charset="0"/>
                <a:cs typeface="Times New Roman" panose="02020603050405020304" pitchFamily="18" charset="0"/>
              </a:rPr>
              <a:t>the king </a:t>
            </a:r>
            <a:r>
              <a:rPr lang="en-US" sz="2400" dirty="0">
                <a:latin typeface="Times New Roman" panose="02020603050405020304" pitchFamily="18" charset="0"/>
                <a:cs typeface="Times New Roman" panose="02020603050405020304" pitchFamily="18" charset="0"/>
              </a:rPr>
              <a:t>[</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do as he wills. He shall exalt himself and magnify himself above every god, and shall speak astonishing things against the God of gods. He shall prosper till the indignation is accomplished; for what is decreed shall be done.</a:t>
            </a:r>
          </a:p>
          <a:p>
            <a:pPr marL="0" indent="0">
              <a:buNone/>
            </a:pPr>
            <a:r>
              <a:rPr lang="en-US" sz="2400" b="1" dirty="0">
                <a:latin typeface="Times New Roman" panose="02020603050405020304" pitchFamily="18" charset="0"/>
                <a:cs typeface="Times New Roman" panose="02020603050405020304" pitchFamily="18" charset="0"/>
              </a:rPr>
              <a:t>37</a:t>
            </a:r>
            <a:r>
              <a:rPr lang="en-US" sz="2400" dirty="0">
                <a:latin typeface="Times New Roman" panose="02020603050405020304" pitchFamily="18" charset="0"/>
                <a:cs typeface="Times New Roman" panose="02020603050405020304" pitchFamily="18" charset="0"/>
              </a:rPr>
              <a:t> He shall pay no attention to the gods of his fathers, or to the one beloved by women. He shall not pay attention to any other god, for he shall magnify himself above all.</a:t>
            </a:r>
          </a:p>
          <a:p>
            <a:pPr marL="0" indent="0">
              <a:buNone/>
            </a:pPr>
            <a:r>
              <a:rPr lang="en-US" sz="2400" b="1" dirty="0">
                <a:latin typeface="Times New Roman" panose="02020603050405020304" pitchFamily="18" charset="0"/>
                <a:cs typeface="Times New Roman" panose="02020603050405020304" pitchFamily="18" charset="0"/>
              </a:rPr>
              <a:t>38</a:t>
            </a:r>
            <a:r>
              <a:rPr lang="en-US" sz="2400" dirty="0">
                <a:latin typeface="Times New Roman" panose="02020603050405020304" pitchFamily="18" charset="0"/>
                <a:cs typeface="Times New Roman" panose="02020603050405020304" pitchFamily="18" charset="0"/>
              </a:rPr>
              <a:t> He shall honor the god of fortresses instead of these. A god whom his fathers did not know he shall honor with gold and silver, with precious stones and costly gifts.</a:t>
            </a:r>
          </a:p>
          <a:p>
            <a:pPr marL="0" indent="0">
              <a:buNone/>
            </a:pPr>
            <a:r>
              <a:rPr lang="en-US" sz="2400" b="1" dirty="0">
                <a:latin typeface="Times New Roman" panose="02020603050405020304" pitchFamily="18" charset="0"/>
                <a:cs typeface="Times New Roman" panose="02020603050405020304" pitchFamily="18" charset="0"/>
              </a:rPr>
              <a:t>39</a:t>
            </a:r>
            <a:r>
              <a:rPr lang="en-US" sz="2400" dirty="0">
                <a:latin typeface="Times New Roman" panose="02020603050405020304" pitchFamily="18" charset="0"/>
                <a:cs typeface="Times New Roman" panose="02020603050405020304" pitchFamily="18" charset="0"/>
              </a:rPr>
              <a:t> He shall deal with the strongest fortresses with the help of a foreign god. Those who acknowledge him he shall load with honor. He shall make them rulers over many and shall divide the land for a price.</a:t>
            </a:r>
          </a:p>
        </p:txBody>
      </p:sp>
    </p:spTree>
    <p:extLst>
      <p:ext uri="{BB962C8B-B14F-4D97-AF65-F5344CB8AC3E}">
        <p14:creationId xmlns:p14="http://schemas.microsoft.com/office/powerpoint/2010/main" val="209591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CDA7-CF1B-5E4B-A104-9DA712C87A8D}"/>
              </a:ext>
            </a:extLst>
          </p:cNvPr>
          <p:cNvSpPr>
            <a:spLocks noGrp="1"/>
          </p:cNvSpPr>
          <p:nvPr>
            <p:ph type="title"/>
          </p:nvPr>
        </p:nvSpPr>
        <p:spPr>
          <a:xfrm>
            <a:off x="838200" y="308112"/>
            <a:ext cx="10515600" cy="785191"/>
          </a:xfrm>
        </p:spPr>
        <p:txBody>
          <a:bodyPr>
            <a:noAutofit/>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a16="http://schemas.microsoft.com/office/drawing/2014/main" id="{31C4850B-01C3-704D-9EEB-050BE2D043AD}"/>
              </a:ext>
            </a:extLst>
          </p:cNvPr>
          <p:cNvSpPr>
            <a:spLocks noGrp="1"/>
          </p:cNvSpPr>
          <p:nvPr>
            <p:ph idx="1"/>
          </p:nvPr>
        </p:nvSpPr>
        <p:spPr>
          <a:xfrm>
            <a:off x="626164" y="1302026"/>
            <a:ext cx="11002619" cy="5754757"/>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40</a:t>
            </a:r>
            <a:r>
              <a:rPr lang="en-US" sz="2400" dirty="0">
                <a:latin typeface="Times New Roman" panose="02020603050405020304" pitchFamily="18" charset="0"/>
                <a:cs typeface="Times New Roman" panose="02020603050405020304" pitchFamily="18" charset="0"/>
              </a:rPr>
              <a:t> At the time of the end, the </a:t>
            </a:r>
            <a:r>
              <a:rPr lang="en-US" sz="2400" b="1" u="sng" dirty="0">
                <a:latin typeface="Times New Roman" panose="02020603050405020304" pitchFamily="18" charset="0"/>
                <a:cs typeface="Times New Roman" panose="02020603050405020304" pitchFamily="18" charset="0"/>
              </a:rPr>
              <a:t>king of the south </a:t>
            </a:r>
            <a:r>
              <a:rPr lang="en-US" sz="2400" dirty="0">
                <a:latin typeface="Times New Roman" panose="02020603050405020304" pitchFamily="18" charset="0"/>
                <a:cs typeface="Times New Roman" panose="02020603050405020304" pitchFamily="18" charset="0"/>
              </a:rPr>
              <a:t>shall attack</a:t>
            </a:r>
            <a:r>
              <a:rPr lang="en-US" sz="2400" i="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him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but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shall rush upon him [</a:t>
            </a:r>
            <a:r>
              <a:rPr lang="en-US" sz="2400" i="1" u="sng" dirty="0">
                <a:latin typeface="Times New Roman" panose="02020603050405020304" pitchFamily="18" charset="0"/>
                <a:cs typeface="Times New Roman" panose="02020603050405020304" pitchFamily="18" charset="0"/>
              </a:rPr>
              <a:t>king of the south </a:t>
            </a:r>
            <a:r>
              <a:rPr lang="en-US" sz="2400" dirty="0">
                <a:latin typeface="Times New Roman" panose="02020603050405020304" pitchFamily="18" charset="0"/>
                <a:cs typeface="Times New Roman" panose="02020603050405020304" pitchFamily="18" charset="0"/>
              </a:rPr>
              <a:t>] like a whirlwind, with chariots and horsemen, and with many ships. And he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come into countries and shall overflow and pass through.</a:t>
            </a:r>
          </a:p>
          <a:p>
            <a:pPr marL="0" indent="0">
              <a:buNone/>
            </a:pPr>
            <a:r>
              <a:rPr lang="en-US" sz="2400" b="1" dirty="0">
                <a:latin typeface="Times New Roman" panose="02020603050405020304" pitchFamily="18" charset="0"/>
                <a:cs typeface="Times New Roman" panose="02020603050405020304" pitchFamily="18" charset="0"/>
              </a:rPr>
              <a:t>41</a:t>
            </a:r>
            <a:r>
              <a:rPr lang="en-US" sz="2400" dirty="0">
                <a:latin typeface="Times New Roman" panose="02020603050405020304" pitchFamily="18" charset="0"/>
                <a:cs typeface="Times New Roman" panose="02020603050405020304" pitchFamily="18" charset="0"/>
              </a:rPr>
              <a:t> He shall come into the glorious land. And tens of thousands shall fall, but these shall be delivered out of his hand: Edom and Moab and the main part of the Ammonites.</a:t>
            </a:r>
          </a:p>
          <a:p>
            <a:pPr marL="0" indent="0">
              <a:buNone/>
            </a:pPr>
            <a:r>
              <a:rPr lang="en-US" sz="2400" b="1" dirty="0">
                <a:latin typeface="Times New Roman" panose="02020603050405020304" pitchFamily="18" charset="0"/>
                <a:cs typeface="Times New Roman" panose="02020603050405020304" pitchFamily="18" charset="0"/>
              </a:rPr>
              <a:t>42</a:t>
            </a:r>
            <a:r>
              <a:rPr lang="en-US" sz="2400" dirty="0">
                <a:latin typeface="Times New Roman" panose="02020603050405020304" pitchFamily="18" charset="0"/>
                <a:cs typeface="Times New Roman" panose="02020603050405020304" pitchFamily="18" charset="0"/>
              </a:rPr>
              <a:t> He shall stretch out his hand against the countries, and the land of Egypt shall not escape.</a:t>
            </a:r>
          </a:p>
          <a:p>
            <a:pPr marL="0" indent="0">
              <a:buNone/>
            </a:pPr>
            <a:r>
              <a:rPr lang="en-US" sz="2400" b="1" dirty="0">
                <a:latin typeface="Times New Roman" panose="02020603050405020304" pitchFamily="18" charset="0"/>
                <a:cs typeface="Times New Roman" panose="02020603050405020304" pitchFamily="18" charset="0"/>
              </a:rPr>
              <a:t>43</a:t>
            </a:r>
            <a:r>
              <a:rPr lang="en-US" sz="2400" dirty="0">
                <a:latin typeface="Times New Roman" panose="02020603050405020304" pitchFamily="18" charset="0"/>
                <a:cs typeface="Times New Roman" panose="02020603050405020304" pitchFamily="18" charset="0"/>
              </a:rPr>
              <a:t> He shall become ruler of the treasures of gold and of silver, and all the precious things of Egypt, and the Libyans and the </a:t>
            </a:r>
            <a:r>
              <a:rPr lang="en-US" sz="2400" dirty="0" err="1">
                <a:latin typeface="Times New Roman" panose="02020603050405020304" pitchFamily="18" charset="0"/>
                <a:cs typeface="Times New Roman" panose="02020603050405020304" pitchFamily="18" charset="0"/>
              </a:rPr>
              <a:t>Cushites</a:t>
            </a:r>
            <a:r>
              <a:rPr lang="en-US" sz="2400" dirty="0">
                <a:latin typeface="Times New Roman" panose="02020603050405020304" pitchFamily="18" charset="0"/>
                <a:cs typeface="Times New Roman" panose="02020603050405020304" pitchFamily="18" charset="0"/>
              </a:rPr>
              <a:t> shall follow in his train.</a:t>
            </a:r>
          </a:p>
          <a:p>
            <a:pPr marL="0" indent="0">
              <a:buNone/>
            </a:pPr>
            <a:r>
              <a:rPr lang="en-US" sz="2400" b="1" dirty="0">
                <a:latin typeface="Times New Roman" panose="02020603050405020304" pitchFamily="18" charset="0"/>
                <a:cs typeface="Times New Roman" panose="02020603050405020304" pitchFamily="18" charset="0"/>
              </a:rPr>
              <a:t>44</a:t>
            </a:r>
            <a:r>
              <a:rPr lang="en-US" sz="2400" dirty="0">
                <a:latin typeface="Times New Roman" panose="02020603050405020304" pitchFamily="18" charset="0"/>
                <a:cs typeface="Times New Roman" panose="02020603050405020304" pitchFamily="18" charset="0"/>
              </a:rPr>
              <a:t> But news from the east and the north shall alarm him, and he shall go out with great fury to destroy and devote many to destruction.</a:t>
            </a:r>
          </a:p>
          <a:p>
            <a:pPr marL="0" indent="0">
              <a:buNone/>
            </a:pPr>
            <a:r>
              <a:rPr lang="en-US" sz="2400" b="1" dirty="0">
                <a:latin typeface="Times New Roman" panose="02020603050405020304" pitchFamily="18" charset="0"/>
                <a:cs typeface="Times New Roman" panose="02020603050405020304" pitchFamily="18" charset="0"/>
              </a:rPr>
              <a:t>45</a:t>
            </a:r>
            <a:r>
              <a:rPr lang="en-US" sz="2400" dirty="0">
                <a:latin typeface="Times New Roman" panose="02020603050405020304" pitchFamily="18" charset="0"/>
                <a:cs typeface="Times New Roman" panose="02020603050405020304" pitchFamily="18" charset="0"/>
              </a:rPr>
              <a:t> And he shall pitch his palatial tents between the sea and the glorious holy mountain. Yet he shall come to his end, with none to help him.</a:t>
            </a:r>
          </a:p>
        </p:txBody>
      </p:sp>
    </p:spTree>
    <p:extLst>
      <p:ext uri="{BB962C8B-B14F-4D97-AF65-F5344CB8AC3E}">
        <p14:creationId xmlns:p14="http://schemas.microsoft.com/office/powerpoint/2010/main" val="3704502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8150-D5EB-434A-88BA-7969521C6936}"/>
              </a:ext>
            </a:extLst>
          </p:cNvPr>
          <p:cNvSpPr>
            <a:spLocks noGrp="1"/>
          </p:cNvSpPr>
          <p:nvPr>
            <p:ph type="title"/>
          </p:nvPr>
        </p:nvSpPr>
        <p:spPr>
          <a:xfrm>
            <a:off x="806823" y="138314"/>
            <a:ext cx="10515600" cy="914401"/>
          </a:xfrm>
        </p:spPr>
        <p:txBody>
          <a:bodyPr>
            <a:normAutofit fontScale="90000"/>
          </a:bodyPr>
          <a:lstStyle/>
          <a:p>
            <a:pPr algn="ctr">
              <a:lnSpc>
                <a:spcPct val="100000"/>
              </a:lnSpc>
            </a:pPr>
            <a:r>
              <a:rPr lang="en-US" sz="4900" b="1" dirty="0">
                <a:latin typeface="Times New Roman" panose="02020603050405020304" pitchFamily="18" charset="0"/>
                <a:cs typeface="Times New Roman" panose="02020603050405020304" pitchFamily="18" charset="0"/>
              </a:rPr>
              <a:t>Kings of the North and South</a:t>
            </a:r>
            <a:br>
              <a:rPr lang="en-US"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showing supersession</a:t>
            </a:r>
          </a:p>
        </p:txBody>
      </p:sp>
      <p:graphicFrame>
        <p:nvGraphicFramePr>
          <p:cNvPr id="5" name="Content Placeholder 4">
            <a:extLst>
              <a:ext uri="{FF2B5EF4-FFF2-40B4-BE49-F238E27FC236}">
                <a16:creationId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2109491359"/>
              </p:ext>
            </p:extLst>
          </p:nvPr>
        </p:nvGraphicFramePr>
        <p:xfrm>
          <a:off x="1089211" y="1411941"/>
          <a:ext cx="9453283" cy="5160810"/>
        </p:xfrm>
        <a:graphic>
          <a:graphicData uri="http://schemas.openxmlformats.org/drawingml/2006/table">
            <a:tbl>
              <a:tblPr firstRow="1" firstCol="1" bandRow="1">
                <a:tableStyleId>{5C22544A-7EE6-4342-B048-85BDC9FD1C3A}</a:tableStyleId>
              </a:tblPr>
              <a:tblGrid>
                <a:gridCol w="4760260">
                  <a:extLst>
                    <a:ext uri="{9D8B030D-6E8A-4147-A177-3AD203B41FA5}">
                      <a16:colId xmlns:a16="http://schemas.microsoft.com/office/drawing/2014/main" val="1570783093"/>
                    </a:ext>
                  </a:extLst>
                </a:gridCol>
                <a:gridCol w="4693023">
                  <a:extLst>
                    <a:ext uri="{9D8B030D-6E8A-4147-A177-3AD203B41FA5}">
                      <a16:colId xmlns:a16="http://schemas.microsoft.com/office/drawing/2014/main" val="538282919"/>
                    </a:ext>
                  </a:extLst>
                </a:gridCol>
              </a:tblGrid>
              <a:tr h="574671">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North” Rulers</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200000"/>
                        </a:lnSpc>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South” Rulers</a:t>
                      </a:r>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4818148"/>
                  </a:ext>
                </a:extLst>
              </a:tr>
              <a:tr h="726943">
                <a:tc>
                  <a:txBody>
                    <a:bodyPr/>
                    <a:lstStyle/>
                    <a:p>
                      <a:pPr marL="0" marR="0" algn="l">
                        <a:lnSpc>
                          <a:spcPct val="100000"/>
                        </a:lnSpc>
                        <a:spcBef>
                          <a:spcPts val="0"/>
                        </a:spcBef>
                        <a:spcAft>
                          <a:spcPts val="0"/>
                        </a:spcAft>
                      </a:pPr>
                      <a:r>
                        <a:rPr lang="en-US" sz="2400" b="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King of the North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(vv. 5-19)</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King of the South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5-17)</a:t>
                      </a:r>
                    </a:p>
                    <a:p>
                      <a:pPr marL="0" marR="0" algn="l">
                        <a:lnSpc>
                          <a:spcPct val="100000"/>
                        </a:lnSpc>
                        <a:spcBef>
                          <a:spcPts val="0"/>
                        </a:spcBef>
                        <a:spcAft>
                          <a:spcPts val="0"/>
                        </a:spcAft>
                      </a:pPr>
                      <a:r>
                        <a:rPr lang="en-US" sz="2200" b="0" i="1" dirty="0">
                          <a:effectLst/>
                          <a:latin typeface="Times New Roman" panose="02020603050405020304" pitchFamily="18" charset="0"/>
                          <a:ea typeface="Cambria" panose="02040503050406030204" pitchFamily="18" charset="0"/>
                          <a:cs typeface="Arial" panose="020B0604020202020204" pitchFamily="34" charset="0"/>
                        </a:rPr>
                        <a:t>     </a:t>
                      </a:r>
                      <a:endParaRPr lang="en-US" sz="2000" b="0" i="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68446"/>
                  </a:ext>
                </a:extLst>
              </a:tr>
              <a:tr h="911077">
                <a:tc>
                  <a:txBody>
                    <a:bodyPr/>
                    <a:lstStyle/>
                    <a:p>
                      <a:pPr marL="0" marR="0" algn="l">
                        <a:lnSpc>
                          <a:spcPct val="100000"/>
                        </a:lnSpc>
                        <a:spcBef>
                          <a:spcPts val="0"/>
                        </a:spcBef>
                        <a:spcAft>
                          <a:spcPts val="0"/>
                        </a:spcAft>
                      </a:pPr>
                      <a:r>
                        <a:rPr lang="en-US" sz="2400" b="1" u="none" dirty="0">
                          <a:solidFill>
                            <a:schemeClr val="tx1"/>
                          </a:solidFill>
                          <a:latin typeface="Times New Roman" panose="02020603050405020304" pitchFamily="18" charset="0"/>
                          <a:cs typeface="Times New Roman" panose="02020603050405020304" pitchFamily="18" charset="0"/>
                        </a:rPr>
                        <a:t>One who shall send an exactor of tribute</a:t>
                      </a:r>
                      <a:r>
                        <a:rPr lang="en-US" sz="2400" u="none" dirty="0">
                          <a:solidFill>
                            <a:schemeClr val="tx1"/>
                          </a:solidFill>
                          <a:latin typeface="Times New Roman" panose="02020603050405020304" pitchFamily="18" charset="0"/>
                          <a:cs typeface="Times New Roman" panose="02020603050405020304" pitchFamily="18" charset="0"/>
                        </a:rPr>
                        <a:t>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 20)</a:t>
                      </a:r>
                    </a:p>
                    <a:p>
                      <a:pPr marL="0" marR="0" algn="l">
                        <a:lnSpc>
                          <a:spcPct val="100000"/>
                        </a:lnSpc>
                        <a:spcBef>
                          <a:spcPts val="0"/>
                        </a:spcBef>
                        <a:spcAft>
                          <a:spcPts val="0"/>
                        </a:spcAft>
                      </a:pPr>
                      <a:r>
                        <a:rPr lang="en-US" sz="22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     </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4536889"/>
                  </a:ext>
                </a:extLst>
              </a:tr>
              <a:tr h="911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Contemptible person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(vv. 21-22)</a:t>
                      </a:r>
                      <a:endParaRPr lang="en-US" sz="24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endParaRPr>
                    </a:p>
                    <a:p>
                      <a:pPr marL="0" marR="0" algn="l">
                        <a:lnSpc>
                          <a:spcPct val="100000"/>
                        </a:lnSpc>
                        <a:spcBef>
                          <a:spcPts val="0"/>
                        </a:spcBef>
                        <a:spcAft>
                          <a:spcPts val="0"/>
                        </a:spcAft>
                      </a:pPr>
                      <a:endParaRPr lang="en-US" sz="24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1949065"/>
                  </a:ext>
                </a:extLst>
              </a:tr>
              <a:tr h="1340530">
                <a:tc>
                  <a:txBody>
                    <a:bodyPr/>
                    <a:lstStyle/>
                    <a:p>
                      <a:pPr marL="0" marR="0" algn="l">
                        <a:lnSpc>
                          <a:spcPct val="100000"/>
                        </a:lnSpc>
                        <a:spcBef>
                          <a:spcPts val="0"/>
                        </a:spcBef>
                        <a:spcAft>
                          <a:spcPts val="0"/>
                        </a:spcAft>
                      </a:pPr>
                      <a:r>
                        <a:rPr lang="en-US" sz="2400" b="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Contemptible person after alliance is made with him = King of the North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(vv. 23-45)</a:t>
                      </a:r>
                    </a:p>
                    <a:p>
                      <a:pPr marL="0" marR="0" algn="l">
                        <a:lnSpc>
                          <a:spcPct val="100000"/>
                        </a:lnSpc>
                        <a:spcBef>
                          <a:spcPts val="0"/>
                        </a:spcBef>
                        <a:spcAft>
                          <a:spcPts val="0"/>
                        </a:spcAft>
                      </a:pPr>
                      <a:r>
                        <a:rPr lang="en-US" sz="22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     </a:t>
                      </a:r>
                      <a:endParaRPr lang="en-US" sz="20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King of the South </a:t>
                      </a:r>
                      <a:r>
                        <a:rPr lang="en-US" sz="2400" dirty="0">
                          <a:effectLst/>
                          <a:latin typeface="Times New Roman" panose="02020603050405020304" pitchFamily="18" charset="0"/>
                          <a:ea typeface="Cambria" panose="02040503050406030204" pitchFamily="18" charset="0"/>
                          <a:cs typeface="Arial" panose="020B0604020202020204" pitchFamily="34" charset="0"/>
                        </a:rPr>
                        <a:t>(vv. 25-30)</a:t>
                      </a:r>
                      <a:r>
                        <a:rPr lang="en-US" sz="2400" dirty="0">
                          <a:solidFill>
                            <a:srgbClr val="FF0000"/>
                          </a:solidFill>
                          <a:effectLst/>
                          <a:latin typeface="Times New Roman" panose="02020603050405020304" pitchFamily="18" charset="0"/>
                          <a:ea typeface="Cambria" panose="02040503050406030204" pitchFamily="18" charset="0"/>
                          <a:cs typeface="Arial" panose="020B0604020202020204" pitchFamily="34" charset="0"/>
                        </a:rPr>
                        <a:t>  </a:t>
                      </a:r>
                    </a:p>
                    <a:p>
                      <a:pPr marL="0" marR="0" algn="l">
                        <a:lnSpc>
                          <a:spcPct val="100000"/>
                        </a:lnSpc>
                        <a:spcBef>
                          <a:spcPts val="0"/>
                        </a:spcBef>
                        <a:spcAft>
                          <a:spcPts val="0"/>
                        </a:spcAft>
                      </a:pPr>
                      <a:r>
                        <a:rPr lang="en-US" sz="2400" dirty="0">
                          <a:solidFill>
                            <a:srgbClr val="FF0000"/>
                          </a:solidFill>
                          <a:effectLst/>
                          <a:latin typeface="Times New Roman" panose="02020603050405020304" pitchFamily="18" charset="0"/>
                          <a:ea typeface="Cambria" panose="02040503050406030204" pitchFamily="18" charset="0"/>
                          <a:cs typeface="Arial" panose="020B0604020202020204" pitchFamily="34" charset="0"/>
                        </a:rPr>
                        <a:t>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lnSpc>
                          <a:spcPct val="100000"/>
                        </a:lnSpc>
                        <a:spcBef>
                          <a:spcPts val="0"/>
                        </a:spcBef>
                        <a:spcAft>
                          <a:spcPts val="0"/>
                        </a:spcAft>
                      </a:pP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latin typeface="Times New Roman" panose="02020603050405020304" pitchFamily="18" charset="0"/>
                          <a:ea typeface="Cambria" panose="02040503050406030204" pitchFamily="18" charset="0"/>
                          <a:cs typeface="Arial" panose="020B0604020202020204" pitchFamily="34" charset="0"/>
                        </a:rPr>
                        <a:t>King of the South </a:t>
                      </a:r>
                      <a:r>
                        <a:rPr lang="en-US" sz="2400" dirty="0">
                          <a:effectLst/>
                          <a:latin typeface="Times New Roman" panose="02020603050405020304" pitchFamily="18" charset="0"/>
                          <a:ea typeface="Cambria" panose="02040503050406030204" pitchFamily="18" charset="0"/>
                          <a:cs typeface="Arial" panose="020B0604020202020204" pitchFamily="34" charset="0"/>
                        </a:rPr>
                        <a:t>(vv. 40-43)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3452"/>
                  </a:ext>
                </a:extLst>
              </a:tr>
            </a:tbl>
          </a:graphicData>
        </a:graphic>
      </p:graphicFrame>
    </p:spTree>
    <p:extLst>
      <p:ext uri="{BB962C8B-B14F-4D97-AF65-F5344CB8AC3E}">
        <p14:creationId xmlns:p14="http://schemas.microsoft.com/office/powerpoint/2010/main" val="2386200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8150-D5EB-434A-88BA-7969521C6936}"/>
              </a:ext>
            </a:extLst>
          </p:cNvPr>
          <p:cNvSpPr>
            <a:spLocks noGrp="1"/>
          </p:cNvSpPr>
          <p:nvPr>
            <p:ph type="title"/>
          </p:nvPr>
        </p:nvSpPr>
        <p:spPr>
          <a:xfrm>
            <a:off x="820270" y="107576"/>
            <a:ext cx="10515600" cy="887506"/>
          </a:xfrm>
        </p:spPr>
        <p:txBody>
          <a:bodyPr>
            <a:normAutofit fontScale="90000"/>
          </a:bodyPr>
          <a:lstStyle/>
          <a:p>
            <a:pPr algn="ctr">
              <a:lnSpc>
                <a:spcPct val="100000"/>
              </a:lnSpc>
            </a:pPr>
            <a:r>
              <a:rPr lang="en-US" sz="4900" b="1" dirty="0">
                <a:latin typeface="Times New Roman" panose="02020603050405020304" pitchFamily="18" charset="0"/>
                <a:cs typeface="Times New Roman" panose="02020603050405020304" pitchFamily="18" charset="0"/>
              </a:rPr>
              <a:t>Kings of the North and South</a:t>
            </a:r>
            <a:br>
              <a:rPr lang="en-US"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showing supersession</a:t>
            </a:r>
          </a:p>
        </p:txBody>
      </p:sp>
      <p:graphicFrame>
        <p:nvGraphicFramePr>
          <p:cNvPr id="5" name="Content Placeholder 4">
            <a:extLst>
              <a:ext uri="{FF2B5EF4-FFF2-40B4-BE49-F238E27FC236}">
                <a16:creationId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558338330"/>
              </p:ext>
            </p:extLst>
          </p:nvPr>
        </p:nvGraphicFramePr>
        <p:xfrm>
          <a:off x="215154" y="1196788"/>
          <a:ext cx="11806518" cy="5588431"/>
        </p:xfrm>
        <a:graphic>
          <a:graphicData uri="http://schemas.openxmlformats.org/drawingml/2006/table">
            <a:tbl>
              <a:tblPr firstRow="1" firstCol="1" bandRow="1">
                <a:tableStyleId>{5C22544A-7EE6-4342-B048-85BDC9FD1C3A}</a:tableStyleId>
              </a:tblPr>
              <a:tblGrid>
                <a:gridCol w="2259136">
                  <a:extLst>
                    <a:ext uri="{9D8B030D-6E8A-4147-A177-3AD203B41FA5}">
                      <a16:colId xmlns:a16="http://schemas.microsoft.com/office/drawing/2014/main" val="1197251755"/>
                    </a:ext>
                  </a:extLst>
                </a:gridCol>
                <a:gridCol w="4452599">
                  <a:extLst>
                    <a:ext uri="{9D8B030D-6E8A-4147-A177-3AD203B41FA5}">
                      <a16:colId xmlns:a16="http://schemas.microsoft.com/office/drawing/2014/main" val="1570783093"/>
                    </a:ext>
                  </a:extLst>
                </a:gridCol>
                <a:gridCol w="5094783">
                  <a:extLst>
                    <a:ext uri="{9D8B030D-6E8A-4147-A177-3AD203B41FA5}">
                      <a16:colId xmlns:a16="http://schemas.microsoft.com/office/drawing/2014/main" val="538282919"/>
                    </a:ext>
                  </a:extLst>
                </a:gridCol>
              </a:tblGrid>
              <a:tr h="670042">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Anchor Points</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North” Rulers</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200000"/>
                        </a:lnSpc>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South” Rulers</a:t>
                      </a:r>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4818148"/>
                  </a:ext>
                </a:extLst>
              </a:tr>
              <a:tr h="11383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Four Greek Kingdoms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(11:4)</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Seleucids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5-19)</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Ptolemies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5-17)</a:t>
                      </a:r>
                    </a:p>
                    <a:p>
                      <a:pPr marL="0" marR="0" algn="l">
                        <a:lnSpc>
                          <a:spcPct val="100000"/>
                        </a:lnSpc>
                        <a:spcBef>
                          <a:spcPts val="0"/>
                        </a:spcBef>
                        <a:spcAft>
                          <a:spcPts val="0"/>
                        </a:spcAft>
                      </a:pPr>
                      <a:r>
                        <a:rPr lang="en-US" sz="2200" b="0" i="1" dirty="0">
                          <a:effectLst/>
                          <a:latin typeface="Times New Roman" panose="02020603050405020304" pitchFamily="18" charset="0"/>
                          <a:ea typeface="Cambria" panose="02040503050406030204" pitchFamily="18" charset="0"/>
                          <a:cs typeface="Arial" panose="020B0604020202020204" pitchFamily="34" charset="0"/>
                        </a:rPr>
                        <a:t>     </a:t>
                      </a:r>
                      <a:r>
                        <a:rPr lang="en-US" sz="2000" b="0" i="1" dirty="0">
                          <a:effectLst/>
                          <a:latin typeface="Times New Roman" panose="02020603050405020304" pitchFamily="18" charset="0"/>
                          <a:ea typeface="Cambria" panose="02040503050406030204" pitchFamily="18" charset="0"/>
                          <a:cs typeface="Arial" panose="020B0604020202020204" pitchFamily="34" charset="0"/>
                        </a:rPr>
                        <a:t>Note v. 8: “Egypt”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68446"/>
                  </a:ext>
                </a:extLst>
              </a:tr>
              <a:tr h="674795">
                <a:tc>
                  <a:txBody>
                    <a:bodyPr/>
                    <a:lstStyle/>
                    <a:p>
                      <a:pPr marL="0" marR="0" algn="l">
                        <a:lnSpc>
                          <a:spcPct val="100000"/>
                        </a:lnSpc>
                        <a:spcBef>
                          <a:spcPts val="0"/>
                        </a:spcBef>
                        <a:spcAft>
                          <a:spcPts val="0"/>
                        </a:spcAft>
                      </a:pP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Roman Republic </a:t>
                      </a:r>
                      <a:r>
                        <a:rPr lang="en-US" sz="2400" b="0" dirty="0">
                          <a:effectLst/>
                          <a:latin typeface="Times New Roman" panose="02020603050405020304" pitchFamily="18" charset="0"/>
                          <a:ea typeface="Cambria" panose="02040503050406030204" pitchFamily="18" charset="0"/>
                          <a:cs typeface="Arial" panose="020B0604020202020204" pitchFamily="34" charset="0"/>
                        </a:rPr>
                        <a:t>(v. 20)</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l">
                        <a:lnSpc>
                          <a:spcPct val="100000"/>
                        </a:lnSpc>
                        <a:spcBef>
                          <a:spcPts val="0"/>
                        </a:spcBef>
                        <a:spcAft>
                          <a:spcPts val="0"/>
                        </a:spcAft>
                      </a:pPr>
                      <a:r>
                        <a:rPr lang="en-US" sz="2400" b="0" i="1" dirty="0">
                          <a:effectLst/>
                          <a:latin typeface="Times New Roman" panose="02020603050405020304" pitchFamily="18" charset="0"/>
                          <a:ea typeface="Cambria" panose="02040503050406030204" pitchFamily="18" charset="0"/>
                          <a:cs typeface="Arial" panose="020B0604020202020204" pitchFamily="34" charset="0"/>
                        </a:rPr>
                        <a:t>     </a:t>
                      </a:r>
                    </a:p>
                    <a:p>
                      <a:pPr marL="0" marR="0" algn="l">
                        <a:lnSpc>
                          <a:spcPct val="100000"/>
                        </a:lnSpc>
                        <a:spcBef>
                          <a:spcPts val="0"/>
                        </a:spcBef>
                        <a:spcAft>
                          <a:spcPts val="0"/>
                        </a:spcAft>
                      </a:pPr>
                      <a:r>
                        <a:rPr lang="en-US" sz="2000" b="0" i="1" dirty="0">
                          <a:effectLst/>
                          <a:latin typeface="Times New Roman" panose="02020603050405020304" pitchFamily="18" charset="0"/>
                          <a:ea typeface="Cambria" panose="02040503050406030204" pitchFamily="18" charset="0"/>
                          <a:cs typeface="Arial" panose="020B0604020202020204" pitchFamily="34" charset="0"/>
                        </a:rPr>
                        <a:t>     Note: No separate “King of the South” during Roman Republic and Imperial Rome because Rome absorbed Ptolemaic Egypt. </a:t>
                      </a: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4536889"/>
                  </a:ext>
                </a:extLst>
              </a:tr>
              <a:tr h="825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Imperial Rome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(11:22)</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Imperial Rome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(vv. 21-22)</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l">
                        <a:lnSpc>
                          <a:spcPct val="100000"/>
                        </a:lnSpc>
                        <a:spcBef>
                          <a:spcPts val="0"/>
                        </a:spcBef>
                        <a:spcAft>
                          <a:spcPts val="0"/>
                        </a:spcAft>
                      </a:pP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271848"/>
                  </a:ext>
                </a:extLst>
              </a:tr>
              <a:tr h="2279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Papal Rome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(11:23-24, 31, 33, 36, 40, 45)</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Papal Rome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23-45)</a:t>
                      </a:r>
                    </a:p>
                    <a:p>
                      <a:pPr marL="0" marR="0" algn="l">
                        <a:lnSpc>
                          <a:spcPct val="100000"/>
                        </a:lnSpc>
                        <a:spcBef>
                          <a:spcPts val="0"/>
                        </a:spcBef>
                        <a:spcAft>
                          <a:spcPts val="0"/>
                        </a:spcAft>
                      </a:pPr>
                      <a:r>
                        <a:rPr lang="en-US" sz="2200" b="0" i="1" dirty="0">
                          <a:effectLst/>
                          <a:latin typeface="Times New Roman" panose="02020603050405020304" pitchFamily="18" charset="0"/>
                          <a:ea typeface="Cambria" panose="02040503050406030204" pitchFamily="18" charset="0"/>
                          <a:cs typeface="Arial" panose="020B0604020202020204" pitchFamily="34" charset="0"/>
                        </a:rPr>
                        <a:t>     </a:t>
                      </a:r>
                      <a:r>
                        <a:rPr lang="en-US" sz="2000" b="0" i="1" dirty="0">
                          <a:effectLst/>
                          <a:latin typeface="Times New Roman" panose="02020603050405020304" pitchFamily="18" charset="0"/>
                          <a:ea typeface="Cambria" panose="02040503050406030204" pitchFamily="18" charset="0"/>
                          <a:cs typeface="Arial" panose="020B0604020202020204" pitchFamily="34" charset="0"/>
                        </a:rPr>
                        <a:t>Note v. 23—“an alliance is made with him,” formation of papacy by alliance with Imperial Rome</a:t>
                      </a:r>
                      <a:endParaRPr lang="en-US" sz="20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Southern arch-enemy of Papal Rome </a:t>
                      </a:r>
                      <a:r>
                        <a:rPr lang="en-US" sz="2400" dirty="0">
                          <a:effectLst/>
                          <a:latin typeface="Times New Roman" panose="02020603050405020304" pitchFamily="18" charset="0"/>
                          <a:ea typeface="Cambria" panose="02040503050406030204" pitchFamily="18" charset="0"/>
                          <a:cs typeface="Arial" panose="020B0604020202020204" pitchFamily="34" charset="0"/>
                        </a:rPr>
                        <a:t>(vv. 25-30)</a:t>
                      </a:r>
                      <a:r>
                        <a:rPr lang="en-US" sz="2400" dirty="0">
                          <a:solidFill>
                            <a:srgbClr val="FF0000"/>
                          </a:solidFill>
                          <a:effectLst/>
                          <a:latin typeface="Times New Roman" panose="02020603050405020304" pitchFamily="18" charset="0"/>
                          <a:ea typeface="Cambria" panose="02040503050406030204" pitchFamily="18" charset="0"/>
                          <a:cs typeface="Arial" panose="020B0604020202020204" pitchFamily="34" charset="0"/>
                        </a:rPr>
                        <a:t>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lnSpc>
                          <a:spcPct val="100000"/>
                        </a:lnSpc>
                        <a:spcBef>
                          <a:spcPts val="0"/>
                        </a:spcBef>
                        <a:spcAft>
                          <a:spcPts val="0"/>
                        </a:spcAft>
                      </a:pP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latin typeface="Times New Roman" panose="02020603050405020304" pitchFamily="18" charset="0"/>
                          <a:ea typeface="Cambria" panose="02040503050406030204" pitchFamily="18" charset="0"/>
                          <a:cs typeface="Arial" panose="020B0604020202020204" pitchFamily="34" charset="0"/>
                        </a:rPr>
                        <a:t>Southern arch-enemy of Papal Rome </a:t>
                      </a:r>
                      <a:r>
                        <a:rPr lang="en-US" sz="2400" dirty="0">
                          <a:effectLst/>
                          <a:latin typeface="Times New Roman" panose="02020603050405020304" pitchFamily="18" charset="0"/>
                          <a:ea typeface="Cambria" panose="02040503050406030204" pitchFamily="18" charset="0"/>
                          <a:cs typeface="Arial" panose="020B0604020202020204" pitchFamily="34" charset="0"/>
                        </a:rPr>
                        <a:t>(vv. 40-43)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1" dirty="0">
                          <a:effectLst/>
                          <a:latin typeface="Times New Roman" panose="02020603050405020304" pitchFamily="18" charset="0"/>
                          <a:ea typeface="Cambria" panose="02040503050406030204" pitchFamily="18" charset="0"/>
                          <a:cs typeface="Arial" panose="020B0604020202020204" pitchFamily="34" charset="0"/>
                        </a:rPr>
                        <a:t>     Note: “Egypt” and other countries</a:t>
                      </a: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3452"/>
                  </a:ext>
                </a:extLst>
              </a:tr>
            </a:tbl>
          </a:graphicData>
        </a:graphic>
      </p:graphicFrame>
      <p:sp>
        <p:nvSpPr>
          <p:cNvPr id="4" name="TextBox 3">
            <a:extLst>
              <a:ext uri="{FF2B5EF4-FFF2-40B4-BE49-F238E27FC236}">
                <a16:creationId xmlns:a16="http://schemas.microsoft.com/office/drawing/2014/main" id="{2308A092-231D-E547-9606-2517B8615D60}"/>
              </a:ext>
            </a:extLst>
          </p:cNvPr>
          <p:cNvSpPr txBox="1"/>
          <p:nvPr/>
        </p:nvSpPr>
        <p:spPr>
          <a:xfrm>
            <a:off x="8437856" y="4804238"/>
            <a:ext cx="2326342"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Islamic power</a:t>
            </a:r>
          </a:p>
        </p:txBody>
      </p:sp>
      <p:sp>
        <p:nvSpPr>
          <p:cNvPr id="6" name="TextBox 5">
            <a:extLst>
              <a:ext uri="{FF2B5EF4-FFF2-40B4-BE49-F238E27FC236}">
                <a16:creationId xmlns:a16="http://schemas.microsoft.com/office/drawing/2014/main" id="{3FE3378A-80EF-444A-95A9-BEEA141840DA}"/>
              </a:ext>
            </a:extLst>
          </p:cNvPr>
          <p:cNvSpPr txBox="1"/>
          <p:nvPr/>
        </p:nvSpPr>
        <p:spPr>
          <a:xfrm>
            <a:off x="8437856" y="5887742"/>
            <a:ext cx="2326342"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Islamic power</a:t>
            </a:r>
          </a:p>
        </p:txBody>
      </p:sp>
    </p:spTree>
    <p:extLst>
      <p:ext uri="{BB962C8B-B14F-4D97-AF65-F5344CB8AC3E}">
        <p14:creationId xmlns:p14="http://schemas.microsoft.com/office/powerpoint/2010/main" val="76585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1164771" y="85345"/>
            <a:ext cx="11027228" cy="5447645"/>
          </a:xfrm>
          <a:prstGeom prst="rect">
            <a:avLst/>
          </a:prstGeom>
          <a:noFill/>
        </p:spPr>
        <p:txBody>
          <a:bodyPr wrap="square">
            <a:spAutoFit/>
          </a:bodyPr>
          <a:lstStyle/>
          <a:p>
            <a:pPr marL="0" marR="0" indent="45720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Daniel 11:4</a:t>
            </a:r>
          </a:p>
          <a:p>
            <a:pPr marL="0" marR="0" indent="457200">
              <a:spcBef>
                <a:spcPts val="0"/>
              </a:spcBef>
              <a:spcAft>
                <a:spcPts val="0"/>
              </a:spcAft>
            </a:pPr>
            <a:endPar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When he has risen, his kingdom will be broken.</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 will be divided to the four winds of heaven,</a:t>
            </a: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it will not belong to his posterity,</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nor be like his dominion that he ruled.</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For his kingdom will be uprooted,</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it will belong to others besides these.</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600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0" y="85345"/>
            <a:ext cx="11636830" cy="3785652"/>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11:14</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In those times </a:t>
            </a:r>
            <a:r>
              <a:rPr lang="en-US" sz="3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many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stand up against </a:t>
            </a:r>
            <a:r>
              <a:rPr lang="en-US" sz="3200" dirty="0">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the king of the south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The violent ones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of your people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rise up to confirm the vision. </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3200" u="heavy" dirty="0">
                <a:effectLst/>
                <a:uFill>
                  <a:solidFill>
                    <a:srgbClr val="00B050"/>
                  </a:solidFill>
                </a:uFill>
                <a:latin typeface="Times New Roman" panose="02020603050405020304" pitchFamily="18" charset="0"/>
                <a:ea typeface="Times New Roman" panose="02020603050405020304" pitchFamily="18" charset="0"/>
                <a:cs typeface="Times New Roman" panose="02020603050405020304" pitchFamily="18" charset="0"/>
              </a:rPr>
              <a:t>they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stumble. </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715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1012371" y="85345"/>
            <a:ext cx="10733315" cy="3785652"/>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11:16</a:t>
            </a:r>
          </a:p>
          <a:p>
            <a:pPr marL="0" marR="0" indent="457200">
              <a:spcBef>
                <a:spcPts val="0"/>
              </a:spcBef>
              <a:spcAft>
                <a:spcPts val="0"/>
              </a:spcAft>
            </a:pP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r>
              <a:rPr lang="en-US" sz="3200" u="heavy"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one</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who comes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a:t>
            </a:r>
            <a:r>
              <a:rPr lang="en-US" sz="3200" u="heavy" dirty="0">
                <a:solidFill>
                  <a:srgbClr val="000000"/>
                </a:solidFill>
                <a:effectLst/>
                <a:uFill>
                  <a:solidFill>
                    <a:srgbClr val="548DD4"/>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do according to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without anyone standing before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stand in the beautiful land, </a:t>
            </a:r>
            <a:endParaRPr lang="en-US" sz="3200" dirty="0">
              <a:effectLst/>
              <a:latin typeface="Times New Roman" panose="02020603050405020304" pitchFamily="18" charset="0"/>
              <a:ea typeface="Times New Roman" panose="02020603050405020304" pitchFamily="18" charset="0"/>
            </a:endParaRPr>
          </a:p>
          <a:p>
            <a:pPr indent="407988"/>
            <a:r>
              <a:rPr lang="en-US" sz="3200" dirty="0">
                <a:solidFill>
                  <a:srgbClr val="000000"/>
                </a:solidFill>
                <a:effectLst/>
                <a:latin typeface="Times New Roman" panose="02020603050405020304" pitchFamily="18" charset="0"/>
                <a:ea typeface="Times New Roman" panose="02020603050405020304" pitchFamily="18" charset="0"/>
              </a:rPr>
              <a:t>With annihilation in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rPr>
              <a:t> hand.</a:t>
            </a:r>
            <a:r>
              <a:rPr lang="en-US" sz="3200" dirty="0">
                <a:effectLst/>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993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294968" y="85345"/>
            <a:ext cx="12624620" cy="4278094"/>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11:17</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set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face to come with the strength of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entire kingdom.</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form alliances with </a:t>
            </a:r>
            <a:r>
              <a:rPr lang="en-US" sz="3200" u="heavy" dirty="0">
                <a:solidFill>
                  <a:srgbClr val="000000"/>
                </a:solidFill>
                <a:effectLst/>
                <a:uFill>
                  <a:solidFill>
                    <a:srgbClr val="0070C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[textual variant]</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give </a:t>
            </a:r>
            <a:r>
              <a:rPr lang="en-US" sz="3200" u="heavy" dirty="0">
                <a:solidFill>
                  <a:srgbClr val="000000"/>
                </a:solidFill>
                <a:effectLst/>
                <a:uFill>
                  <a:solidFill>
                    <a:srgbClr val="0070C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daughter of women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destroy </a:t>
            </a:r>
            <a:r>
              <a:rPr lang="en-US" sz="3200" u="heavy" dirty="0">
                <a:solidFill>
                  <a:srgbClr val="000000"/>
                </a:solidFill>
                <a:effectLst/>
                <a:uFill>
                  <a:solidFill>
                    <a:srgbClr val="0070C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[textual variant]</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she</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will not stand </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Nor be for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3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250723" y="85345"/>
            <a:ext cx="11756220" cy="4278094"/>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11:18</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set his face to the coastlands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Ketiv</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He will turn back </a:t>
            </a:r>
          </a:p>
          <a:p>
            <a:pPr marL="457200" marR="457200">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his face]</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capture many.</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But a </a:t>
            </a:r>
            <a:r>
              <a:rPr lang="en-US" sz="3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commander</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put a stop to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taunt.</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Rather, he will turn back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taunt on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25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239486" y="85345"/>
            <a:ext cx="11811000" cy="3785652"/>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11:19</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u="heavy" dirty="0">
                <a:effectLst/>
                <a:uFill>
                  <a:solidFill>
                    <a:srgbClr val="FF0000"/>
                  </a:solidFill>
                </a:uFill>
                <a:latin typeface="Times New Roman" panose="02020603050405020304" pitchFamily="18" charset="0"/>
                <a:ea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rPr>
              <a:t> will then turn </a:t>
            </a:r>
            <a:r>
              <a:rPr lang="en-US" sz="3200" u="heavy" dirty="0">
                <a:effectLst/>
                <a:uFill>
                  <a:solidFill>
                    <a:srgbClr val="FF0000"/>
                  </a:solidFill>
                </a:uFill>
                <a:latin typeface="Times New Roman" panose="02020603050405020304" pitchFamily="18" charset="0"/>
                <a:ea typeface="Times New Roman" panose="02020603050405020304" pitchFamily="18" charset="0"/>
              </a:rPr>
              <a:t>his</a:t>
            </a:r>
            <a:r>
              <a:rPr lang="en-US" sz="3200" dirty="0">
                <a:effectLst/>
                <a:latin typeface="Times New Roman" panose="02020603050405020304" pitchFamily="18" charset="0"/>
                <a:ea typeface="Times New Roman" panose="02020603050405020304" pitchFamily="18" charset="0"/>
              </a:rPr>
              <a:t> face back to the fortresses of </a:t>
            </a:r>
            <a:r>
              <a:rPr lang="en-US" sz="3200" u="heavy" dirty="0">
                <a:effectLst/>
                <a:uFill>
                  <a:solidFill>
                    <a:srgbClr val="FF0000"/>
                  </a:solidFill>
                </a:uFill>
                <a:latin typeface="Times New Roman" panose="02020603050405020304" pitchFamily="18" charset="0"/>
                <a:ea typeface="Times New Roman" panose="02020603050405020304" pitchFamily="18" charset="0"/>
              </a:rPr>
              <a:t>his</a:t>
            </a:r>
            <a:r>
              <a:rPr lang="en-US" sz="3200" dirty="0">
                <a:effectLst/>
                <a:latin typeface="Times New Roman" panose="02020603050405020304" pitchFamily="18" charset="0"/>
                <a:ea typeface="Times New Roman" panose="02020603050405020304" pitchFamily="18" charset="0"/>
              </a:rPr>
              <a:t> own land.</a:t>
            </a: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rPr>
              <a:t>But </a:t>
            </a:r>
            <a:r>
              <a:rPr lang="en-US" sz="3200" u="heavy" dirty="0">
                <a:effectLst/>
                <a:uFill>
                  <a:solidFill>
                    <a:srgbClr val="FF0000"/>
                  </a:solidFill>
                </a:uFill>
                <a:latin typeface="Times New Roman" panose="02020603050405020304" pitchFamily="18" charset="0"/>
                <a:ea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rPr>
              <a:t> will stumble</a:t>
            </a: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rPr>
              <a:t>and fall</a:t>
            </a: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rPr>
              <a:t>and not be found.</a:t>
            </a:r>
          </a:p>
        </p:txBody>
      </p:sp>
    </p:spTree>
    <p:extLst>
      <p:ext uri="{BB962C8B-B14F-4D97-AF65-F5344CB8AC3E}">
        <p14:creationId xmlns:p14="http://schemas.microsoft.com/office/powerpoint/2010/main" val="120202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0138-2073-6BCB-D8DF-7F8203F07937}"/>
              </a:ext>
            </a:extLst>
          </p:cNvPr>
          <p:cNvSpPr txBox="1"/>
          <p:nvPr/>
        </p:nvSpPr>
        <p:spPr>
          <a:xfrm>
            <a:off x="163285" y="85345"/>
            <a:ext cx="11908971" cy="3570208"/>
          </a:xfrm>
          <a:prstGeom prst="rect">
            <a:avLst/>
          </a:prstGeom>
          <a:noFill/>
        </p:spPr>
        <p:txBody>
          <a:bodyPr wrap="square">
            <a:spAutoFit/>
          </a:bodyPr>
          <a:lstStyle/>
          <a:p>
            <a:pPr marL="0" marR="0" indent="457200">
              <a:spcBef>
                <a:spcPts val="0"/>
              </a:spcBef>
              <a:spcAft>
                <a:spcPts val="0"/>
              </a:spcAft>
            </a:pP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				Daniel 11:20</a:t>
            </a: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spcBef>
                <a:spcPts val="0"/>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US" sz="3200" u="heavy" dirty="0">
                <a:solidFill>
                  <a:srgbClr val="000000"/>
                </a:solidFill>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place will arise </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one who sends out an exactor</a:t>
            </a:r>
            <a:r>
              <a:rPr lang="en-US" sz="3200" dirty="0">
                <a:solidFill>
                  <a:srgbClr val="FF0000"/>
                </a:solidFill>
                <a:latin typeface="Times New Roman" panose="02020603050405020304" pitchFamily="18" charset="0"/>
                <a:ea typeface="Times New Roman" panose="02020603050405020304" pitchFamily="18" charset="0"/>
              </a:rPr>
              <a:t> </a:t>
            </a: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for the splendor of the kingdom.</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But in a few days </a:t>
            </a:r>
            <a:r>
              <a:rPr lang="en-US" sz="3200" u="heavy" dirty="0">
                <a:effectLst/>
                <a:uFill>
                  <a:solidFill>
                    <a:srgbClr val="FF0000"/>
                  </a:solidFill>
                </a:uFill>
                <a:latin typeface="Times New Roman" panose="02020603050405020304" pitchFamily="18" charset="0"/>
                <a:ea typeface="Times New Roman" panose="02020603050405020304" pitchFamily="18" charset="0"/>
                <a:cs typeface="Times New Roman" panose="02020603050405020304" pitchFamily="18" charset="0"/>
              </a:rPr>
              <a:t>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be broken, but not in anger or in battle.</a:t>
            </a:r>
            <a:endParaRPr lang="en-US" sz="3200" dirty="0">
              <a:effectLst/>
              <a:latin typeface="Times New Roman" panose="02020603050405020304" pitchFamily="18" charset="0"/>
              <a:ea typeface="Times New Roman" panose="02020603050405020304" pitchFamily="18" charset="0"/>
            </a:endParaRPr>
          </a:p>
          <a:p>
            <a:pPr marL="457200" marR="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993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10722</TotalTime>
  <Words>2490</Words>
  <Application>Microsoft Macintosh PowerPoint</Application>
  <PresentationFormat>Widescreen</PresentationFormat>
  <Paragraphs>219</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TimesNewRomanPSMT</vt:lpstr>
      <vt:lpstr>Office Theme</vt:lpstr>
      <vt:lpstr>Implications of Tarsee Li’s Identification  of Anaphoric Referents in Daniel 11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from Roy E. Gane, “Religious-Political Papacy and Islamic Power in Daniel 11,” DavarLogos 19/2 (2020): 37-70, earlier presented at the first Daniel 11 Conference, Berrien Springs, MI, October 20, 2018     Keys to Exegesis of Daniel 11</vt:lpstr>
      <vt:lpstr>Summary of Intratextual Anchor Points</vt:lpstr>
      <vt:lpstr>Verbal Subjects and Pronouns in Daniel 11 Translation: ESV</vt:lpstr>
      <vt:lpstr>Verbal Subjects and Pronouns in Daniel 11 </vt:lpstr>
      <vt:lpstr>Verbal Subjects and Pronouns in Daniel 11</vt:lpstr>
      <vt:lpstr>Verbal Subjects and Pronouns in Daniel 11</vt:lpstr>
      <vt:lpstr>Verbal Subjects and Pronouns in Daniel 11</vt:lpstr>
      <vt:lpstr>Verbal Subjects and Pronouns in Daniel 11</vt:lpstr>
      <vt:lpstr>Kings of the North and South showing supersession</vt:lpstr>
      <vt:lpstr>Kings of the North and South showing supersession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Religious-Political Papacy and Islamic Power in Daniel 11 </dc:title>
  <dc:creator>Roy E. Gane</dc:creator>
  <cp:lastModifiedBy>Roy Gane</cp:lastModifiedBy>
  <cp:revision>295</cp:revision>
  <dcterms:created xsi:type="dcterms:W3CDTF">2018-10-05T23:49:09Z</dcterms:created>
  <dcterms:modified xsi:type="dcterms:W3CDTF">2023-03-09T16:46:21Z</dcterms:modified>
</cp:coreProperties>
</file>