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sldIdLst>
    <p:sldId id="256" r:id="rId2"/>
    <p:sldId id="330" r:id="rId3"/>
    <p:sldId id="719" r:id="rId4"/>
    <p:sldId id="775" r:id="rId5"/>
    <p:sldId id="725" r:id="rId6"/>
    <p:sldId id="814" r:id="rId7"/>
    <p:sldId id="721" r:id="rId8"/>
    <p:sldId id="752" r:id="rId9"/>
    <p:sldId id="722" r:id="rId10"/>
    <p:sldId id="753" r:id="rId11"/>
    <p:sldId id="720" r:id="rId12"/>
    <p:sldId id="791" r:id="rId13"/>
    <p:sldId id="778" r:id="rId14"/>
    <p:sldId id="718" r:id="rId15"/>
    <p:sldId id="756" r:id="rId16"/>
    <p:sldId id="726" r:id="rId17"/>
    <p:sldId id="757" r:id="rId18"/>
    <p:sldId id="784" r:id="rId19"/>
    <p:sldId id="809" r:id="rId20"/>
    <p:sldId id="748" r:id="rId21"/>
    <p:sldId id="751" r:id="rId22"/>
    <p:sldId id="747" r:id="rId23"/>
    <p:sldId id="749" r:id="rId24"/>
    <p:sldId id="727" r:id="rId25"/>
    <p:sldId id="728" r:id="rId26"/>
    <p:sldId id="787" r:id="rId27"/>
    <p:sldId id="788" r:id="rId28"/>
    <p:sldId id="789" r:id="rId29"/>
    <p:sldId id="790" r:id="rId30"/>
    <p:sldId id="793" r:id="rId31"/>
    <p:sldId id="729" r:id="rId32"/>
    <p:sldId id="816" r:id="rId33"/>
    <p:sldId id="817" r:id="rId34"/>
    <p:sldId id="818" r:id="rId35"/>
    <p:sldId id="819" r:id="rId36"/>
    <p:sldId id="731" r:id="rId37"/>
    <p:sldId id="732" r:id="rId38"/>
    <p:sldId id="802" r:id="rId39"/>
    <p:sldId id="734" r:id="rId40"/>
    <p:sldId id="735" r:id="rId41"/>
    <p:sldId id="736" r:id="rId42"/>
    <p:sldId id="810" r:id="rId43"/>
    <p:sldId id="815" r:id="rId44"/>
    <p:sldId id="803" r:id="rId45"/>
    <p:sldId id="741" r:id="rId46"/>
    <p:sldId id="758" r:id="rId47"/>
    <p:sldId id="813" r:id="rId48"/>
    <p:sldId id="795" r:id="rId49"/>
    <p:sldId id="804" r:id="rId50"/>
    <p:sldId id="771" r:id="rId51"/>
    <p:sldId id="799" r:id="rId52"/>
    <p:sldId id="797" r:id="rId53"/>
    <p:sldId id="711" r:id="rId54"/>
    <p:sldId id="683" r:id="rId55"/>
    <p:sldId id="684" r:id="rId56"/>
    <p:sldId id="685" r:id="rId57"/>
    <p:sldId id="686" r:id="rId58"/>
    <p:sldId id="687" r:id="rId59"/>
    <p:sldId id="688" r:id="rId60"/>
    <p:sldId id="689"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C07C7F96-0C87-4D92-8F91-4AFD0E788ADB}">
          <p14:sldIdLst>
            <p14:sldId id="256"/>
          </p14:sldIdLst>
        </p14:section>
        <p14:section name="Introduction" id="{E9A87325-4498-46DC-94C0-7A569FFC8712}">
          <p14:sldIdLst>
            <p14:sldId id="330"/>
            <p14:sldId id="719"/>
            <p14:sldId id="775"/>
            <p14:sldId id="725"/>
            <p14:sldId id="814"/>
            <p14:sldId id="721"/>
            <p14:sldId id="752"/>
            <p14:sldId id="722"/>
            <p14:sldId id="753"/>
            <p14:sldId id="720"/>
            <p14:sldId id="791"/>
          </p14:sldIdLst>
        </p14:section>
        <p14:section name="Daniel 10-12" id="{3601CC91-A948-4E47-9F89-66D160BAD0E2}">
          <p14:sldIdLst>
            <p14:sldId id="778"/>
            <p14:sldId id="718"/>
          </p14:sldIdLst>
        </p14:section>
        <p14:section name="Daniel 10" id="{270CFAB9-A80D-486A-94F9-496D0E617BE4}">
          <p14:sldIdLst>
            <p14:sldId id="756"/>
            <p14:sldId id="726"/>
          </p14:sldIdLst>
        </p14:section>
        <p14:section name="Daniel 11" id="{4036172E-0C22-468D-AF1C-CCE5B9E5BC4E}">
          <p14:sldIdLst>
            <p14:sldId id="757"/>
            <p14:sldId id="784"/>
            <p14:sldId id="809"/>
            <p14:sldId id="748"/>
            <p14:sldId id="751"/>
            <p14:sldId id="747"/>
            <p14:sldId id="749"/>
            <p14:sldId id="727"/>
            <p14:sldId id="728"/>
            <p14:sldId id="787"/>
            <p14:sldId id="788"/>
            <p14:sldId id="789"/>
            <p14:sldId id="790"/>
          </p14:sldIdLst>
        </p14:section>
        <p14:section name="Daniel 11 Wars" id="{F36404A6-5FC1-4547-AABF-F88B2AB80EEF}">
          <p14:sldIdLst>
            <p14:sldId id="793"/>
            <p14:sldId id="729"/>
            <p14:sldId id="816"/>
            <p14:sldId id="817"/>
            <p14:sldId id="818"/>
            <p14:sldId id="819"/>
            <p14:sldId id="731"/>
            <p14:sldId id="732"/>
          </p14:sldIdLst>
        </p14:section>
        <p14:section name="Daniel 12" id="{CD691BAC-AA2F-48A7-80F7-B5A895E770A3}">
          <p14:sldIdLst>
            <p14:sldId id="802"/>
            <p14:sldId id="734"/>
            <p14:sldId id="735"/>
            <p14:sldId id="736"/>
            <p14:sldId id="810"/>
            <p14:sldId id="815"/>
            <p14:sldId id="803"/>
            <p14:sldId id="741"/>
            <p14:sldId id="758"/>
            <p14:sldId id="813"/>
          </p14:sldIdLst>
        </p14:section>
        <p14:section name="Discussion" id="{7CA67ABD-5F90-494A-B123-66005198DFF7}">
          <p14:sldIdLst>
            <p14:sldId id="795"/>
            <p14:sldId id="804"/>
            <p14:sldId id="771"/>
            <p14:sldId id="799"/>
            <p14:sldId id="797"/>
          </p14:sldIdLst>
        </p14:section>
        <p14:section name="Conclusion" id="{2B4AD7EB-4CBA-4827-897C-E01D9DE6B01D}">
          <p14:sldIdLst>
            <p14:sldId id="711"/>
            <p14:sldId id="683"/>
            <p14:sldId id="684"/>
            <p14:sldId id="685"/>
            <p14:sldId id="686"/>
            <p14:sldId id="687"/>
            <p14:sldId id="688"/>
            <p14:sldId id="6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93" autoAdjust="0"/>
    <p:restoredTop sz="95852" autoAdjust="0"/>
  </p:normalViewPr>
  <p:slideViewPr>
    <p:cSldViewPr snapToGrid="0">
      <p:cViewPr varScale="1">
        <p:scale>
          <a:sx n="89" d="100"/>
          <a:sy n="89" d="100"/>
        </p:scale>
        <p:origin x="86" y="226"/>
      </p:cViewPr>
      <p:guideLst/>
    </p:cSldViewPr>
  </p:slideViewPr>
  <p:outlineViewPr>
    <p:cViewPr>
      <p:scale>
        <a:sx n="33" d="100"/>
        <a:sy n="33" d="100"/>
      </p:scale>
      <p:origin x="0" y="-26160"/>
    </p:cViewPr>
  </p:outlineViewPr>
  <p:notesTextViewPr>
    <p:cViewPr>
      <p:scale>
        <a:sx n="1" d="1"/>
        <a:sy n="1" d="1"/>
      </p:scale>
      <p:origin x="0" y="0"/>
    </p:cViewPr>
  </p:notesTextViewPr>
  <p:sorterViewPr>
    <p:cViewPr varScale="1">
      <p:scale>
        <a:sx n="1" d="1"/>
        <a:sy n="1" d="1"/>
      </p:scale>
      <p:origin x="0" y="-2275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10/19/2018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
        <p:nvSpPr>
          <p:cNvPr id="12" name="Text Placeholder 11">
            <a:extLst>
              <a:ext uri="{FF2B5EF4-FFF2-40B4-BE49-F238E27FC236}">
                <a16:creationId xmlns:a16="http://schemas.microsoft.com/office/drawing/2014/main" id="{F5E96BAB-FA25-4253-AD30-1BAA3EBE5DD0}"/>
              </a:ext>
            </a:extLst>
          </p:cNvPr>
          <p:cNvSpPr>
            <a:spLocks noGrp="1"/>
          </p:cNvSpPr>
          <p:nvPr>
            <p:ph type="body" sz="quarter" idx="13"/>
          </p:nvPr>
        </p:nvSpPr>
        <p:spPr>
          <a:xfrm>
            <a:off x="4027488" y="1741488"/>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8AE6-DC44-4A09-BEB0-1078B7A6DE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7E416A-407C-4B5A-8AEF-5CF4E068FF48}"/>
              </a:ext>
            </a:extLst>
          </p:cNvPr>
          <p:cNvSpPr>
            <a:spLocks noGrp="1"/>
          </p:cNvSpPr>
          <p:nvPr>
            <p:ph type="dt" sz="half" idx="10"/>
          </p:nvPr>
        </p:nvSpPr>
        <p:spPr/>
        <p:txBody>
          <a:bodyPr/>
          <a:lstStyle/>
          <a:p>
            <a:fld id="{9D6E9DEC-419B-4CC5-A080-3B06BD5A8291}" type="datetimeFigureOut">
              <a:rPr lang="en-US" smtClean="0"/>
              <a:t>10/19/2018</a:t>
            </a:fld>
            <a:endParaRPr lang="en-US" dirty="0"/>
          </a:p>
        </p:txBody>
      </p:sp>
      <p:sp>
        <p:nvSpPr>
          <p:cNvPr id="4" name="Footer Placeholder 3">
            <a:extLst>
              <a:ext uri="{FF2B5EF4-FFF2-40B4-BE49-F238E27FC236}">
                <a16:creationId xmlns:a16="http://schemas.microsoft.com/office/drawing/2014/main" id="{A82035D9-BEB6-4265-91A5-B2427932905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1A4309-4DA6-4C21-9B95-011B08782DA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665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6AB4-B47B-4400-BBAD-8D9F34C9CE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AF4841-B65D-46AF-BE97-A437F6BEACAE}"/>
              </a:ext>
            </a:extLst>
          </p:cNvPr>
          <p:cNvSpPr>
            <a:spLocks noGrp="1"/>
          </p:cNvSpPr>
          <p:nvPr>
            <p:ph type="dt" sz="half" idx="10"/>
          </p:nvPr>
        </p:nvSpPr>
        <p:spPr/>
        <p:txBody>
          <a:bodyPr/>
          <a:lstStyle/>
          <a:p>
            <a:fld id="{9D6E9DEC-419B-4CC5-A080-3B06BD5A8291}" type="datetimeFigureOut">
              <a:rPr lang="en-US" smtClean="0"/>
              <a:t>10/19/2018</a:t>
            </a:fld>
            <a:endParaRPr lang="en-US" dirty="0"/>
          </a:p>
        </p:txBody>
      </p:sp>
      <p:sp>
        <p:nvSpPr>
          <p:cNvPr id="4" name="Footer Placeholder 3">
            <a:extLst>
              <a:ext uri="{FF2B5EF4-FFF2-40B4-BE49-F238E27FC236}">
                <a16:creationId xmlns:a16="http://schemas.microsoft.com/office/drawing/2014/main" id="{6F1AEFFF-00E0-4090-8D80-01A0DD2F6B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0CAA7-D053-4DBA-9DBC-F0BD410DC680}"/>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8685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10/19/2018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70" r:id="rId4"/>
    <p:sldLayoutId id="2147483652" r:id="rId5"/>
    <p:sldLayoutId id="2147483653" r:id="rId6"/>
    <p:sldLayoutId id="2147483654" r:id="rId7"/>
    <p:sldLayoutId id="2147483669" r:id="rId8"/>
    <p:sldLayoutId id="2147483655" r:id="rId9"/>
    <p:sldLayoutId id="2147483656" r:id="rId10"/>
    <p:sldLayoutId id="2147483657" r:id="rId11"/>
    <p:sldLayoutId id="2147483660" r:id="rId12"/>
    <p:sldLayoutId id="2147483661" r:id="rId13"/>
    <p:sldLayoutId id="2147483666" r:id="rId14"/>
    <p:sldLayoutId id="2147483663" r:id="rId15"/>
    <p:sldLayoutId id="2147483667" r:id="rId16"/>
    <p:sldLayoutId id="2147483668" r:id="rId17"/>
    <p:sldLayoutId id="2147483658" r:id="rId18"/>
    <p:sldLayoutId id="2147483659" r:id="rId19"/>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651E-A2B3-43C9-A588-A8182B44851D}"/>
              </a:ext>
            </a:extLst>
          </p:cNvPr>
          <p:cNvSpPr>
            <a:spLocks noGrp="1"/>
          </p:cNvSpPr>
          <p:nvPr>
            <p:ph type="ctrTitle"/>
          </p:nvPr>
        </p:nvSpPr>
        <p:spPr/>
        <p:txBody>
          <a:bodyPr/>
          <a:lstStyle/>
          <a:p>
            <a:r>
              <a:rPr lang="en-US" sz="4400" dirty="0"/>
              <a:t>Understanding Daniel 11:40-45</a:t>
            </a:r>
          </a:p>
        </p:txBody>
      </p:sp>
      <p:sp>
        <p:nvSpPr>
          <p:cNvPr id="3" name="Subtitle 2">
            <a:extLst>
              <a:ext uri="{FF2B5EF4-FFF2-40B4-BE49-F238E27FC236}">
                <a16:creationId xmlns:a16="http://schemas.microsoft.com/office/drawing/2014/main" id="{CD6BAF9C-28BD-4B9E-A345-4A7546B23078}"/>
              </a:ext>
            </a:extLst>
          </p:cNvPr>
          <p:cNvSpPr>
            <a:spLocks noGrp="1"/>
          </p:cNvSpPr>
          <p:nvPr>
            <p:ph type="subTitle" idx="1"/>
          </p:nvPr>
        </p:nvSpPr>
        <p:spPr/>
        <p:txBody>
          <a:bodyPr/>
          <a:lstStyle/>
          <a:p>
            <a:r>
              <a:rPr lang="en-US" dirty="0"/>
              <a:t>An Inductive Approach</a:t>
            </a:r>
          </a:p>
        </p:txBody>
      </p:sp>
    </p:spTree>
    <p:extLst>
      <p:ext uri="{BB962C8B-B14F-4D97-AF65-F5344CB8AC3E}">
        <p14:creationId xmlns:p14="http://schemas.microsoft.com/office/powerpoint/2010/main" val="413173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3826-A7CF-403B-A69E-AA7BC9904E3E}"/>
              </a:ext>
            </a:extLst>
          </p:cNvPr>
          <p:cNvSpPr>
            <a:spLocks noGrp="1"/>
          </p:cNvSpPr>
          <p:nvPr>
            <p:ph type="title"/>
          </p:nvPr>
        </p:nvSpPr>
        <p:spPr/>
        <p:txBody>
          <a:bodyPr/>
          <a:lstStyle/>
          <a:p>
            <a:r>
              <a:rPr lang="en-US" dirty="0"/>
              <a:t>Introduction: Progressions by Empire</a:t>
            </a:r>
          </a:p>
        </p:txBody>
      </p:sp>
      <p:pic>
        <p:nvPicPr>
          <p:cNvPr id="5" name="Content Placeholder 4">
            <a:extLst>
              <a:ext uri="{FF2B5EF4-FFF2-40B4-BE49-F238E27FC236}">
                <a16:creationId xmlns:a16="http://schemas.microsoft.com/office/drawing/2014/main" id="{FB5E2FAA-4931-4467-846B-4064F206AB22}"/>
              </a:ext>
            </a:extLst>
          </p:cNvPr>
          <p:cNvPicPr>
            <a:picLocks noGrp="1" noChangeAspect="1"/>
          </p:cNvPicPr>
          <p:nvPr>
            <p:ph idx="1"/>
          </p:nvPr>
        </p:nvPicPr>
        <p:blipFill>
          <a:blip r:embed="rId2"/>
          <a:stretch>
            <a:fillRect/>
          </a:stretch>
        </p:blipFill>
        <p:spPr>
          <a:xfrm>
            <a:off x="2538404" y="2336800"/>
            <a:ext cx="5899167" cy="3598863"/>
          </a:xfrm>
        </p:spPr>
      </p:pic>
      <p:sp>
        <p:nvSpPr>
          <p:cNvPr id="4" name="TextBox 3">
            <a:extLst>
              <a:ext uri="{FF2B5EF4-FFF2-40B4-BE49-F238E27FC236}">
                <a16:creationId xmlns:a16="http://schemas.microsoft.com/office/drawing/2014/main" id="{84797095-5DB2-489F-AB5D-5C14EF8D4944}"/>
              </a:ext>
            </a:extLst>
          </p:cNvPr>
          <p:cNvSpPr txBox="1"/>
          <p:nvPr/>
        </p:nvSpPr>
        <p:spPr>
          <a:xfrm>
            <a:off x="680321" y="6217920"/>
            <a:ext cx="9613861" cy="369332"/>
          </a:xfrm>
          <a:prstGeom prst="rect">
            <a:avLst/>
          </a:prstGeom>
          <a:noFill/>
        </p:spPr>
        <p:txBody>
          <a:bodyPr wrap="square" rtlCol="0">
            <a:spAutoFit/>
          </a:bodyPr>
          <a:lstStyle/>
          <a:p>
            <a:r>
              <a:rPr lang="en-US" dirty="0"/>
              <a:t>The last prophecy is comparable to the earlier ones.</a:t>
            </a:r>
          </a:p>
        </p:txBody>
      </p:sp>
    </p:spTree>
    <p:extLst>
      <p:ext uri="{BB962C8B-B14F-4D97-AF65-F5344CB8AC3E}">
        <p14:creationId xmlns:p14="http://schemas.microsoft.com/office/powerpoint/2010/main" val="117284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A523-B705-46CC-B2B4-ADE0CD33E686}"/>
              </a:ext>
            </a:extLst>
          </p:cNvPr>
          <p:cNvSpPr>
            <a:spLocks noGrp="1"/>
          </p:cNvSpPr>
          <p:nvPr>
            <p:ph type="title"/>
          </p:nvPr>
        </p:nvSpPr>
        <p:spPr/>
        <p:txBody>
          <a:bodyPr/>
          <a:lstStyle/>
          <a:p>
            <a:r>
              <a:rPr lang="en-US" dirty="0"/>
              <a:t>Introduction: Progressions by Empire</a:t>
            </a:r>
          </a:p>
        </p:txBody>
      </p:sp>
      <p:pic>
        <p:nvPicPr>
          <p:cNvPr id="5" name="Content Placeholder 4">
            <a:extLst>
              <a:ext uri="{FF2B5EF4-FFF2-40B4-BE49-F238E27FC236}">
                <a16:creationId xmlns:a16="http://schemas.microsoft.com/office/drawing/2014/main" id="{8ED447EC-BFB6-4B02-8256-2EF4D963850B}"/>
              </a:ext>
            </a:extLst>
          </p:cNvPr>
          <p:cNvPicPr>
            <a:picLocks noGrp="1" noChangeAspect="1"/>
          </p:cNvPicPr>
          <p:nvPr>
            <p:ph idx="1"/>
          </p:nvPr>
        </p:nvPicPr>
        <p:blipFill>
          <a:blip r:embed="rId2"/>
          <a:stretch>
            <a:fillRect/>
          </a:stretch>
        </p:blipFill>
        <p:spPr>
          <a:xfrm>
            <a:off x="2549637" y="2336800"/>
            <a:ext cx="5876702" cy="3598862"/>
          </a:xfrm>
        </p:spPr>
      </p:pic>
    </p:spTree>
    <p:extLst>
      <p:ext uri="{BB962C8B-B14F-4D97-AF65-F5344CB8AC3E}">
        <p14:creationId xmlns:p14="http://schemas.microsoft.com/office/powerpoint/2010/main" val="266696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7895-A847-4FED-8A45-51A82CD806D2}"/>
              </a:ext>
            </a:extLst>
          </p:cNvPr>
          <p:cNvSpPr>
            <a:spLocks noGrp="1"/>
          </p:cNvSpPr>
          <p:nvPr>
            <p:ph type="title"/>
          </p:nvPr>
        </p:nvSpPr>
        <p:spPr/>
        <p:txBody>
          <a:bodyPr/>
          <a:lstStyle/>
          <a:p>
            <a:r>
              <a:rPr lang="en-US" dirty="0"/>
              <a:t>Introduction: Progressions (Summary)</a:t>
            </a:r>
          </a:p>
        </p:txBody>
      </p:sp>
      <p:sp>
        <p:nvSpPr>
          <p:cNvPr id="3" name="Content Placeholder 2">
            <a:extLst>
              <a:ext uri="{FF2B5EF4-FFF2-40B4-BE49-F238E27FC236}">
                <a16:creationId xmlns:a16="http://schemas.microsoft.com/office/drawing/2014/main" id="{6AB12E47-EEE1-456B-8E34-8F2B13A736FD}"/>
              </a:ext>
            </a:extLst>
          </p:cNvPr>
          <p:cNvSpPr>
            <a:spLocks noGrp="1"/>
          </p:cNvSpPr>
          <p:nvPr>
            <p:ph idx="1"/>
          </p:nvPr>
        </p:nvSpPr>
        <p:spPr>
          <a:xfrm>
            <a:off x="680321" y="2336872"/>
            <a:ext cx="9613861" cy="4106457"/>
          </a:xfrm>
        </p:spPr>
        <p:txBody>
          <a:bodyPr>
            <a:normAutofit/>
          </a:bodyPr>
          <a:lstStyle/>
          <a:p>
            <a:r>
              <a:rPr lang="en-US" dirty="0"/>
              <a:t>Dan 8-9 must be joined as one.</a:t>
            </a:r>
          </a:p>
          <a:p>
            <a:r>
              <a:rPr lang="en-US" dirty="0"/>
              <a:t>Dan 10-12 must be joined as one. </a:t>
            </a:r>
          </a:p>
          <a:p>
            <a:r>
              <a:rPr lang="en-US" dirty="0"/>
              <a:t>Dan 8-9 and 10-12 are parallel prophecies.</a:t>
            </a:r>
          </a:p>
          <a:p>
            <a:endParaRPr lang="en-US" dirty="0"/>
          </a:p>
        </p:txBody>
      </p:sp>
    </p:spTree>
    <p:extLst>
      <p:ext uri="{BB962C8B-B14F-4D97-AF65-F5344CB8AC3E}">
        <p14:creationId xmlns:p14="http://schemas.microsoft.com/office/powerpoint/2010/main" val="88573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2FD862-8667-4107-892F-988EB0127BB2}"/>
              </a:ext>
            </a:extLst>
          </p:cNvPr>
          <p:cNvSpPr>
            <a:spLocks noGrp="1"/>
          </p:cNvSpPr>
          <p:nvPr>
            <p:ph type="title"/>
          </p:nvPr>
        </p:nvSpPr>
        <p:spPr/>
        <p:txBody>
          <a:bodyPr/>
          <a:lstStyle/>
          <a:p>
            <a:r>
              <a:rPr lang="en-US" dirty="0"/>
              <a:t>Daniel 10-12</a:t>
            </a:r>
          </a:p>
        </p:txBody>
      </p:sp>
      <p:sp>
        <p:nvSpPr>
          <p:cNvPr id="5" name="Text Placeholder 4">
            <a:extLst>
              <a:ext uri="{FF2B5EF4-FFF2-40B4-BE49-F238E27FC236}">
                <a16:creationId xmlns:a16="http://schemas.microsoft.com/office/drawing/2014/main" id="{E7C91A9E-2ECC-4C9E-9C09-CE1FB1F5D8D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7251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F619-1562-4111-B7CD-BAB9F1C4AA2E}"/>
              </a:ext>
            </a:extLst>
          </p:cNvPr>
          <p:cNvSpPr>
            <a:spLocks noGrp="1"/>
          </p:cNvSpPr>
          <p:nvPr>
            <p:ph type="title"/>
          </p:nvPr>
        </p:nvSpPr>
        <p:spPr/>
        <p:txBody>
          <a:bodyPr/>
          <a:lstStyle/>
          <a:p>
            <a:r>
              <a:rPr lang="en-US" dirty="0"/>
              <a:t>Dan 10-12: Overview</a:t>
            </a:r>
          </a:p>
        </p:txBody>
      </p:sp>
      <p:pic>
        <p:nvPicPr>
          <p:cNvPr id="5" name="Content Placeholder 4">
            <a:extLst>
              <a:ext uri="{FF2B5EF4-FFF2-40B4-BE49-F238E27FC236}">
                <a16:creationId xmlns:a16="http://schemas.microsoft.com/office/drawing/2014/main" id="{6EEDCDD6-A9DA-4893-9844-ACA950C9E3F1}"/>
              </a:ext>
            </a:extLst>
          </p:cNvPr>
          <p:cNvPicPr>
            <a:picLocks noGrp="1" noChangeAspect="1"/>
          </p:cNvPicPr>
          <p:nvPr>
            <p:ph idx="1"/>
          </p:nvPr>
        </p:nvPicPr>
        <p:blipFill>
          <a:blip r:embed="rId2"/>
          <a:stretch>
            <a:fillRect/>
          </a:stretch>
        </p:blipFill>
        <p:spPr>
          <a:xfrm>
            <a:off x="970494" y="2743200"/>
            <a:ext cx="10251012" cy="1512296"/>
          </a:xfrm>
        </p:spPr>
      </p:pic>
      <p:sp>
        <p:nvSpPr>
          <p:cNvPr id="4" name="Rectangle 3">
            <a:extLst>
              <a:ext uri="{FF2B5EF4-FFF2-40B4-BE49-F238E27FC236}">
                <a16:creationId xmlns:a16="http://schemas.microsoft.com/office/drawing/2014/main" id="{B1C9F695-24EC-4B53-83A1-612BA7644724}"/>
              </a:ext>
            </a:extLst>
          </p:cNvPr>
          <p:cNvSpPr/>
          <p:nvPr/>
        </p:nvSpPr>
        <p:spPr>
          <a:xfrm>
            <a:off x="2432649" y="3347049"/>
            <a:ext cx="1397480" cy="267419"/>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3FFDD9-4946-4CEE-B6B0-6D02D25295F2}"/>
              </a:ext>
            </a:extLst>
          </p:cNvPr>
          <p:cNvSpPr/>
          <p:nvPr/>
        </p:nvSpPr>
        <p:spPr>
          <a:xfrm>
            <a:off x="8416483" y="3344181"/>
            <a:ext cx="1362456" cy="267419"/>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1340F3-B3B0-4765-A3AC-EE18715CEC97}"/>
              </a:ext>
            </a:extLst>
          </p:cNvPr>
          <p:cNvSpPr/>
          <p:nvPr/>
        </p:nvSpPr>
        <p:spPr>
          <a:xfrm>
            <a:off x="5361291" y="3620226"/>
            <a:ext cx="1513961" cy="546332"/>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581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1CBD10-E59D-4DCD-B994-5BF0BDCA6C46}"/>
              </a:ext>
            </a:extLst>
          </p:cNvPr>
          <p:cNvSpPr>
            <a:spLocks noGrp="1"/>
          </p:cNvSpPr>
          <p:nvPr>
            <p:ph type="title"/>
          </p:nvPr>
        </p:nvSpPr>
        <p:spPr/>
        <p:txBody>
          <a:bodyPr/>
          <a:lstStyle/>
          <a:p>
            <a:r>
              <a:rPr lang="en-US" dirty="0"/>
              <a:t>Daniel 10</a:t>
            </a:r>
          </a:p>
        </p:txBody>
      </p:sp>
      <p:sp>
        <p:nvSpPr>
          <p:cNvPr id="5" name="Text Placeholder 4">
            <a:extLst>
              <a:ext uri="{FF2B5EF4-FFF2-40B4-BE49-F238E27FC236}">
                <a16:creationId xmlns:a16="http://schemas.microsoft.com/office/drawing/2014/main" id="{D9E965A6-7EC5-4A18-8E15-6C5A4918E11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4775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1290DF-05CE-490C-BC13-8071004C3F56}"/>
              </a:ext>
            </a:extLst>
          </p:cNvPr>
          <p:cNvPicPr>
            <a:picLocks noGrp="1" noChangeAspect="1"/>
          </p:cNvPicPr>
          <p:nvPr>
            <p:ph idx="4294967295"/>
          </p:nvPr>
        </p:nvPicPr>
        <p:blipFill>
          <a:blip r:embed="rId2"/>
          <a:stretch>
            <a:fillRect/>
          </a:stretch>
        </p:blipFill>
        <p:spPr>
          <a:xfrm>
            <a:off x="990600" y="569297"/>
            <a:ext cx="8991600" cy="5719405"/>
          </a:xfrm>
        </p:spPr>
      </p:pic>
    </p:spTree>
    <p:extLst>
      <p:ext uri="{BB962C8B-B14F-4D97-AF65-F5344CB8AC3E}">
        <p14:creationId xmlns:p14="http://schemas.microsoft.com/office/powerpoint/2010/main" val="791310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1CBD10-E59D-4DCD-B994-5BF0BDCA6C46}"/>
              </a:ext>
            </a:extLst>
          </p:cNvPr>
          <p:cNvSpPr>
            <a:spLocks noGrp="1"/>
          </p:cNvSpPr>
          <p:nvPr>
            <p:ph type="title"/>
          </p:nvPr>
        </p:nvSpPr>
        <p:spPr/>
        <p:txBody>
          <a:bodyPr/>
          <a:lstStyle/>
          <a:p>
            <a:r>
              <a:rPr lang="en-US" dirty="0"/>
              <a:t>Daniel 11</a:t>
            </a:r>
          </a:p>
        </p:txBody>
      </p:sp>
      <p:sp>
        <p:nvSpPr>
          <p:cNvPr id="5" name="Text Placeholder 4">
            <a:extLst>
              <a:ext uri="{FF2B5EF4-FFF2-40B4-BE49-F238E27FC236}">
                <a16:creationId xmlns:a16="http://schemas.microsoft.com/office/drawing/2014/main" id="{D9E965A6-7EC5-4A18-8E15-6C5A4918E11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6443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F619-1562-4111-B7CD-BAB9F1C4AA2E}"/>
              </a:ext>
            </a:extLst>
          </p:cNvPr>
          <p:cNvSpPr>
            <a:spLocks noGrp="1"/>
          </p:cNvSpPr>
          <p:nvPr>
            <p:ph type="title"/>
          </p:nvPr>
        </p:nvSpPr>
        <p:spPr/>
        <p:txBody>
          <a:bodyPr/>
          <a:lstStyle/>
          <a:p>
            <a:r>
              <a:rPr lang="en-US" dirty="0"/>
              <a:t>Dan 11: Prince of the Covenant</a:t>
            </a:r>
          </a:p>
        </p:txBody>
      </p:sp>
      <p:pic>
        <p:nvPicPr>
          <p:cNvPr id="5" name="Content Placeholder 4">
            <a:extLst>
              <a:ext uri="{FF2B5EF4-FFF2-40B4-BE49-F238E27FC236}">
                <a16:creationId xmlns:a16="http://schemas.microsoft.com/office/drawing/2014/main" id="{6EEDCDD6-A9DA-4893-9844-ACA950C9E3F1}"/>
              </a:ext>
            </a:extLst>
          </p:cNvPr>
          <p:cNvPicPr>
            <a:picLocks noGrp="1" noChangeAspect="1"/>
          </p:cNvPicPr>
          <p:nvPr>
            <p:ph idx="1"/>
          </p:nvPr>
        </p:nvPicPr>
        <p:blipFill>
          <a:blip r:embed="rId2"/>
          <a:stretch>
            <a:fillRect/>
          </a:stretch>
        </p:blipFill>
        <p:spPr>
          <a:xfrm>
            <a:off x="1648605" y="2194560"/>
            <a:ext cx="7677291" cy="4206240"/>
          </a:xfrm>
        </p:spPr>
      </p:pic>
      <p:grpSp>
        <p:nvGrpSpPr>
          <p:cNvPr id="15" name="Group 14">
            <a:extLst>
              <a:ext uri="{FF2B5EF4-FFF2-40B4-BE49-F238E27FC236}">
                <a16:creationId xmlns:a16="http://schemas.microsoft.com/office/drawing/2014/main" id="{240CCE42-D1E1-4638-8BB9-6585818001AE}"/>
              </a:ext>
            </a:extLst>
          </p:cNvPr>
          <p:cNvGrpSpPr/>
          <p:nvPr/>
        </p:nvGrpSpPr>
        <p:grpSpPr>
          <a:xfrm>
            <a:off x="4593266" y="2955852"/>
            <a:ext cx="3476848" cy="1701207"/>
            <a:chOff x="4723047" y="3248872"/>
            <a:chExt cx="5095756" cy="1004152"/>
          </a:xfrm>
        </p:grpSpPr>
        <p:cxnSp>
          <p:nvCxnSpPr>
            <p:cNvPr id="16" name="Straight Connector 15">
              <a:extLst>
                <a:ext uri="{FF2B5EF4-FFF2-40B4-BE49-F238E27FC236}">
                  <a16:creationId xmlns:a16="http://schemas.microsoft.com/office/drawing/2014/main" id="{AB1BF3BD-DEDC-42CA-98A7-BFAAC5A4C75B}"/>
                </a:ext>
              </a:extLst>
            </p:cNvPr>
            <p:cNvCxnSpPr>
              <a:cxnSpLocks/>
            </p:cNvCxnSpPr>
            <p:nvPr/>
          </p:nvCxnSpPr>
          <p:spPr>
            <a:xfrm flipH="1">
              <a:off x="4723047" y="3253563"/>
              <a:ext cx="4941951" cy="994770"/>
            </a:xfrm>
            <a:prstGeom prst="line">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2C8D73-33DC-4EBE-AAAE-1415432CBC95}"/>
                </a:ext>
              </a:extLst>
            </p:cNvPr>
            <p:cNvCxnSpPr>
              <a:cxnSpLocks/>
            </p:cNvCxnSpPr>
            <p:nvPr/>
          </p:nvCxnSpPr>
          <p:spPr>
            <a:xfrm>
              <a:off x="9691212" y="3248872"/>
              <a:ext cx="127591" cy="999461"/>
            </a:xfrm>
            <a:prstGeom prst="line">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5DFEBF2-BA0E-4A92-91B6-AC5890DB7036}"/>
                </a:ext>
              </a:extLst>
            </p:cNvPr>
            <p:cNvCxnSpPr/>
            <p:nvPr/>
          </p:nvCxnSpPr>
          <p:spPr>
            <a:xfrm flipH="1">
              <a:off x="7341417" y="3253563"/>
              <a:ext cx="2339161" cy="999461"/>
            </a:xfrm>
            <a:prstGeom prst="line">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1FA3B55-ED14-48DF-BE66-6C396A5D41A1}"/>
              </a:ext>
            </a:extLst>
          </p:cNvPr>
          <p:cNvGrpSpPr/>
          <p:nvPr/>
        </p:nvGrpSpPr>
        <p:grpSpPr>
          <a:xfrm>
            <a:off x="2426737" y="2977118"/>
            <a:ext cx="3054472" cy="520994"/>
            <a:chOff x="2404954" y="2946534"/>
            <a:chExt cx="3054472" cy="721699"/>
          </a:xfrm>
        </p:grpSpPr>
        <p:cxnSp>
          <p:nvCxnSpPr>
            <p:cNvPr id="19" name="Straight Connector 18">
              <a:extLst>
                <a:ext uri="{FF2B5EF4-FFF2-40B4-BE49-F238E27FC236}">
                  <a16:creationId xmlns:a16="http://schemas.microsoft.com/office/drawing/2014/main" id="{13857CA3-3964-4996-8855-BD9914B5154E}"/>
                </a:ext>
              </a:extLst>
            </p:cNvPr>
            <p:cNvCxnSpPr>
              <a:cxnSpLocks/>
            </p:cNvCxnSpPr>
            <p:nvPr/>
          </p:nvCxnSpPr>
          <p:spPr>
            <a:xfrm flipH="1">
              <a:off x="2404954" y="2946534"/>
              <a:ext cx="3054472" cy="721699"/>
            </a:xfrm>
            <a:prstGeom prst="line">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7F2D6F-6052-41EB-AFAF-EE3C6E6C5EAF}"/>
                </a:ext>
              </a:extLst>
            </p:cNvPr>
            <p:cNvCxnSpPr>
              <a:cxnSpLocks/>
            </p:cNvCxnSpPr>
            <p:nvPr/>
          </p:nvCxnSpPr>
          <p:spPr>
            <a:xfrm flipH="1">
              <a:off x="3944161" y="2946534"/>
              <a:ext cx="1515264" cy="721699"/>
            </a:xfrm>
            <a:prstGeom prst="line">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607D8BB3-2C9B-4844-B8BC-98F2D1774054}"/>
              </a:ext>
            </a:extLst>
          </p:cNvPr>
          <p:cNvSpPr/>
          <p:nvPr/>
        </p:nvSpPr>
        <p:spPr>
          <a:xfrm>
            <a:off x="4209691" y="2190991"/>
            <a:ext cx="2536166" cy="72473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93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5AC557-0498-4C77-99A2-14BBC45B97F4}"/>
              </a:ext>
            </a:extLst>
          </p:cNvPr>
          <p:cNvSpPr>
            <a:spLocks noGrp="1"/>
          </p:cNvSpPr>
          <p:nvPr>
            <p:ph type="title"/>
          </p:nvPr>
        </p:nvSpPr>
        <p:spPr/>
        <p:txBody>
          <a:bodyPr/>
          <a:lstStyle/>
          <a:p>
            <a:r>
              <a:rPr lang="en-US" dirty="0"/>
              <a:t>Prince of the Covenant</a:t>
            </a:r>
          </a:p>
        </p:txBody>
      </p:sp>
      <p:sp>
        <p:nvSpPr>
          <p:cNvPr id="6" name="Text Placeholder 5">
            <a:extLst>
              <a:ext uri="{FF2B5EF4-FFF2-40B4-BE49-F238E27FC236}">
                <a16:creationId xmlns:a16="http://schemas.microsoft.com/office/drawing/2014/main" id="{268AAE93-52A3-4320-931C-1FCA5A8CBFC4}"/>
              </a:ext>
            </a:extLst>
          </p:cNvPr>
          <p:cNvSpPr>
            <a:spLocks noGrp="1"/>
          </p:cNvSpPr>
          <p:nvPr>
            <p:ph type="body" sz="half" idx="2"/>
          </p:nvPr>
        </p:nvSpPr>
        <p:spPr/>
        <p:txBody>
          <a:bodyPr/>
          <a:lstStyle/>
          <a:p>
            <a:r>
              <a:rPr lang="en-US" dirty="0"/>
              <a:t>11:16-22/23-28</a:t>
            </a:r>
          </a:p>
        </p:txBody>
      </p:sp>
    </p:spTree>
    <p:extLst>
      <p:ext uri="{BB962C8B-B14F-4D97-AF65-F5344CB8AC3E}">
        <p14:creationId xmlns:p14="http://schemas.microsoft.com/office/powerpoint/2010/main" val="125837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E234-1FAC-42BF-BD49-4257088E377E}"/>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A7B108BB-D039-46A6-990D-7FC060340EA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04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CF74-30E8-4288-A4D9-3500296FDA41}"/>
              </a:ext>
            </a:extLst>
          </p:cNvPr>
          <p:cNvSpPr>
            <a:spLocks noGrp="1"/>
          </p:cNvSpPr>
          <p:nvPr>
            <p:ph type="title"/>
          </p:nvPr>
        </p:nvSpPr>
        <p:spPr/>
        <p:txBody>
          <a:bodyPr/>
          <a:lstStyle/>
          <a:p>
            <a:r>
              <a:rPr lang="en-US" dirty="0"/>
              <a:t>Dan 11: Prince of the Covenant</a:t>
            </a:r>
          </a:p>
        </p:txBody>
      </p:sp>
      <p:pic>
        <p:nvPicPr>
          <p:cNvPr id="5" name="Content Placeholder 4">
            <a:extLst>
              <a:ext uri="{FF2B5EF4-FFF2-40B4-BE49-F238E27FC236}">
                <a16:creationId xmlns:a16="http://schemas.microsoft.com/office/drawing/2014/main" id="{7A7683E1-E316-480F-87C2-78CFF9369BFC}"/>
              </a:ext>
            </a:extLst>
          </p:cNvPr>
          <p:cNvPicPr>
            <a:picLocks noGrp="1" noChangeAspect="1"/>
          </p:cNvPicPr>
          <p:nvPr>
            <p:ph idx="1"/>
          </p:nvPr>
        </p:nvPicPr>
        <p:blipFill>
          <a:blip r:embed="rId2"/>
          <a:stretch>
            <a:fillRect/>
          </a:stretch>
        </p:blipFill>
        <p:spPr>
          <a:xfrm>
            <a:off x="2038435" y="2743200"/>
            <a:ext cx="8115130" cy="3309424"/>
          </a:xfrm>
        </p:spPr>
      </p:pic>
    </p:spTree>
    <p:extLst>
      <p:ext uri="{BB962C8B-B14F-4D97-AF65-F5344CB8AC3E}">
        <p14:creationId xmlns:p14="http://schemas.microsoft.com/office/powerpoint/2010/main" val="1514845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6ECD-C8A5-4181-BD47-644490B7C2B5}"/>
              </a:ext>
            </a:extLst>
          </p:cNvPr>
          <p:cNvSpPr>
            <a:spLocks noGrp="1"/>
          </p:cNvSpPr>
          <p:nvPr>
            <p:ph type="title"/>
          </p:nvPr>
        </p:nvSpPr>
        <p:spPr/>
        <p:txBody>
          <a:bodyPr/>
          <a:lstStyle/>
          <a:p>
            <a:r>
              <a:rPr lang="en-US" dirty="0"/>
              <a:t>Dan 11: Prince of the Covenant</a:t>
            </a:r>
          </a:p>
        </p:txBody>
      </p:sp>
      <p:pic>
        <p:nvPicPr>
          <p:cNvPr id="5" name="Content Placeholder 4">
            <a:extLst>
              <a:ext uri="{FF2B5EF4-FFF2-40B4-BE49-F238E27FC236}">
                <a16:creationId xmlns:a16="http://schemas.microsoft.com/office/drawing/2014/main" id="{79D0772F-4118-4693-864A-04B2ADB5481C}"/>
              </a:ext>
            </a:extLst>
          </p:cNvPr>
          <p:cNvPicPr>
            <a:picLocks noGrp="1" noChangeAspect="1"/>
          </p:cNvPicPr>
          <p:nvPr>
            <p:ph idx="1"/>
          </p:nvPr>
        </p:nvPicPr>
        <p:blipFill>
          <a:blip r:embed="rId2"/>
          <a:stretch>
            <a:fillRect/>
          </a:stretch>
        </p:blipFill>
        <p:spPr>
          <a:xfrm>
            <a:off x="2988628" y="2743200"/>
            <a:ext cx="4998720" cy="1699260"/>
          </a:xfrm>
        </p:spPr>
      </p:pic>
      <p:sp>
        <p:nvSpPr>
          <p:cNvPr id="4" name="TextBox 3">
            <a:extLst>
              <a:ext uri="{FF2B5EF4-FFF2-40B4-BE49-F238E27FC236}">
                <a16:creationId xmlns:a16="http://schemas.microsoft.com/office/drawing/2014/main" id="{FE586F86-748C-4060-B2A3-567F017B53A2}"/>
              </a:ext>
            </a:extLst>
          </p:cNvPr>
          <p:cNvSpPr txBox="1"/>
          <p:nvPr/>
        </p:nvSpPr>
        <p:spPr>
          <a:xfrm>
            <a:off x="680321" y="5486400"/>
            <a:ext cx="9613861" cy="369332"/>
          </a:xfrm>
          <a:prstGeom prst="rect">
            <a:avLst/>
          </a:prstGeom>
          <a:noFill/>
        </p:spPr>
        <p:txBody>
          <a:bodyPr wrap="square" rtlCol="0">
            <a:spAutoFit/>
          </a:bodyPr>
          <a:lstStyle/>
          <a:p>
            <a:r>
              <a:rPr lang="en-US" dirty="0"/>
              <a:t>These terms are part of a shared context. The connection is not limited to shared words.</a:t>
            </a:r>
          </a:p>
        </p:txBody>
      </p:sp>
    </p:spTree>
    <p:extLst>
      <p:ext uri="{BB962C8B-B14F-4D97-AF65-F5344CB8AC3E}">
        <p14:creationId xmlns:p14="http://schemas.microsoft.com/office/powerpoint/2010/main" val="323827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CF74-30E8-4288-A4D9-3500296FDA41}"/>
              </a:ext>
            </a:extLst>
          </p:cNvPr>
          <p:cNvSpPr>
            <a:spLocks noGrp="1"/>
          </p:cNvSpPr>
          <p:nvPr>
            <p:ph type="title"/>
          </p:nvPr>
        </p:nvSpPr>
        <p:spPr/>
        <p:txBody>
          <a:bodyPr/>
          <a:lstStyle/>
          <a:p>
            <a:r>
              <a:rPr lang="en-US" dirty="0"/>
              <a:t>Dan 11: Prince of the Covenant</a:t>
            </a:r>
          </a:p>
        </p:txBody>
      </p:sp>
      <p:pic>
        <p:nvPicPr>
          <p:cNvPr id="5" name="Content Placeholder 4">
            <a:extLst>
              <a:ext uri="{FF2B5EF4-FFF2-40B4-BE49-F238E27FC236}">
                <a16:creationId xmlns:a16="http://schemas.microsoft.com/office/drawing/2014/main" id="{47FF8F50-68C0-4934-B768-1172B4282F3A}"/>
              </a:ext>
            </a:extLst>
          </p:cNvPr>
          <p:cNvPicPr>
            <a:picLocks noGrp="1" noChangeAspect="1"/>
          </p:cNvPicPr>
          <p:nvPr>
            <p:ph idx="1"/>
          </p:nvPr>
        </p:nvPicPr>
        <p:blipFill>
          <a:blip r:embed="rId2"/>
          <a:stretch>
            <a:fillRect/>
          </a:stretch>
        </p:blipFill>
        <p:spPr>
          <a:xfrm>
            <a:off x="1750378" y="2743200"/>
            <a:ext cx="7475220" cy="1424940"/>
          </a:xfrm>
        </p:spPr>
      </p:pic>
      <p:sp>
        <p:nvSpPr>
          <p:cNvPr id="4" name="TextBox 3">
            <a:extLst>
              <a:ext uri="{FF2B5EF4-FFF2-40B4-BE49-F238E27FC236}">
                <a16:creationId xmlns:a16="http://schemas.microsoft.com/office/drawing/2014/main" id="{D1429588-505E-4213-822F-7DF854FB5DF8}"/>
              </a:ext>
            </a:extLst>
          </p:cNvPr>
          <p:cNvSpPr txBox="1"/>
          <p:nvPr/>
        </p:nvSpPr>
        <p:spPr>
          <a:xfrm>
            <a:off x="680321" y="5486400"/>
            <a:ext cx="9613861" cy="646331"/>
          </a:xfrm>
          <a:prstGeom prst="rect">
            <a:avLst/>
          </a:prstGeom>
          <a:noFill/>
        </p:spPr>
        <p:txBody>
          <a:bodyPr wrap="square" rtlCol="0">
            <a:spAutoFit/>
          </a:bodyPr>
          <a:lstStyle/>
          <a:p>
            <a:r>
              <a:rPr lang="en-US" dirty="0"/>
              <a:t>“The one who comes” in Dan 11:16 is the same as “the prince who comes in 9:26, and this in turn is the same as the “little horn,” introduced in 8:9.</a:t>
            </a:r>
          </a:p>
        </p:txBody>
      </p:sp>
    </p:spTree>
    <p:extLst>
      <p:ext uri="{BB962C8B-B14F-4D97-AF65-F5344CB8AC3E}">
        <p14:creationId xmlns:p14="http://schemas.microsoft.com/office/powerpoint/2010/main" val="879426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62C2546-E5CD-4411-A24A-9FFC04E2ED39}"/>
              </a:ext>
            </a:extLst>
          </p:cNvPr>
          <p:cNvPicPr>
            <a:picLocks noGrp="1" noChangeAspect="1"/>
          </p:cNvPicPr>
          <p:nvPr>
            <p:ph idx="4294967295"/>
          </p:nvPr>
        </p:nvPicPr>
        <p:blipFill>
          <a:blip r:embed="rId2"/>
          <a:stretch>
            <a:fillRect/>
          </a:stretch>
        </p:blipFill>
        <p:spPr>
          <a:xfrm>
            <a:off x="3730487" y="262169"/>
            <a:ext cx="4731026" cy="6333662"/>
          </a:xfrm>
        </p:spPr>
      </p:pic>
    </p:spTree>
    <p:extLst>
      <p:ext uri="{BB962C8B-B14F-4D97-AF65-F5344CB8AC3E}">
        <p14:creationId xmlns:p14="http://schemas.microsoft.com/office/powerpoint/2010/main" val="4195872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CDC5-C445-4979-BDA0-CA39738395E9}"/>
              </a:ext>
            </a:extLst>
          </p:cNvPr>
          <p:cNvSpPr>
            <a:spLocks noGrp="1"/>
          </p:cNvSpPr>
          <p:nvPr>
            <p:ph type="title"/>
          </p:nvPr>
        </p:nvSpPr>
        <p:spPr/>
        <p:txBody>
          <a:bodyPr/>
          <a:lstStyle/>
          <a:p>
            <a:r>
              <a:rPr lang="en-US" dirty="0"/>
              <a:t>Dan 11: Prince of the Covenant</a:t>
            </a:r>
          </a:p>
        </p:txBody>
      </p:sp>
      <p:pic>
        <p:nvPicPr>
          <p:cNvPr id="5" name="Content Placeholder 4">
            <a:extLst>
              <a:ext uri="{FF2B5EF4-FFF2-40B4-BE49-F238E27FC236}">
                <a16:creationId xmlns:a16="http://schemas.microsoft.com/office/drawing/2014/main" id="{DCA6243D-3045-45B3-A6F6-A0CC48F3B5A3}"/>
              </a:ext>
            </a:extLst>
          </p:cNvPr>
          <p:cNvPicPr>
            <a:picLocks noGrp="1" noChangeAspect="1"/>
          </p:cNvPicPr>
          <p:nvPr>
            <p:ph idx="1"/>
          </p:nvPr>
        </p:nvPicPr>
        <p:blipFill>
          <a:blip r:embed="rId2"/>
          <a:stretch>
            <a:fillRect/>
          </a:stretch>
        </p:blipFill>
        <p:spPr>
          <a:xfrm>
            <a:off x="1829651" y="2286000"/>
            <a:ext cx="7315200" cy="643179"/>
          </a:xfrm>
        </p:spPr>
      </p:pic>
    </p:spTree>
    <p:extLst>
      <p:ext uri="{BB962C8B-B14F-4D97-AF65-F5344CB8AC3E}">
        <p14:creationId xmlns:p14="http://schemas.microsoft.com/office/powerpoint/2010/main" val="4225222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6C55-3BA3-4C2A-86B7-4EDB709A278C}"/>
              </a:ext>
            </a:extLst>
          </p:cNvPr>
          <p:cNvSpPr>
            <a:spLocks noGrp="1"/>
          </p:cNvSpPr>
          <p:nvPr>
            <p:ph type="title"/>
          </p:nvPr>
        </p:nvSpPr>
        <p:spPr/>
        <p:txBody>
          <a:bodyPr/>
          <a:lstStyle/>
          <a:p>
            <a:r>
              <a:rPr lang="en-US" dirty="0"/>
              <a:t>Dan 11: Prince of the Covenant</a:t>
            </a:r>
          </a:p>
        </p:txBody>
      </p:sp>
      <p:pic>
        <p:nvPicPr>
          <p:cNvPr id="5" name="Content Placeholder 4">
            <a:extLst>
              <a:ext uri="{FF2B5EF4-FFF2-40B4-BE49-F238E27FC236}">
                <a16:creationId xmlns:a16="http://schemas.microsoft.com/office/drawing/2014/main" id="{39562AB3-75E6-4E51-8D08-1B9F42B313CD}"/>
              </a:ext>
            </a:extLst>
          </p:cNvPr>
          <p:cNvPicPr>
            <a:picLocks noGrp="1" noChangeAspect="1"/>
          </p:cNvPicPr>
          <p:nvPr>
            <p:ph idx="1"/>
          </p:nvPr>
        </p:nvPicPr>
        <p:blipFill>
          <a:blip r:embed="rId2"/>
          <a:stretch>
            <a:fillRect/>
          </a:stretch>
        </p:blipFill>
        <p:spPr>
          <a:xfrm>
            <a:off x="1829651" y="2286000"/>
            <a:ext cx="7315200" cy="1202393"/>
          </a:xfrm>
        </p:spPr>
      </p:pic>
    </p:spTree>
    <p:extLst>
      <p:ext uri="{BB962C8B-B14F-4D97-AF65-F5344CB8AC3E}">
        <p14:creationId xmlns:p14="http://schemas.microsoft.com/office/powerpoint/2010/main" val="2882352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6C55-3BA3-4C2A-86B7-4EDB709A278C}"/>
              </a:ext>
            </a:extLst>
          </p:cNvPr>
          <p:cNvSpPr>
            <a:spLocks noGrp="1"/>
          </p:cNvSpPr>
          <p:nvPr>
            <p:ph type="title"/>
          </p:nvPr>
        </p:nvSpPr>
        <p:spPr/>
        <p:txBody>
          <a:bodyPr/>
          <a:lstStyle/>
          <a:p>
            <a:r>
              <a:rPr lang="en-US" dirty="0"/>
              <a:t>Dan 11: Prince of the Covenant</a:t>
            </a:r>
          </a:p>
        </p:txBody>
      </p:sp>
      <p:pic>
        <p:nvPicPr>
          <p:cNvPr id="5" name="Content Placeholder 4">
            <a:extLst>
              <a:ext uri="{FF2B5EF4-FFF2-40B4-BE49-F238E27FC236}">
                <a16:creationId xmlns:a16="http://schemas.microsoft.com/office/drawing/2014/main" id="{39562AB3-75E6-4E51-8D08-1B9F42B313CD}"/>
              </a:ext>
            </a:extLst>
          </p:cNvPr>
          <p:cNvPicPr>
            <a:picLocks noGrp="1" noChangeAspect="1"/>
          </p:cNvPicPr>
          <p:nvPr>
            <p:ph idx="1"/>
          </p:nvPr>
        </p:nvPicPr>
        <p:blipFill>
          <a:blip r:embed="rId2"/>
          <a:stretch>
            <a:fillRect/>
          </a:stretch>
        </p:blipFill>
        <p:spPr>
          <a:xfrm>
            <a:off x="1829651" y="2286000"/>
            <a:ext cx="7315200" cy="1481658"/>
          </a:xfrm>
        </p:spPr>
      </p:pic>
    </p:spTree>
    <p:extLst>
      <p:ext uri="{BB962C8B-B14F-4D97-AF65-F5344CB8AC3E}">
        <p14:creationId xmlns:p14="http://schemas.microsoft.com/office/powerpoint/2010/main" val="3010438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6C55-3BA3-4C2A-86B7-4EDB709A278C}"/>
              </a:ext>
            </a:extLst>
          </p:cNvPr>
          <p:cNvSpPr>
            <a:spLocks noGrp="1"/>
          </p:cNvSpPr>
          <p:nvPr>
            <p:ph type="title"/>
          </p:nvPr>
        </p:nvSpPr>
        <p:spPr/>
        <p:txBody>
          <a:bodyPr/>
          <a:lstStyle/>
          <a:p>
            <a:r>
              <a:rPr lang="en-US" dirty="0"/>
              <a:t>Dan 11: Prince of the Covenant</a:t>
            </a:r>
          </a:p>
        </p:txBody>
      </p:sp>
      <p:pic>
        <p:nvPicPr>
          <p:cNvPr id="5" name="Content Placeholder 4">
            <a:extLst>
              <a:ext uri="{FF2B5EF4-FFF2-40B4-BE49-F238E27FC236}">
                <a16:creationId xmlns:a16="http://schemas.microsoft.com/office/drawing/2014/main" id="{39562AB3-75E6-4E51-8D08-1B9F42B313CD}"/>
              </a:ext>
            </a:extLst>
          </p:cNvPr>
          <p:cNvPicPr>
            <a:picLocks noGrp="1" noChangeAspect="1"/>
          </p:cNvPicPr>
          <p:nvPr>
            <p:ph idx="1"/>
          </p:nvPr>
        </p:nvPicPr>
        <p:blipFill>
          <a:blip r:embed="rId2"/>
          <a:stretch>
            <a:fillRect/>
          </a:stretch>
        </p:blipFill>
        <p:spPr>
          <a:xfrm>
            <a:off x="1829651" y="2296633"/>
            <a:ext cx="7315200" cy="2440983"/>
          </a:xfrm>
        </p:spPr>
      </p:pic>
    </p:spTree>
    <p:extLst>
      <p:ext uri="{BB962C8B-B14F-4D97-AF65-F5344CB8AC3E}">
        <p14:creationId xmlns:p14="http://schemas.microsoft.com/office/powerpoint/2010/main" val="2893552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6C55-3BA3-4C2A-86B7-4EDB709A278C}"/>
              </a:ext>
            </a:extLst>
          </p:cNvPr>
          <p:cNvSpPr>
            <a:spLocks noGrp="1"/>
          </p:cNvSpPr>
          <p:nvPr>
            <p:ph type="title"/>
          </p:nvPr>
        </p:nvSpPr>
        <p:spPr/>
        <p:txBody>
          <a:bodyPr/>
          <a:lstStyle/>
          <a:p>
            <a:r>
              <a:rPr lang="en-US" dirty="0"/>
              <a:t>Dan 11: Prince of the Covenant</a:t>
            </a:r>
          </a:p>
        </p:txBody>
      </p:sp>
      <p:pic>
        <p:nvPicPr>
          <p:cNvPr id="5" name="Content Placeholder 4">
            <a:extLst>
              <a:ext uri="{FF2B5EF4-FFF2-40B4-BE49-F238E27FC236}">
                <a16:creationId xmlns:a16="http://schemas.microsoft.com/office/drawing/2014/main" id="{39562AB3-75E6-4E51-8D08-1B9F42B313CD}"/>
              </a:ext>
            </a:extLst>
          </p:cNvPr>
          <p:cNvPicPr>
            <a:picLocks noGrp="1" noChangeAspect="1"/>
          </p:cNvPicPr>
          <p:nvPr>
            <p:ph idx="1"/>
          </p:nvPr>
        </p:nvPicPr>
        <p:blipFill>
          <a:blip r:embed="rId2"/>
          <a:stretch>
            <a:fillRect/>
          </a:stretch>
        </p:blipFill>
        <p:spPr>
          <a:xfrm>
            <a:off x="1829651" y="2286000"/>
            <a:ext cx="7315200" cy="3177154"/>
          </a:xfrm>
        </p:spPr>
      </p:pic>
    </p:spTree>
    <p:extLst>
      <p:ext uri="{BB962C8B-B14F-4D97-AF65-F5344CB8AC3E}">
        <p14:creationId xmlns:p14="http://schemas.microsoft.com/office/powerpoint/2010/main" val="2088685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6C55-3BA3-4C2A-86B7-4EDB709A278C}"/>
              </a:ext>
            </a:extLst>
          </p:cNvPr>
          <p:cNvSpPr>
            <a:spLocks noGrp="1"/>
          </p:cNvSpPr>
          <p:nvPr>
            <p:ph type="title"/>
          </p:nvPr>
        </p:nvSpPr>
        <p:spPr/>
        <p:txBody>
          <a:bodyPr/>
          <a:lstStyle/>
          <a:p>
            <a:r>
              <a:rPr lang="en-US" dirty="0"/>
              <a:t>Dan 11: Prince of the Covenant</a:t>
            </a:r>
          </a:p>
        </p:txBody>
      </p:sp>
      <p:pic>
        <p:nvPicPr>
          <p:cNvPr id="5" name="Content Placeholder 4">
            <a:extLst>
              <a:ext uri="{FF2B5EF4-FFF2-40B4-BE49-F238E27FC236}">
                <a16:creationId xmlns:a16="http://schemas.microsoft.com/office/drawing/2014/main" id="{39562AB3-75E6-4E51-8D08-1B9F42B313CD}"/>
              </a:ext>
            </a:extLst>
          </p:cNvPr>
          <p:cNvPicPr>
            <a:picLocks noGrp="1" noChangeAspect="1"/>
          </p:cNvPicPr>
          <p:nvPr>
            <p:ph idx="1"/>
          </p:nvPr>
        </p:nvPicPr>
        <p:blipFill>
          <a:blip r:embed="rId2"/>
          <a:stretch>
            <a:fillRect/>
          </a:stretch>
        </p:blipFill>
        <p:spPr>
          <a:xfrm>
            <a:off x="1829651" y="2286000"/>
            <a:ext cx="7315200" cy="3905575"/>
          </a:xfrm>
        </p:spPr>
      </p:pic>
    </p:spTree>
    <p:extLst>
      <p:ext uri="{BB962C8B-B14F-4D97-AF65-F5344CB8AC3E}">
        <p14:creationId xmlns:p14="http://schemas.microsoft.com/office/powerpoint/2010/main" val="368998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EEF86-735A-4A65-880B-37DA2C0414F6}"/>
              </a:ext>
            </a:extLst>
          </p:cNvPr>
          <p:cNvSpPr>
            <a:spLocks noGrp="1"/>
          </p:cNvSpPr>
          <p:nvPr>
            <p:ph type="title"/>
          </p:nvPr>
        </p:nvSpPr>
        <p:spPr/>
        <p:txBody>
          <a:bodyPr/>
          <a:lstStyle/>
          <a:p>
            <a:r>
              <a:rPr lang="en-US" dirty="0"/>
              <a:t>Introduction: Symbols in Dan 2</a:t>
            </a:r>
          </a:p>
        </p:txBody>
      </p:sp>
      <p:pic>
        <p:nvPicPr>
          <p:cNvPr id="5" name="Content Placeholder 4">
            <a:extLst>
              <a:ext uri="{FF2B5EF4-FFF2-40B4-BE49-F238E27FC236}">
                <a16:creationId xmlns:a16="http://schemas.microsoft.com/office/drawing/2014/main" id="{56E5BD1D-D59A-4354-B320-9B6BF6F44224}"/>
              </a:ext>
            </a:extLst>
          </p:cNvPr>
          <p:cNvPicPr>
            <a:picLocks noGrp="1" noChangeAspect="1"/>
          </p:cNvPicPr>
          <p:nvPr>
            <p:ph idx="1"/>
          </p:nvPr>
        </p:nvPicPr>
        <p:blipFill>
          <a:blip r:embed="rId2"/>
          <a:stretch>
            <a:fillRect/>
          </a:stretch>
        </p:blipFill>
        <p:spPr>
          <a:xfrm>
            <a:off x="3187094" y="2743200"/>
            <a:ext cx="4600313" cy="1307643"/>
          </a:xfrm>
        </p:spPr>
      </p:pic>
      <p:sp>
        <p:nvSpPr>
          <p:cNvPr id="3" name="TextBox 2">
            <a:extLst>
              <a:ext uri="{FF2B5EF4-FFF2-40B4-BE49-F238E27FC236}">
                <a16:creationId xmlns:a16="http://schemas.microsoft.com/office/drawing/2014/main" id="{06F85D43-033D-414A-A7F1-65C7B1C909F5}"/>
              </a:ext>
            </a:extLst>
          </p:cNvPr>
          <p:cNvSpPr txBox="1"/>
          <p:nvPr/>
        </p:nvSpPr>
        <p:spPr>
          <a:xfrm>
            <a:off x="680321" y="5486400"/>
            <a:ext cx="9613861" cy="646331"/>
          </a:xfrm>
          <a:prstGeom prst="rect">
            <a:avLst/>
          </a:prstGeom>
          <a:noFill/>
        </p:spPr>
        <p:txBody>
          <a:bodyPr wrap="square" rtlCol="0">
            <a:spAutoFit/>
          </a:bodyPr>
          <a:lstStyle/>
          <a:p>
            <a:r>
              <a:rPr lang="en-US" dirty="0"/>
              <a:t>This progression involves chemical composition. Another has to do with relative value (more to less), and another with hardness (less to more).</a:t>
            </a:r>
          </a:p>
        </p:txBody>
      </p:sp>
    </p:spTree>
    <p:extLst>
      <p:ext uri="{BB962C8B-B14F-4D97-AF65-F5344CB8AC3E}">
        <p14:creationId xmlns:p14="http://schemas.microsoft.com/office/powerpoint/2010/main" val="3316330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A5EB-0DEB-41D5-A4D3-713611030AD9}"/>
              </a:ext>
            </a:extLst>
          </p:cNvPr>
          <p:cNvSpPr>
            <a:spLocks noGrp="1"/>
          </p:cNvSpPr>
          <p:nvPr>
            <p:ph type="title"/>
          </p:nvPr>
        </p:nvSpPr>
        <p:spPr/>
        <p:txBody>
          <a:bodyPr/>
          <a:lstStyle/>
          <a:p>
            <a:r>
              <a:rPr lang="en-US" dirty="0"/>
              <a:t>Wars</a:t>
            </a:r>
          </a:p>
        </p:txBody>
      </p:sp>
      <p:sp>
        <p:nvSpPr>
          <p:cNvPr id="4" name="Text Placeholder 3">
            <a:extLst>
              <a:ext uri="{FF2B5EF4-FFF2-40B4-BE49-F238E27FC236}">
                <a16:creationId xmlns:a16="http://schemas.microsoft.com/office/drawing/2014/main" id="{04983111-C96F-45DE-BA84-A2F545015E12}"/>
              </a:ext>
            </a:extLst>
          </p:cNvPr>
          <p:cNvSpPr>
            <a:spLocks noGrp="1"/>
          </p:cNvSpPr>
          <p:nvPr>
            <p:ph type="body" sz="half" idx="2"/>
          </p:nvPr>
        </p:nvSpPr>
        <p:spPr/>
        <p:txBody>
          <a:bodyPr/>
          <a:lstStyle/>
          <a:p>
            <a:r>
              <a:rPr lang="en-US" dirty="0"/>
              <a:t>Dan 11</a:t>
            </a:r>
          </a:p>
        </p:txBody>
      </p:sp>
    </p:spTree>
    <p:extLst>
      <p:ext uri="{BB962C8B-B14F-4D97-AF65-F5344CB8AC3E}">
        <p14:creationId xmlns:p14="http://schemas.microsoft.com/office/powerpoint/2010/main" val="40470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2B11-D958-4059-A6C2-21932F8C36BC}"/>
              </a:ext>
            </a:extLst>
          </p:cNvPr>
          <p:cNvSpPr>
            <a:spLocks noGrp="1"/>
          </p:cNvSpPr>
          <p:nvPr>
            <p:ph type="title"/>
          </p:nvPr>
        </p:nvSpPr>
        <p:spPr/>
        <p:txBody>
          <a:bodyPr/>
          <a:lstStyle/>
          <a:p>
            <a:r>
              <a:rPr lang="en-US" dirty="0"/>
              <a:t>Dan 11: Wars</a:t>
            </a:r>
          </a:p>
        </p:txBody>
      </p:sp>
      <p:pic>
        <p:nvPicPr>
          <p:cNvPr id="5" name="Content Placeholder 4">
            <a:extLst>
              <a:ext uri="{FF2B5EF4-FFF2-40B4-BE49-F238E27FC236}">
                <a16:creationId xmlns:a16="http://schemas.microsoft.com/office/drawing/2014/main" id="{40C881F8-289F-45F6-8093-0692C48014D3}"/>
              </a:ext>
            </a:extLst>
          </p:cNvPr>
          <p:cNvPicPr>
            <a:picLocks noGrp="1" noChangeAspect="1"/>
          </p:cNvPicPr>
          <p:nvPr>
            <p:ph idx="1"/>
          </p:nvPr>
        </p:nvPicPr>
        <p:blipFill>
          <a:blip r:embed="rId2"/>
          <a:stretch>
            <a:fillRect/>
          </a:stretch>
        </p:blipFill>
        <p:spPr>
          <a:xfrm>
            <a:off x="1250836" y="2336800"/>
            <a:ext cx="8474303" cy="3598863"/>
          </a:xfrm>
        </p:spPr>
      </p:pic>
      <p:sp>
        <p:nvSpPr>
          <p:cNvPr id="4" name="TextBox 3">
            <a:extLst>
              <a:ext uri="{FF2B5EF4-FFF2-40B4-BE49-F238E27FC236}">
                <a16:creationId xmlns:a16="http://schemas.microsoft.com/office/drawing/2014/main" id="{7F396AA7-E069-4397-93BA-7BA8C9045847}"/>
              </a:ext>
            </a:extLst>
          </p:cNvPr>
          <p:cNvSpPr txBox="1"/>
          <p:nvPr/>
        </p:nvSpPr>
        <p:spPr>
          <a:xfrm>
            <a:off x="680321" y="6124359"/>
            <a:ext cx="9783521" cy="369332"/>
          </a:xfrm>
          <a:prstGeom prst="rect">
            <a:avLst/>
          </a:prstGeom>
          <a:noFill/>
        </p:spPr>
        <p:txBody>
          <a:bodyPr wrap="square" rtlCol="0">
            <a:spAutoFit/>
          </a:bodyPr>
          <a:lstStyle/>
          <a:p>
            <a:r>
              <a:rPr lang="en-US" dirty="0"/>
              <a:t>These verses at the end of the center section have their own internal chiastic structure.</a:t>
            </a:r>
          </a:p>
        </p:txBody>
      </p:sp>
    </p:spTree>
    <p:extLst>
      <p:ext uri="{BB962C8B-B14F-4D97-AF65-F5344CB8AC3E}">
        <p14:creationId xmlns:p14="http://schemas.microsoft.com/office/powerpoint/2010/main" val="4091443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2B11-D958-4059-A6C2-21932F8C36BC}"/>
              </a:ext>
            </a:extLst>
          </p:cNvPr>
          <p:cNvSpPr>
            <a:spLocks noGrp="1"/>
          </p:cNvSpPr>
          <p:nvPr>
            <p:ph type="title"/>
          </p:nvPr>
        </p:nvSpPr>
        <p:spPr/>
        <p:txBody>
          <a:bodyPr/>
          <a:lstStyle/>
          <a:p>
            <a:r>
              <a:rPr lang="en-US" dirty="0"/>
              <a:t>Dan 11: Wars</a:t>
            </a:r>
          </a:p>
        </p:txBody>
      </p:sp>
      <p:pic>
        <p:nvPicPr>
          <p:cNvPr id="5" name="Content Placeholder 4">
            <a:extLst>
              <a:ext uri="{FF2B5EF4-FFF2-40B4-BE49-F238E27FC236}">
                <a16:creationId xmlns:a16="http://schemas.microsoft.com/office/drawing/2014/main" id="{40C881F8-289F-45F6-8093-0692C48014D3}"/>
              </a:ext>
            </a:extLst>
          </p:cNvPr>
          <p:cNvPicPr>
            <a:picLocks noGrp="1" noChangeAspect="1"/>
          </p:cNvPicPr>
          <p:nvPr>
            <p:ph idx="1"/>
          </p:nvPr>
        </p:nvPicPr>
        <p:blipFill>
          <a:blip r:embed="rId2"/>
          <a:stretch>
            <a:fillRect/>
          </a:stretch>
        </p:blipFill>
        <p:spPr>
          <a:xfrm>
            <a:off x="1250836" y="2336800"/>
            <a:ext cx="8474303" cy="3598863"/>
          </a:xfrm>
        </p:spPr>
      </p:pic>
      <p:sp>
        <p:nvSpPr>
          <p:cNvPr id="4" name="TextBox 3">
            <a:extLst>
              <a:ext uri="{FF2B5EF4-FFF2-40B4-BE49-F238E27FC236}">
                <a16:creationId xmlns:a16="http://schemas.microsoft.com/office/drawing/2014/main" id="{7F396AA7-E069-4397-93BA-7BA8C9045847}"/>
              </a:ext>
            </a:extLst>
          </p:cNvPr>
          <p:cNvSpPr txBox="1"/>
          <p:nvPr/>
        </p:nvSpPr>
        <p:spPr>
          <a:xfrm>
            <a:off x="680321" y="6124359"/>
            <a:ext cx="9783521" cy="369332"/>
          </a:xfrm>
          <a:prstGeom prst="rect">
            <a:avLst/>
          </a:prstGeom>
          <a:noFill/>
        </p:spPr>
        <p:txBody>
          <a:bodyPr wrap="square" rtlCol="0">
            <a:spAutoFit/>
          </a:bodyPr>
          <a:lstStyle/>
          <a:p>
            <a:r>
              <a:rPr lang="en-US" dirty="0"/>
              <a:t>These verses at the end of the center section have their own internal chiastic structure.</a:t>
            </a:r>
          </a:p>
        </p:txBody>
      </p:sp>
      <p:sp>
        <p:nvSpPr>
          <p:cNvPr id="6" name="Rectangle 5">
            <a:extLst>
              <a:ext uri="{FF2B5EF4-FFF2-40B4-BE49-F238E27FC236}">
                <a16:creationId xmlns:a16="http://schemas.microsoft.com/office/drawing/2014/main" id="{01E9CE63-1ADB-4686-9F64-89B7F739BA36}"/>
              </a:ext>
            </a:extLst>
          </p:cNvPr>
          <p:cNvSpPr/>
          <p:nvPr/>
        </p:nvSpPr>
        <p:spPr>
          <a:xfrm>
            <a:off x="1250836" y="4891176"/>
            <a:ext cx="8474303" cy="974785"/>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682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2B11-D958-4059-A6C2-21932F8C36BC}"/>
              </a:ext>
            </a:extLst>
          </p:cNvPr>
          <p:cNvSpPr>
            <a:spLocks noGrp="1"/>
          </p:cNvSpPr>
          <p:nvPr>
            <p:ph type="title"/>
          </p:nvPr>
        </p:nvSpPr>
        <p:spPr/>
        <p:txBody>
          <a:bodyPr/>
          <a:lstStyle/>
          <a:p>
            <a:r>
              <a:rPr lang="en-US" dirty="0"/>
              <a:t>Dan 11: Wars</a:t>
            </a:r>
          </a:p>
        </p:txBody>
      </p:sp>
      <p:pic>
        <p:nvPicPr>
          <p:cNvPr id="5" name="Content Placeholder 4">
            <a:extLst>
              <a:ext uri="{FF2B5EF4-FFF2-40B4-BE49-F238E27FC236}">
                <a16:creationId xmlns:a16="http://schemas.microsoft.com/office/drawing/2014/main" id="{40C881F8-289F-45F6-8093-0692C48014D3}"/>
              </a:ext>
            </a:extLst>
          </p:cNvPr>
          <p:cNvPicPr>
            <a:picLocks noGrp="1" noChangeAspect="1"/>
          </p:cNvPicPr>
          <p:nvPr>
            <p:ph idx="1"/>
          </p:nvPr>
        </p:nvPicPr>
        <p:blipFill>
          <a:blip r:embed="rId2"/>
          <a:stretch>
            <a:fillRect/>
          </a:stretch>
        </p:blipFill>
        <p:spPr>
          <a:xfrm>
            <a:off x="1250836" y="2336800"/>
            <a:ext cx="8474303" cy="3598863"/>
          </a:xfrm>
        </p:spPr>
      </p:pic>
      <p:sp>
        <p:nvSpPr>
          <p:cNvPr id="4" name="TextBox 3">
            <a:extLst>
              <a:ext uri="{FF2B5EF4-FFF2-40B4-BE49-F238E27FC236}">
                <a16:creationId xmlns:a16="http://schemas.microsoft.com/office/drawing/2014/main" id="{7F396AA7-E069-4397-93BA-7BA8C9045847}"/>
              </a:ext>
            </a:extLst>
          </p:cNvPr>
          <p:cNvSpPr txBox="1"/>
          <p:nvPr/>
        </p:nvSpPr>
        <p:spPr>
          <a:xfrm>
            <a:off x="680321" y="6124359"/>
            <a:ext cx="9783521" cy="369332"/>
          </a:xfrm>
          <a:prstGeom prst="rect">
            <a:avLst/>
          </a:prstGeom>
          <a:noFill/>
        </p:spPr>
        <p:txBody>
          <a:bodyPr wrap="square" rtlCol="0">
            <a:spAutoFit/>
          </a:bodyPr>
          <a:lstStyle/>
          <a:p>
            <a:r>
              <a:rPr lang="en-US" dirty="0"/>
              <a:t>These verses at the end of the center section have their own internal chiastic structure.</a:t>
            </a:r>
          </a:p>
        </p:txBody>
      </p:sp>
      <p:sp>
        <p:nvSpPr>
          <p:cNvPr id="6" name="Rectangle 5">
            <a:extLst>
              <a:ext uri="{FF2B5EF4-FFF2-40B4-BE49-F238E27FC236}">
                <a16:creationId xmlns:a16="http://schemas.microsoft.com/office/drawing/2014/main" id="{01E9CE63-1ADB-4686-9F64-89B7F739BA36}"/>
              </a:ext>
            </a:extLst>
          </p:cNvPr>
          <p:cNvSpPr/>
          <p:nvPr/>
        </p:nvSpPr>
        <p:spPr>
          <a:xfrm>
            <a:off x="1250836" y="3640367"/>
            <a:ext cx="8474303" cy="123355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956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2B11-D958-4059-A6C2-21932F8C36BC}"/>
              </a:ext>
            </a:extLst>
          </p:cNvPr>
          <p:cNvSpPr>
            <a:spLocks noGrp="1"/>
          </p:cNvSpPr>
          <p:nvPr>
            <p:ph type="title"/>
          </p:nvPr>
        </p:nvSpPr>
        <p:spPr/>
        <p:txBody>
          <a:bodyPr/>
          <a:lstStyle/>
          <a:p>
            <a:r>
              <a:rPr lang="en-US" dirty="0"/>
              <a:t>Dan 11: Wars</a:t>
            </a:r>
          </a:p>
        </p:txBody>
      </p:sp>
      <p:pic>
        <p:nvPicPr>
          <p:cNvPr id="5" name="Content Placeholder 4">
            <a:extLst>
              <a:ext uri="{FF2B5EF4-FFF2-40B4-BE49-F238E27FC236}">
                <a16:creationId xmlns:a16="http://schemas.microsoft.com/office/drawing/2014/main" id="{40C881F8-289F-45F6-8093-0692C48014D3}"/>
              </a:ext>
            </a:extLst>
          </p:cNvPr>
          <p:cNvPicPr>
            <a:picLocks noGrp="1" noChangeAspect="1"/>
          </p:cNvPicPr>
          <p:nvPr>
            <p:ph idx="1"/>
          </p:nvPr>
        </p:nvPicPr>
        <p:blipFill>
          <a:blip r:embed="rId2"/>
          <a:stretch>
            <a:fillRect/>
          </a:stretch>
        </p:blipFill>
        <p:spPr>
          <a:xfrm>
            <a:off x="1250836" y="2336800"/>
            <a:ext cx="8474303" cy="3598863"/>
          </a:xfrm>
        </p:spPr>
      </p:pic>
      <p:sp>
        <p:nvSpPr>
          <p:cNvPr id="4" name="TextBox 3">
            <a:extLst>
              <a:ext uri="{FF2B5EF4-FFF2-40B4-BE49-F238E27FC236}">
                <a16:creationId xmlns:a16="http://schemas.microsoft.com/office/drawing/2014/main" id="{7F396AA7-E069-4397-93BA-7BA8C9045847}"/>
              </a:ext>
            </a:extLst>
          </p:cNvPr>
          <p:cNvSpPr txBox="1"/>
          <p:nvPr/>
        </p:nvSpPr>
        <p:spPr>
          <a:xfrm>
            <a:off x="680321" y="6124359"/>
            <a:ext cx="9783521" cy="369332"/>
          </a:xfrm>
          <a:prstGeom prst="rect">
            <a:avLst/>
          </a:prstGeom>
          <a:noFill/>
        </p:spPr>
        <p:txBody>
          <a:bodyPr wrap="square" rtlCol="0">
            <a:spAutoFit/>
          </a:bodyPr>
          <a:lstStyle/>
          <a:p>
            <a:r>
              <a:rPr lang="en-US" dirty="0"/>
              <a:t>These verses at the end of the center section have their own internal chiastic structure.</a:t>
            </a:r>
          </a:p>
        </p:txBody>
      </p:sp>
      <p:sp>
        <p:nvSpPr>
          <p:cNvPr id="6" name="Rectangle 5">
            <a:extLst>
              <a:ext uri="{FF2B5EF4-FFF2-40B4-BE49-F238E27FC236}">
                <a16:creationId xmlns:a16="http://schemas.microsoft.com/office/drawing/2014/main" id="{01E9CE63-1ADB-4686-9F64-89B7F739BA36}"/>
              </a:ext>
            </a:extLst>
          </p:cNvPr>
          <p:cNvSpPr/>
          <p:nvPr/>
        </p:nvSpPr>
        <p:spPr>
          <a:xfrm>
            <a:off x="1250836" y="3131425"/>
            <a:ext cx="8474303" cy="491669"/>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68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2B11-D958-4059-A6C2-21932F8C36BC}"/>
              </a:ext>
            </a:extLst>
          </p:cNvPr>
          <p:cNvSpPr>
            <a:spLocks noGrp="1"/>
          </p:cNvSpPr>
          <p:nvPr>
            <p:ph type="title"/>
          </p:nvPr>
        </p:nvSpPr>
        <p:spPr/>
        <p:txBody>
          <a:bodyPr/>
          <a:lstStyle/>
          <a:p>
            <a:r>
              <a:rPr lang="en-US" dirty="0"/>
              <a:t>Dan 11: Wars</a:t>
            </a:r>
          </a:p>
        </p:txBody>
      </p:sp>
      <p:pic>
        <p:nvPicPr>
          <p:cNvPr id="5" name="Content Placeholder 4">
            <a:extLst>
              <a:ext uri="{FF2B5EF4-FFF2-40B4-BE49-F238E27FC236}">
                <a16:creationId xmlns:a16="http://schemas.microsoft.com/office/drawing/2014/main" id="{40C881F8-289F-45F6-8093-0692C48014D3}"/>
              </a:ext>
            </a:extLst>
          </p:cNvPr>
          <p:cNvPicPr>
            <a:picLocks noGrp="1" noChangeAspect="1"/>
          </p:cNvPicPr>
          <p:nvPr>
            <p:ph idx="1"/>
          </p:nvPr>
        </p:nvPicPr>
        <p:blipFill>
          <a:blip r:embed="rId2"/>
          <a:stretch>
            <a:fillRect/>
          </a:stretch>
        </p:blipFill>
        <p:spPr>
          <a:xfrm>
            <a:off x="1250836" y="2336800"/>
            <a:ext cx="8474303" cy="3598863"/>
          </a:xfrm>
        </p:spPr>
      </p:pic>
      <p:sp>
        <p:nvSpPr>
          <p:cNvPr id="4" name="TextBox 3">
            <a:extLst>
              <a:ext uri="{FF2B5EF4-FFF2-40B4-BE49-F238E27FC236}">
                <a16:creationId xmlns:a16="http://schemas.microsoft.com/office/drawing/2014/main" id="{7F396AA7-E069-4397-93BA-7BA8C9045847}"/>
              </a:ext>
            </a:extLst>
          </p:cNvPr>
          <p:cNvSpPr txBox="1"/>
          <p:nvPr/>
        </p:nvSpPr>
        <p:spPr>
          <a:xfrm>
            <a:off x="680321" y="6124359"/>
            <a:ext cx="9783521" cy="369332"/>
          </a:xfrm>
          <a:prstGeom prst="rect">
            <a:avLst/>
          </a:prstGeom>
          <a:noFill/>
        </p:spPr>
        <p:txBody>
          <a:bodyPr wrap="square" rtlCol="0">
            <a:spAutoFit/>
          </a:bodyPr>
          <a:lstStyle/>
          <a:p>
            <a:r>
              <a:rPr lang="en-US" dirty="0"/>
              <a:t>These verses at the end of the center section have their own internal chiastic structure.</a:t>
            </a:r>
          </a:p>
        </p:txBody>
      </p:sp>
      <p:sp>
        <p:nvSpPr>
          <p:cNvPr id="6" name="Rectangle 5">
            <a:extLst>
              <a:ext uri="{FF2B5EF4-FFF2-40B4-BE49-F238E27FC236}">
                <a16:creationId xmlns:a16="http://schemas.microsoft.com/office/drawing/2014/main" id="{01E9CE63-1ADB-4686-9F64-89B7F739BA36}"/>
              </a:ext>
            </a:extLst>
          </p:cNvPr>
          <p:cNvSpPr/>
          <p:nvPr/>
        </p:nvSpPr>
        <p:spPr>
          <a:xfrm>
            <a:off x="1250836" y="2631107"/>
            <a:ext cx="8474303" cy="491669"/>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481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194C-EEFE-49B7-B7FF-D936678D448E}"/>
              </a:ext>
            </a:extLst>
          </p:cNvPr>
          <p:cNvSpPr>
            <a:spLocks noGrp="1"/>
          </p:cNvSpPr>
          <p:nvPr>
            <p:ph type="title"/>
          </p:nvPr>
        </p:nvSpPr>
        <p:spPr/>
        <p:txBody>
          <a:bodyPr/>
          <a:lstStyle/>
          <a:p>
            <a:r>
              <a:rPr lang="en-US" dirty="0"/>
              <a:t>Dan 11: Wars</a:t>
            </a:r>
          </a:p>
        </p:txBody>
      </p:sp>
      <p:pic>
        <p:nvPicPr>
          <p:cNvPr id="5" name="Content Placeholder 4">
            <a:extLst>
              <a:ext uri="{FF2B5EF4-FFF2-40B4-BE49-F238E27FC236}">
                <a16:creationId xmlns:a16="http://schemas.microsoft.com/office/drawing/2014/main" id="{DD6B80A9-5208-453F-9695-A72150645202}"/>
              </a:ext>
            </a:extLst>
          </p:cNvPr>
          <p:cNvPicPr>
            <a:picLocks noGrp="1" noChangeAspect="1"/>
          </p:cNvPicPr>
          <p:nvPr>
            <p:ph idx="1"/>
          </p:nvPr>
        </p:nvPicPr>
        <p:blipFill>
          <a:blip r:embed="rId2"/>
          <a:stretch>
            <a:fillRect/>
          </a:stretch>
        </p:blipFill>
        <p:spPr>
          <a:xfrm>
            <a:off x="1037908" y="2743200"/>
            <a:ext cx="8900160" cy="2453640"/>
          </a:xfrm>
        </p:spPr>
      </p:pic>
      <p:sp>
        <p:nvSpPr>
          <p:cNvPr id="4" name="TextBox 3">
            <a:extLst>
              <a:ext uri="{FF2B5EF4-FFF2-40B4-BE49-F238E27FC236}">
                <a16:creationId xmlns:a16="http://schemas.microsoft.com/office/drawing/2014/main" id="{15CF07A9-83C7-4534-8E1E-8B3E549F1DF8}"/>
              </a:ext>
            </a:extLst>
          </p:cNvPr>
          <p:cNvSpPr txBox="1"/>
          <p:nvPr/>
        </p:nvSpPr>
        <p:spPr>
          <a:xfrm>
            <a:off x="680321" y="5486400"/>
            <a:ext cx="9783521" cy="923330"/>
          </a:xfrm>
          <a:prstGeom prst="rect">
            <a:avLst/>
          </a:prstGeom>
          <a:noFill/>
        </p:spPr>
        <p:txBody>
          <a:bodyPr wrap="square" rtlCol="0">
            <a:spAutoFit/>
          </a:bodyPr>
          <a:lstStyle/>
          <a:p>
            <a:r>
              <a:rPr lang="en-US" dirty="0"/>
              <a:t>It is significant that the stopping statements in the above table come at the end of a section (23-28, with special emphasis on 25-28), and that the starting statements come at the beginning of a section (29-35).</a:t>
            </a:r>
          </a:p>
        </p:txBody>
      </p:sp>
    </p:spTree>
    <p:extLst>
      <p:ext uri="{BB962C8B-B14F-4D97-AF65-F5344CB8AC3E}">
        <p14:creationId xmlns:p14="http://schemas.microsoft.com/office/powerpoint/2010/main" val="820288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60B42-B68D-46E9-82D7-814C4D589ABD}"/>
              </a:ext>
            </a:extLst>
          </p:cNvPr>
          <p:cNvSpPr>
            <a:spLocks noGrp="1"/>
          </p:cNvSpPr>
          <p:nvPr>
            <p:ph type="title"/>
          </p:nvPr>
        </p:nvSpPr>
        <p:spPr/>
        <p:txBody>
          <a:bodyPr/>
          <a:lstStyle/>
          <a:p>
            <a:r>
              <a:rPr lang="en-US" dirty="0"/>
              <a:t>Dan 11: Wars</a:t>
            </a:r>
          </a:p>
        </p:txBody>
      </p:sp>
      <p:pic>
        <p:nvPicPr>
          <p:cNvPr id="5" name="Content Placeholder 4">
            <a:extLst>
              <a:ext uri="{FF2B5EF4-FFF2-40B4-BE49-F238E27FC236}">
                <a16:creationId xmlns:a16="http://schemas.microsoft.com/office/drawing/2014/main" id="{FCCA1E96-FCDC-4425-BCA8-05A87AC3A97F}"/>
              </a:ext>
            </a:extLst>
          </p:cNvPr>
          <p:cNvPicPr>
            <a:picLocks noGrp="1" noChangeAspect="1"/>
          </p:cNvPicPr>
          <p:nvPr>
            <p:ph idx="1"/>
          </p:nvPr>
        </p:nvPicPr>
        <p:blipFill>
          <a:blip r:embed="rId2"/>
          <a:stretch>
            <a:fillRect/>
          </a:stretch>
        </p:blipFill>
        <p:spPr>
          <a:xfrm>
            <a:off x="1891348" y="2743200"/>
            <a:ext cx="7193280" cy="967740"/>
          </a:xfrm>
        </p:spPr>
      </p:pic>
      <p:sp>
        <p:nvSpPr>
          <p:cNvPr id="6" name="TextBox 5">
            <a:extLst>
              <a:ext uri="{FF2B5EF4-FFF2-40B4-BE49-F238E27FC236}">
                <a16:creationId xmlns:a16="http://schemas.microsoft.com/office/drawing/2014/main" id="{7CB39235-6EBB-481F-A0A7-9F1332471E91}"/>
              </a:ext>
            </a:extLst>
          </p:cNvPr>
          <p:cNvSpPr txBox="1"/>
          <p:nvPr/>
        </p:nvSpPr>
        <p:spPr>
          <a:xfrm>
            <a:off x="680321" y="5486400"/>
            <a:ext cx="9613861" cy="646331"/>
          </a:xfrm>
          <a:prstGeom prst="rect">
            <a:avLst/>
          </a:prstGeom>
          <a:noFill/>
        </p:spPr>
        <p:txBody>
          <a:bodyPr wrap="square" rtlCol="0">
            <a:spAutoFit/>
          </a:bodyPr>
          <a:lstStyle/>
          <a:p>
            <a:r>
              <a:rPr lang="en-US" dirty="0"/>
              <a:t>There is no wrath in vs. 36, or elsewhere in vss. 36-39. The rage, or indignation, mentioned here described earlier in vss. 30b-35. The two sections overlap. This is recapitulation.</a:t>
            </a:r>
          </a:p>
        </p:txBody>
      </p:sp>
    </p:spTree>
    <p:extLst>
      <p:ext uri="{BB962C8B-B14F-4D97-AF65-F5344CB8AC3E}">
        <p14:creationId xmlns:p14="http://schemas.microsoft.com/office/powerpoint/2010/main" val="3332708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639596-56A2-43DE-84BD-86C4AA761A6A}"/>
              </a:ext>
            </a:extLst>
          </p:cNvPr>
          <p:cNvSpPr>
            <a:spLocks noGrp="1"/>
          </p:cNvSpPr>
          <p:nvPr>
            <p:ph type="title"/>
          </p:nvPr>
        </p:nvSpPr>
        <p:spPr/>
        <p:txBody>
          <a:bodyPr/>
          <a:lstStyle/>
          <a:p>
            <a:r>
              <a:rPr lang="en-US" dirty="0"/>
              <a:t>First Set of Parallels</a:t>
            </a:r>
          </a:p>
        </p:txBody>
      </p:sp>
      <p:sp>
        <p:nvSpPr>
          <p:cNvPr id="5" name="Text Placeholder 4">
            <a:extLst>
              <a:ext uri="{FF2B5EF4-FFF2-40B4-BE49-F238E27FC236}">
                <a16:creationId xmlns:a16="http://schemas.microsoft.com/office/drawing/2014/main" id="{B3662AAC-4801-4163-9770-2B6E1F1CDB12}"/>
              </a:ext>
            </a:extLst>
          </p:cNvPr>
          <p:cNvSpPr>
            <a:spLocks noGrp="1"/>
          </p:cNvSpPr>
          <p:nvPr>
            <p:ph type="body" sz="half" idx="2"/>
          </p:nvPr>
        </p:nvSpPr>
        <p:spPr/>
        <p:txBody>
          <a:bodyPr/>
          <a:lstStyle/>
          <a:p>
            <a:r>
              <a:rPr lang="en-US" dirty="0"/>
              <a:t>Dan 11:35-36/12:6-7</a:t>
            </a:r>
          </a:p>
        </p:txBody>
      </p:sp>
    </p:spTree>
    <p:extLst>
      <p:ext uri="{BB962C8B-B14F-4D97-AF65-F5344CB8AC3E}">
        <p14:creationId xmlns:p14="http://schemas.microsoft.com/office/powerpoint/2010/main" val="1345183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1A9B-E70E-47FC-872C-F051EBE964AD}"/>
              </a:ext>
            </a:extLst>
          </p:cNvPr>
          <p:cNvSpPr>
            <a:spLocks noGrp="1"/>
          </p:cNvSpPr>
          <p:nvPr>
            <p:ph type="title"/>
          </p:nvPr>
        </p:nvSpPr>
        <p:spPr/>
        <p:txBody>
          <a:bodyPr/>
          <a:lstStyle/>
          <a:p>
            <a:r>
              <a:rPr lang="en-US" dirty="0"/>
              <a:t>Dan 12: First Set of Parallels</a:t>
            </a:r>
          </a:p>
        </p:txBody>
      </p:sp>
      <p:pic>
        <p:nvPicPr>
          <p:cNvPr id="5" name="Content Placeholder 4">
            <a:extLst>
              <a:ext uri="{FF2B5EF4-FFF2-40B4-BE49-F238E27FC236}">
                <a16:creationId xmlns:a16="http://schemas.microsoft.com/office/drawing/2014/main" id="{CBF98355-19EC-476B-A8FB-09A4011450C9}"/>
              </a:ext>
            </a:extLst>
          </p:cNvPr>
          <p:cNvPicPr>
            <a:picLocks noGrp="1" noChangeAspect="1"/>
          </p:cNvPicPr>
          <p:nvPr>
            <p:ph idx="1"/>
          </p:nvPr>
        </p:nvPicPr>
        <p:blipFill>
          <a:blip r:embed="rId2"/>
          <a:stretch>
            <a:fillRect/>
          </a:stretch>
        </p:blipFill>
        <p:spPr>
          <a:xfrm>
            <a:off x="721678" y="2743200"/>
            <a:ext cx="9532620" cy="1386840"/>
          </a:xfrm>
        </p:spPr>
      </p:pic>
      <p:sp>
        <p:nvSpPr>
          <p:cNvPr id="4" name="TextBox 3">
            <a:extLst>
              <a:ext uri="{FF2B5EF4-FFF2-40B4-BE49-F238E27FC236}">
                <a16:creationId xmlns:a16="http://schemas.microsoft.com/office/drawing/2014/main" id="{B5779A78-6251-4381-80FC-47F017E7EBFB}"/>
              </a:ext>
            </a:extLst>
          </p:cNvPr>
          <p:cNvSpPr txBox="1"/>
          <p:nvPr/>
        </p:nvSpPr>
        <p:spPr>
          <a:xfrm>
            <a:off x="680321" y="5486400"/>
            <a:ext cx="9613861" cy="1015663"/>
          </a:xfrm>
          <a:prstGeom prst="rect">
            <a:avLst/>
          </a:prstGeom>
          <a:noFill/>
        </p:spPr>
        <p:txBody>
          <a:bodyPr wrap="square" rtlCol="0">
            <a:spAutoFit/>
          </a:bodyPr>
          <a:lstStyle/>
          <a:p>
            <a:r>
              <a:rPr lang="he-IL" sz="2400" dirty="0">
                <a:latin typeface="SBL BibLit" panose="02000000000000000000" pitchFamily="2" charset="-79"/>
                <a:ea typeface="SBL BibLit" panose="02000000000000000000" pitchFamily="2" charset="-79"/>
                <a:cs typeface="SBL BibLit" panose="02000000000000000000" pitchFamily="2" charset="-79"/>
              </a:rPr>
              <a:t>למוד</a:t>
            </a:r>
            <a:r>
              <a:rPr lang="en-US" dirty="0"/>
              <a:t> is the first word of vs. 29 and the last word of vs. 35. If the section begins at an “appointed time” and ends at an “appointed time,” that’s not two appointed times, but one appointed period. This period is described in 11:29-35, in 11:36-39, and 12:7.</a:t>
            </a:r>
          </a:p>
        </p:txBody>
      </p:sp>
    </p:spTree>
    <p:extLst>
      <p:ext uri="{BB962C8B-B14F-4D97-AF65-F5344CB8AC3E}">
        <p14:creationId xmlns:p14="http://schemas.microsoft.com/office/powerpoint/2010/main" val="263312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12EA-E7BE-43CD-B759-49E2E57F4361}"/>
              </a:ext>
            </a:extLst>
          </p:cNvPr>
          <p:cNvSpPr>
            <a:spLocks noGrp="1"/>
          </p:cNvSpPr>
          <p:nvPr>
            <p:ph type="title"/>
          </p:nvPr>
        </p:nvSpPr>
        <p:spPr/>
        <p:txBody>
          <a:bodyPr/>
          <a:lstStyle/>
          <a:p>
            <a:r>
              <a:rPr lang="en-US" dirty="0"/>
              <a:t>Introduction: Symbols in Dan 7 </a:t>
            </a:r>
          </a:p>
        </p:txBody>
      </p:sp>
      <p:pic>
        <p:nvPicPr>
          <p:cNvPr id="5" name="Content Placeholder 4">
            <a:extLst>
              <a:ext uri="{FF2B5EF4-FFF2-40B4-BE49-F238E27FC236}">
                <a16:creationId xmlns:a16="http://schemas.microsoft.com/office/drawing/2014/main" id="{A6B8BC1F-C0A1-4FDD-946F-CC63EDC57FD6}"/>
              </a:ext>
            </a:extLst>
          </p:cNvPr>
          <p:cNvPicPr>
            <a:picLocks noGrp="1" noChangeAspect="1"/>
          </p:cNvPicPr>
          <p:nvPr>
            <p:ph idx="1"/>
          </p:nvPr>
        </p:nvPicPr>
        <p:blipFill>
          <a:blip r:embed="rId2"/>
          <a:stretch>
            <a:fillRect/>
          </a:stretch>
        </p:blipFill>
        <p:spPr>
          <a:xfrm>
            <a:off x="3304121" y="2743200"/>
            <a:ext cx="4366260" cy="1331448"/>
          </a:xfrm>
        </p:spPr>
      </p:pic>
      <p:sp>
        <p:nvSpPr>
          <p:cNvPr id="6" name="TextBox 5">
            <a:extLst>
              <a:ext uri="{FF2B5EF4-FFF2-40B4-BE49-F238E27FC236}">
                <a16:creationId xmlns:a16="http://schemas.microsoft.com/office/drawing/2014/main" id="{1153D1AE-AF21-4B14-B911-318BF90C03A0}"/>
              </a:ext>
            </a:extLst>
          </p:cNvPr>
          <p:cNvSpPr txBox="1"/>
          <p:nvPr/>
        </p:nvSpPr>
        <p:spPr>
          <a:xfrm>
            <a:off x="680321" y="5486400"/>
            <a:ext cx="9613861" cy="369332"/>
          </a:xfrm>
          <a:prstGeom prst="rect">
            <a:avLst/>
          </a:prstGeom>
          <a:noFill/>
        </p:spPr>
        <p:txBody>
          <a:bodyPr wrap="square" rtlCol="0">
            <a:spAutoFit/>
          </a:bodyPr>
          <a:lstStyle/>
          <a:p>
            <a:r>
              <a:rPr lang="en-US" dirty="0"/>
              <a:t>Here we have simply a succession of numbers (less to more).</a:t>
            </a:r>
          </a:p>
        </p:txBody>
      </p:sp>
    </p:spTree>
    <p:extLst>
      <p:ext uri="{BB962C8B-B14F-4D97-AF65-F5344CB8AC3E}">
        <p14:creationId xmlns:p14="http://schemas.microsoft.com/office/powerpoint/2010/main" val="2851097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AC78A-435C-428D-A1DF-ED30CF9F8CE2}"/>
              </a:ext>
            </a:extLst>
          </p:cNvPr>
          <p:cNvSpPr>
            <a:spLocks noGrp="1"/>
          </p:cNvSpPr>
          <p:nvPr>
            <p:ph type="title"/>
          </p:nvPr>
        </p:nvSpPr>
        <p:spPr/>
        <p:txBody>
          <a:bodyPr/>
          <a:lstStyle/>
          <a:p>
            <a:r>
              <a:rPr lang="en-US" dirty="0"/>
              <a:t>Dan 12: First Set of Parallels</a:t>
            </a:r>
          </a:p>
        </p:txBody>
      </p:sp>
      <p:pic>
        <p:nvPicPr>
          <p:cNvPr id="5" name="Content Placeholder 4">
            <a:extLst>
              <a:ext uri="{FF2B5EF4-FFF2-40B4-BE49-F238E27FC236}">
                <a16:creationId xmlns:a16="http://schemas.microsoft.com/office/drawing/2014/main" id="{C2AEB18E-A251-42D2-A9B9-791630B0CFD6}"/>
              </a:ext>
            </a:extLst>
          </p:cNvPr>
          <p:cNvPicPr>
            <a:picLocks noGrp="1" noChangeAspect="1"/>
          </p:cNvPicPr>
          <p:nvPr>
            <p:ph idx="1"/>
          </p:nvPr>
        </p:nvPicPr>
        <p:blipFill>
          <a:blip r:embed="rId2"/>
          <a:stretch>
            <a:fillRect/>
          </a:stretch>
        </p:blipFill>
        <p:spPr>
          <a:xfrm>
            <a:off x="1453883" y="2336800"/>
            <a:ext cx="8068209" cy="3598863"/>
          </a:xfrm>
        </p:spPr>
      </p:pic>
    </p:spTree>
    <p:extLst>
      <p:ext uri="{BB962C8B-B14F-4D97-AF65-F5344CB8AC3E}">
        <p14:creationId xmlns:p14="http://schemas.microsoft.com/office/powerpoint/2010/main" val="2528844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4A3D5E-858E-4AEB-86B2-C6640A50ED43}"/>
              </a:ext>
            </a:extLst>
          </p:cNvPr>
          <p:cNvPicPr>
            <a:picLocks noGrp="1" noChangeAspect="1"/>
          </p:cNvPicPr>
          <p:nvPr>
            <p:ph idx="4294967295"/>
          </p:nvPr>
        </p:nvPicPr>
        <p:blipFill>
          <a:blip r:embed="rId2"/>
          <a:stretch>
            <a:fillRect/>
          </a:stretch>
        </p:blipFill>
        <p:spPr>
          <a:xfrm>
            <a:off x="2585397" y="347471"/>
            <a:ext cx="7021205" cy="6163058"/>
          </a:xfrm>
        </p:spPr>
      </p:pic>
    </p:spTree>
    <p:extLst>
      <p:ext uri="{BB962C8B-B14F-4D97-AF65-F5344CB8AC3E}">
        <p14:creationId xmlns:p14="http://schemas.microsoft.com/office/powerpoint/2010/main" val="727070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F2B1-0651-4254-A290-F5A1E803CB7A}"/>
              </a:ext>
            </a:extLst>
          </p:cNvPr>
          <p:cNvSpPr>
            <a:spLocks noGrp="1"/>
          </p:cNvSpPr>
          <p:nvPr>
            <p:ph type="title"/>
          </p:nvPr>
        </p:nvSpPr>
        <p:spPr/>
        <p:txBody>
          <a:bodyPr/>
          <a:lstStyle/>
          <a:p>
            <a:r>
              <a:rPr lang="en-US" dirty="0"/>
              <a:t>Dan 12: First Set of Parallels</a:t>
            </a:r>
          </a:p>
        </p:txBody>
      </p:sp>
      <p:sp>
        <p:nvSpPr>
          <p:cNvPr id="3" name="Content Placeholder 2">
            <a:extLst>
              <a:ext uri="{FF2B5EF4-FFF2-40B4-BE49-F238E27FC236}">
                <a16:creationId xmlns:a16="http://schemas.microsoft.com/office/drawing/2014/main" id="{FB840638-2868-4B27-AB38-C24B2D467B0C}"/>
              </a:ext>
            </a:extLst>
          </p:cNvPr>
          <p:cNvSpPr>
            <a:spLocks noGrp="1"/>
          </p:cNvSpPr>
          <p:nvPr>
            <p:ph idx="1"/>
          </p:nvPr>
        </p:nvSpPr>
        <p:spPr>
          <a:xfrm>
            <a:off x="680321" y="2336872"/>
            <a:ext cx="9613861" cy="4227829"/>
          </a:xfrm>
        </p:spPr>
        <p:txBody>
          <a:bodyPr>
            <a:normAutofit/>
          </a:bodyPr>
          <a:lstStyle/>
          <a:p>
            <a:r>
              <a:rPr lang="en-US" dirty="0"/>
              <a:t>Four separate lines of evidence come together in support of the idea that Dan 11:35-36 and 12:6-7 </a:t>
            </a:r>
            <a:r>
              <a:rPr lang="en-US"/>
              <a:t>are coreferential:</a:t>
            </a:r>
            <a:endParaRPr lang="en-US" dirty="0"/>
          </a:p>
          <a:p>
            <a:pPr lvl="1"/>
            <a:r>
              <a:rPr lang="en-US" dirty="0"/>
              <a:t>The verbal and thematic parallels listed above are too numerous for the passages to be accidentally related. They represent shared contexts.</a:t>
            </a:r>
          </a:p>
          <a:p>
            <a:pPr lvl="1"/>
            <a:r>
              <a:rPr lang="en-US" dirty="0"/>
              <a:t>The reference to “help” in 11:34 (“When they stumble, they shall receive a little help”) corresponds to similar references in Rev 12:6 and 14.</a:t>
            </a:r>
          </a:p>
          <a:p>
            <a:pPr lvl="1"/>
            <a:r>
              <a:rPr lang="en-US" dirty="0"/>
              <a:t>The reference to “indignation” in 11:36 (“He shall prosper till the indignation [</a:t>
            </a:r>
            <a:r>
              <a:rPr lang="he-IL" sz="2400" dirty="0">
                <a:latin typeface="SBL BibLit" panose="02000000000000000000" pitchFamily="2" charset="-79"/>
                <a:ea typeface="SBL BibLit" panose="02000000000000000000" pitchFamily="2" charset="-79"/>
                <a:cs typeface="SBL BibLit" panose="02000000000000000000" pitchFamily="2" charset="-79"/>
              </a:rPr>
              <a:t>ז</a:t>
            </a:r>
            <a:r>
              <a:rPr lang="en-US" sz="2400" dirty="0" err="1">
                <a:latin typeface="SBL BibLit" panose="02000000000000000000" pitchFamily="2" charset="-79"/>
                <a:ea typeface="SBL BibLit" panose="02000000000000000000" pitchFamily="2" charset="-79"/>
                <a:cs typeface="SBL BibLit" panose="02000000000000000000" pitchFamily="2" charset="-79"/>
              </a:rPr>
              <a:t>עם</a:t>
            </a:r>
            <a:r>
              <a:rPr lang="en-US" dirty="0"/>
              <a:t>] is accomplished”) cannot refer to anything in 11:36-39. It must refer instead to 11:30b-35, with all its wrath and hardship.</a:t>
            </a:r>
          </a:p>
          <a:p>
            <a:pPr lvl="1"/>
            <a:r>
              <a:rPr lang="en-US" dirty="0"/>
              <a:t>The definite article on “the king [</a:t>
            </a:r>
            <a:r>
              <a:rPr lang="he-IL" sz="2400" dirty="0">
                <a:latin typeface="SBL BibLit" panose="02000000000000000000" pitchFamily="2" charset="-79"/>
                <a:ea typeface="SBL BibLit" panose="02000000000000000000" pitchFamily="2" charset="-79"/>
                <a:cs typeface="SBL BibLit" panose="02000000000000000000" pitchFamily="2" charset="-79"/>
              </a:rPr>
              <a:t>המל</a:t>
            </a:r>
            <a:r>
              <a:rPr lang="en-US" sz="2400" dirty="0">
                <a:latin typeface="SBL BibLit" panose="02000000000000000000" pitchFamily="2" charset="-79"/>
                <a:ea typeface="SBL BibLit" panose="02000000000000000000" pitchFamily="2" charset="-79"/>
                <a:cs typeface="SBL BibLit" panose="02000000000000000000" pitchFamily="2" charset="-79"/>
              </a:rPr>
              <a:t>ך</a:t>
            </a:r>
            <a:r>
              <a:rPr lang="en-US" dirty="0"/>
              <a:t>]” shows that 11:36-39 goes back over what was already described in 11:30b-35.</a:t>
            </a:r>
            <a:endParaRPr lang="he-IL" dirty="0"/>
          </a:p>
        </p:txBody>
      </p:sp>
    </p:spTree>
    <p:extLst>
      <p:ext uri="{BB962C8B-B14F-4D97-AF65-F5344CB8AC3E}">
        <p14:creationId xmlns:p14="http://schemas.microsoft.com/office/powerpoint/2010/main" val="33115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53DE-C246-467C-8C1E-92D148074F05}"/>
              </a:ext>
            </a:extLst>
          </p:cNvPr>
          <p:cNvSpPr>
            <a:spLocks noGrp="1"/>
          </p:cNvSpPr>
          <p:nvPr>
            <p:ph type="title"/>
          </p:nvPr>
        </p:nvSpPr>
        <p:spPr/>
        <p:txBody>
          <a:bodyPr/>
          <a:lstStyle/>
          <a:p>
            <a:r>
              <a:rPr lang="en-US" dirty="0"/>
              <a:t>Dan 12: First Set of Parallels (Summary)</a:t>
            </a:r>
          </a:p>
        </p:txBody>
      </p:sp>
      <p:sp>
        <p:nvSpPr>
          <p:cNvPr id="3" name="Content Placeholder 2">
            <a:extLst>
              <a:ext uri="{FF2B5EF4-FFF2-40B4-BE49-F238E27FC236}">
                <a16:creationId xmlns:a16="http://schemas.microsoft.com/office/drawing/2014/main" id="{3BEEDE5E-B917-4D93-857E-CC39F675A4EF}"/>
              </a:ext>
            </a:extLst>
          </p:cNvPr>
          <p:cNvSpPr>
            <a:spLocks noGrp="1"/>
          </p:cNvSpPr>
          <p:nvPr>
            <p:ph idx="1"/>
          </p:nvPr>
        </p:nvSpPr>
        <p:spPr/>
        <p:txBody>
          <a:bodyPr/>
          <a:lstStyle/>
          <a:p>
            <a:r>
              <a:rPr lang="en-US" dirty="0"/>
              <a:t>Dan 11:30b-35 and 36-39 describe two aspects of what was happening during the “time, times, and half a time” of 12:7.</a:t>
            </a:r>
          </a:p>
          <a:p>
            <a:pPr lvl="1"/>
            <a:r>
              <a:rPr lang="en-US" dirty="0"/>
              <a:t>Wrath against God’s people</a:t>
            </a:r>
          </a:p>
          <a:p>
            <a:pPr lvl="1"/>
            <a:r>
              <a:rPr lang="en-US" dirty="0"/>
              <a:t>Blasphemy against God </a:t>
            </a:r>
          </a:p>
          <a:p>
            <a:r>
              <a:rPr lang="en-US" dirty="0"/>
              <a:t>If Dan 11:30b-35 describes the 1260 days (538 onward), 11:29-30a do not describe the Battle of Lepanto (1571). Lepanto is too late for this passage by 1000 years.</a:t>
            </a:r>
          </a:p>
        </p:txBody>
      </p:sp>
    </p:spTree>
    <p:extLst>
      <p:ext uri="{BB962C8B-B14F-4D97-AF65-F5344CB8AC3E}">
        <p14:creationId xmlns:p14="http://schemas.microsoft.com/office/powerpoint/2010/main" val="147014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639596-56A2-43DE-84BD-86C4AA761A6A}"/>
              </a:ext>
            </a:extLst>
          </p:cNvPr>
          <p:cNvSpPr>
            <a:spLocks noGrp="1"/>
          </p:cNvSpPr>
          <p:nvPr>
            <p:ph type="title"/>
          </p:nvPr>
        </p:nvSpPr>
        <p:spPr/>
        <p:txBody>
          <a:bodyPr/>
          <a:lstStyle/>
          <a:p>
            <a:r>
              <a:rPr lang="en-US" dirty="0"/>
              <a:t>Second Set of Parallels</a:t>
            </a:r>
          </a:p>
        </p:txBody>
      </p:sp>
      <p:sp>
        <p:nvSpPr>
          <p:cNvPr id="5" name="Text Placeholder 4">
            <a:extLst>
              <a:ext uri="{FF2B5EF4-FFF2-40B4-BE49-F238E27FC236}">
                <a16:creationId xmlns:a16="http://schemas.microsoft.com/office/drawing/2014/main" id="{B3662AAC-4801-4163-9770-2B6E1F1CDB12}"/>
              </a:ext>
            </a:extLst>
          </p:cNvPr>
          <p:cNvSpPr>
            <a:spLocks noGrp="1"/>
          </p:cNvSpPr>
          <p:nvPr>
            <p:ph type="body" sz="half" idx="2"/>
          </p:nvPr>
        </p:nvSpPr>
        <p:spPr/>
        <p:txBody>
          <a:bodyPr/>
          <a:lstStyle/>
          <a:p>
            <a:r>
              <a:rPr lang="en-US" dirty="0"/>
              <a:t>Dan 11:31-35/12:10-11</a:t>
            </a:r>
          </a:p>
        </p:txBody>
      </p:sp>
    </p:spTree>
    <p:extLst>
      <p:ext uri="{BB962C8B-B14F-4D97-AF65-F5344CB8AC3E}">
        <p14:creationId xmlns:p14="http://schemas.microsoft.com/office/powerpoint/2010/main" val="259375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DAE7-C38A-4D97-8ED4-7F6E3AD3BEB5}"/>
              </a:ext>
            </a:extLst>
          </p:cNvPr>
          <p:cNvSpPr>
            <a:spLocks noGrp="1"/>
          </p:cNvSpPr>
          <p:nvPr>
            <p:ph type="title"/>
          </p:nvPr>
        </p:nvSpPr>
        <p:spPr/>
        <p:txBody>
          <a:bodyPr/>
          <a:lstStyle/>
          <a:p>
            <a:r>
              <a:rPr lang="en-US" dirty="0"/>
              <a:t>Dan 12: Second Set of Parallels</a:t>
            </a:r>
          </a:p>
        </p:txBody>
      </p:sp>
      <p:pic>
        <p:nvPicPr>
          <p:cNvPr id="5" name="Content Placeholder 4">
            <a:extLst>
              <a:ext uri="{FF2B5EF4-FFF2-40B4-BE49-F238E27FC236}">
                <a16:creationId xmlns:a16="http://schemas.microsoft.com/office/drawing/2014/main" id="{1256F605-654E-4377-B678-8BF3723ABABC}"/>
              </a:ext>
            </a:extLst>
          </p:cNvPr>
          <p:cNvPicPr>
            <a:picLocks noGrp="1" noChangeAspect="1"/>
          </p:cNvPicPr>
          <p:nvPr>
            <p:ph idx="1"/>
          </p:nvPr>
        </p:nvPicPr>
        <p:blipFill>
          <a:blip r:embed="rId2"/>
          <a:stretch>
            <a:fillRect/>
          </a:stretch>
        </p:blipFill>
        <p:spPr>
          <a:xfrm>
            <a:off x="1201738" y="2743200"/>
            <a:ext cx="8572500" cy="2857500"/>
          </a:xfrm>
        </p:spPr>
      </p:pic>
      <p:sp>
        <p:nvSpPr>
          <p:cNvPr id="6" name="TextBox 5">
            <a:extLst>
              <a:ext uri="{FF2B5EF4-FFF2-40B4-BE49-F238E27FC236}">
                <a16:creationId xmlns:a16="http://schemas.microsoft.com/office/drawing/2014/main" id="{7164D495-8055-455C-941D-355EBAF08F9D}"/>
              </a:ext>
            </a:extLst>
          </p:cNvPr>
          <p:cNvSpPr txBox="1"/>
          <p:nvPr/>
        </p:nvSpPr>
        <p:spPr>
          <a:xfrm>
            <a:off x="680321" y="5822826"/>
            <a:ext cx="9613861" cy="646331"/>
          </a:xfrm>
          <a:prstGeom prst="rect">
            <a:avLst/>
          </a:prstGeom>
          <a:noFill/>
        </p:spPr>
        <p:txBody>
          <a:bodyPr wrap="square" rtlCol="0">
            <a:spAutoFit/>
          </a:bodyPr>
          <a:lstStyle/>
          <a:p>
            <a:r>
              <a:rPr lang="en-US" dirty="0"/>
              <a:t>These terms are also comparable, but for the most part not identical. There is a question how much latitude we can allow when calling something a verbal parallel.</a:t>
            </a:r>
          </a:p>
        </p:txBody>
      </p:sp>
    </p:spTree>
    <p:extLst>
      <p:ext uri="{BB962C8B-B14F-4D97-AF65-F5344CB8AC3E}">
        <p14:creationId xmlns:p14="http://schemas.microsoft.com/office/powerpoint/2010/main" val="455259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5F2A68-B971-4E2A-81E9-961AE9FC1858}"/>
              </a:ext>
            </a:extLst>
          </p:cNvPr>
          <p:cNvPicPr>
            <a:picLocks noChangeAspect="1"/>
          </p:cNvPicPr>
          <p:nvPr/>
        </p:nvPicPr>
        <p:blipFill rotWithShape="1">
          <a:blip r:embed="rId2"/>
          <a:srcRect t="21178"/>
          <a:stretch/>
        </p:blipFill>
        <p:spPr>
          <a:xfrm>
            <a:off x="419400" y="623450"/>
            <a:ext cx="11353199" cy="4962524"/>
          </a:xfrm>
          <a:prstGeom prst="rect">
            <a:avLst/>
          </a:prstGeom>
        </p:spPr>
      </p:pic>
      <p:sp>
        <p:nvSpPr>
          <p:cNvPr id="7" name="Rectangle 6">
            <a:extLst>
              <a:ext uri="{FF2B5EF4-FFF2-40B4-BE49-F238E27FC236}">
                <a16:creationId xmlns:a16="http://schemas.microsoft.com/office/drawing/2014/main" id="{59050BE0-0F88-41D7-AA74-D75404791612}"/>
              </a:ext>
            </a:extLst>
          </p:cNvPr>
          <p:cNvSpPr/>
          <p:nvPr/>
        </p:nvSpPr>
        <p:spPr>
          <a:xfrm>
            <a:off x="419400" y="4274927"/>
            <a:ext cx="11353199" cy="131104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549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372A-3A84-43F4-A6AD-A136BD2DE06B}"/>
              </a:ext>
            </a:extLst>
          </p:cNvPr>
          <p:cNvSpPr>
            <a:spLocks noGrp="1"/>
          </p:cNvSpPr>
          <p:nvPr>
            <p:ph type="title"/>
          </p:nvPr>
        </p:nvSpPr>
        <p:spPr/>
        <p:txBody>
          <a:bodyPr/>
          <a:lstStyle/>
          <a:p>
            <a:r>
              <a:rPr lang="en-US" dirty="0"/>
              <a:t>Dan 12: Second Set of Parallels</a:t>
            </a:r>
          </a:p>
        </p:txBody>
      </p:sp>
      <p:sp>
        <p:nvSpPr>
          <p:cNvPr id="3" name="Content Placeholder 2">
            <a:extLst>
              <a:ext uri="{FF2B5EF4-FFF2-40B4-BE49-F238E27FC236}">
                <a16:creationId xmlns:a16="http://schemas.microsoft.com/office/drawing/2014/main" id="{46A2AC55-69F4-42DF-98A4-096C3B33499C}"/>
              </a:ext>
            </a:extLst>
          </p:cNvPr>
          <p:cNvSpPr>
            <a:spLocks noGrp="1"/>
          </p:cNvSpPr>
          <p:nvPr>
            <p:ph idx="1"/>
          </p:nvPr>
        </p:nvSpPr>
        <p:spPr/>
        <p:txBody>
          <a:bodyPr/>
          <a:lstStyle/>
          <a:p>
            <a:r>
              <a:rPr lang="en-US" dirty="0"/>
              <a:t>In Dan 12:6-7 the events of 11:30b-35 are associated with the “time, times, and half a time” (12:7).</a:t>
            </a:r>
          </a:p>
          <a:p>
            <a:r>
              <a:rPr lang="en-US" dirty="0"/>
              <a:t>In Dan 12:10-11 the same events of 11:30b-35 are associated with the “1,290 days” (12:11). </a:t>
            </a:r>
          </a:p>
          <a:p>
            <a:r>
              <a:rPr lang="en-US" dirty="0"/>
              <a:t>It is not necessary to suggest that the events are repeated. That is not the most economical hypothesis. It’s not just that the events are the same; the verses that describe them are the same. </a:t>
            </a:r>
          </a:p>
          <a:p>
            <a:r>
              <a:rPr lang="en-US" dirty="0"/>
              <a:t>Revelation shows that there will be </a:t>
            </a:r>
            <a:r>
              <a:rPr lang="en-US" i="1" dirty="0"/>
              <a:t>maskilim </a:t>
            </a:r>
            <a:r>
              <a:rPr lang="en-US" dirty="0"/>
              <a:t>in the future; Heb 11 shows that there were </a:t>
            </a:r>
            <a:r>
              <a:rPr lang="en-US" i="1" dirty="0"/>
              <a:t>maskilim </a:t>
            </a:r>
            <a:r>
              <a:rPr lang="en-US" dirty="0"/>
              <a:t>in the past. </a:t>
            </a:r>
          </a:p>
        </p:txBody>
      </p:sp>
    </p:spTree>
    <p:extLst>
      <p:ext uri="{BB962C8B-B14F-4D97-AF65-F5344CB8AC3E}">
        <p14:creationId xmlns:p14="http://schemas.microsoft.com/office/powerpoint/2010/main" val="970256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56CD-85C1-4A3D-9E0F-9E57932EB2A0}"/>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79B063DB-4051-44AE-9F5A-E0DDB41F47A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8591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3175-F080-42EC-970E-C181DC398429}"/>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2AC2BBA-F733-4C9D-874F-CD6E293CEE13}"/>
              </a:ext>
            </a:extLst>
          </p:cNvPr>
          <p:cNvSpPr>
            <a:spLocks noGrp="1"/>
          </p:cNvSpPr>
          <p:nvPr>
            <p:ph idx="1"/>
          </p:nvPr>
        </p:nvSpPr>
        <p:spPr/>
        <p:txBody>
          <a:bodyPr/>
          <a:lstStyle/>
          <a:p>
            <a:r>
              <a:rPr lang="en-US" dirty="0"/>
              <a:t>The One speaking in 12:6-7 and presumably 12:10-11 is “the man clothed in linen.”</a:t>
            </a:r>
          </a:p>
          <a:p>
            <a:r>
              <a:rPr lang="en-US" dirty="0"/>
              <a:t>We see Him in Dan 10:5-6, in Dan 11:22, and in Dan 12:6-7.</a:t>
            </a:r>
          </a:p>
          <a:p>
            <a:endParaRPr lang="en-US" dirty="0"/>
          </a:p>
        </p:txBody>
      </p:sp>
    </p:spTree>
    <p:extLst>
      <p:ext uri="{BB962C8B-B14F-4D97-AF65-F5344CB8AC3E}">
        <p14:creationId xmlns:p14="http://schemas.microsoft.com/office/powerpoint/2010/main" val="190037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08F5-120A-41C6-9216-5A3360BF43FC}"/>
              </a:ext>
            </a:extLst>
          </p:cNvPr>
          <p:cNvSpPr>
            <a:spLocks noGrp="1"/>
          </p:cNvSpPr>
          <p:nvPr>
            <p:ph type="title"/>
          </p:nvPr>
        </p:nvSpPr>
        <p:spPr/>
        <p:txBody>
          <a:bodyPr/>
          <a:lstStyle/>
          <a:p>
            <a:r>
              <a:rPr lang="en-US" dirty="0"/>
              <a:t>Introduction: Animacy Hierarchy</a:t>
            </a:r>
          </a:p>
        </p:txBody>
      </p:sp>
      <p:pic>
        <p:nvPicPr>
          <p:cNvPr id="5" name="Content Placeholder 4">
            <a:extLst>
              <a:ext uri="{FF2B5EF4-FFF2-40B4-BE49-F238E27FC236}">
                <a16:creationId xmlns:a16="http://schemas.microsoft.com/office/drawing/2014/main" id="{F0D1D135-FAE9-4274-8925-35909366AB07}"/>
              </a:ext>
            </a:extLst>
          </p:cNvPr>
          <p:cNvPicPr>
            <a:picLocks noGrp="1" noChangeAspect="1"/>
          </p:cNvPicPr>
          <p:nvPr>
            <p:ph idx="1"/>
          </p:nvPr>
        </p:nvPicPr>
        <p:blipFill>
          <a:blip r:embed="rId2"/>
          <a:stretch>
            <a:fillRect/>
          </a:stretch>
        </p:blipFill>
        <p:spPr>
          <a:xfrm>
            <a:off x="729298" y="2743200"/>
            <a:ext cx="9517380" cy="1516380"/>
          </a:xfrm>
        </p:spPr>
      </p:pic>
      <p:sp>
        <p:nvSpPr>
          <p:cNvPr id="4" name="TextBox 3">
            <a:extLst>
              <a:ext uri="{FF2B5EF4-FFF2-40B4-BE49-F238E27FC236}">
                <a16:creationId xmlns:a16="http://schemas.microsoft.com/office/drawing/2014/main" id="{3C610BE4-104B-4B6B-B92F-9C20C4731C7B}"/>
              </a:ext>
            </a:extLst>
          </p:cNvPr>
          <p:cNvSpPr txBox="1"/>
          <p:nvPr/>
        </p:nvSpPr>
        <p:spPr>
          <a:xfrm>
            <a:off x="680321" y="5486400"/>
            <a:ext cx="9613861" cy="646331"/>
          </a:xfrm>
          <a:prstGeom prst="rect">
            <a:avLst/>
          </a:prstGeom>
          <a:noFill/>
        </p:spPr>
        <p:txBody>
          <a:bodyPr wrap="square" rtlCol="0">
            <a:spAutoFit/>
          </a:bodyPr>
          <a:lstStyle/>
          <a:p>
            <a:r>
              <a:rPr lang="en-US" dirty="0"/>
              <a:t>Across chapters the symbols form an animacy hierarchy, from entirely inanimate to beings capable of worship. The scale is one of spiritual relevance (less to more).</a:t>
            </a:r>
          </a:p>
        </p:txBody>
      </p:sp>
    </p:spTree>
    <p:extLst>
      <p:ext uri="{BB962C8B-B14F-4D97-AF65-F5344CB8AC3E}">
        <p14:creationId xmlns:p14="http://schemas.microsoft.com/office/powerpoint/2010/main" val="4973665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2CC7-DFA9-45B6-9C43-1C8AF7ABFD8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36AC09E0-1895-4852-9ED8-BAEAEAB47A11}"/>
              </a:ext>
            </a:extLst>
          </p:cNvPr>
          <p:cNvSpPr>
            <a:spLocks noGrp="1"/>
          </p:cNvSpPr>
          <p:nvPr>
            <p:ph idx="1"/>
          </p:nvPr>
        </p:nvSpPr>
        <p:spPr/>
        <p:txBody>
          <a:bodyPr>
            <a:normAutofit/>
          </a:bodyPr>
          <a:lstStyle/>
          <a:p>
            <a:r>
              <a:rPr lang="en-US" dirty="0"/>
              <a:t>Another name for this holy Being is “Michael”; another is “the prince of the covenant” (11:22). </a:t>
            </a:r>
          </a:p>
          <a:p>
            <a:r>
              <a:rPr lang="en-US" dirty="0"/>
              <a:t>These are descriptions of Christ. He occupies the center verse, of the center section, of the center chapter, of the book’s culminating prophecy – and other passages. </a:t>
            </a:r>
          </a:p>
          <a:p>
            <a:r>
              <a:rPr lang="en-US" dirty="0"/>
              <a:t>And He appears prominently in Dan 10 and Dan 12.</a:t>
            </a:r>
          </a:p>
        </p:txBody>
      </p:sp>
    </p:spTree>
    <p:extLst>
      <p:ext uri="{BB962C8B-B14F-4D97-AF65-F5344CB8AC3E}">
        <p14:creationId xmlns:p14="http://schemas.microsoft.com/office/powerpoint/2010/main" val="4221500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8EBC-44A7-43F4-BB44-3954FCFD76AC}"/>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D05BD38-D596-49DD-85AB-EC5797C42E15}"/>
              </a:ext>
            </a:extLst>
          </p:cNvPr>
          <p:cNvSpPr>
            <a:spLocks noGrp="1"/>
          </p:cNvSpPr>
          <p:nvPr>
            <p:ph idx="1"/>
          </p:nvPr>
        </p:nvSpPr>
        <p:spPr>
          <a:xfrm>
            <a:off x="680321" y="2336872"/>
            <a:ext cx="9613861" cy="4055301"/>
          </a:xfrm>
        </p:spPr>
        <p:txBody>
          <a:bodyPr>
            <a:normAutofit/>
          </a:bodyPr>
          <a:lstStyle/>
          <a:p>
            <a:r>
              <a:rPr lang="en-US" dirty="0"/>
              <a:t>In Dan 11:40-45 we have the king of the North and the king of the South. </a:t>
            </a:r>
          </a:p>
          <a:p>
            <a:r>
              <a:rPr lang="en-US" dirty="0"/>
              <a:t>In Revelation the corresponding figures are spiritual “Babylon” (Rev 14:8; 16:19; 17:5; 18:2, 10, 21) and spiritual “Egypt” (Rev 11:8).</a:t>
            </a:r>
          </a:p>
          <a:p>
            <a:pPr lvl="1"/>
            <a:r>
              <a:rPr lang="en-US" dirty="0"/>
              <a:t>“[A] little before the year 1798 some power of satanic origin and character would rise to make war upon the Bible. And in the land where the testimony of God’s two witnesses should thus be silenced, there would be manifest the atheism of the Pharaoh and the licentiousness of Sodom.” GC 269</a:t>
            </a:r>
          </a:p>
          <a:p>
            <a:r>
              <a:rPr lang="en-US" dirty="0"/>
              <a:t>This is Revolutionary France, which in 1798 “made the pope a prisoner” in 1798 (GC 266).</a:t>
            </a:r>
          </a:p>
        </p:txBody>
      </p:sp>
    </p:spTree>
    <p:extLst>
      <p:ext uri="{BB962C8B-B14F-4D97-AF65-F5344CB8AC3E}">
        <p14:creationId xmlns:p14="http://schemas.microsoft.com/office/powerpoint/2010/main" val="2772170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8EBC-44A7-43F4-BB44-3954FCFD76AC}"/>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D05BD38-D596-49DD-85AB-EC5797C42E15}"/>
              </a:ext>
            </a:extLst>
          </p:cNvPr>
          <p:cNvSpPr>
            <a:spLocks noGrp="1"/>
          </p:cNvSpPr>
          <p:nvPr>
            <p:ph idx="1"/>
          </p:nvPr>
        </p:nvSpPr>
        <p:spPr>
          <a:xfrm>
            <a:off x="680321" y="2336872"/>
            <a:ext cx="9613861" cy="4055301"/>
          </a:xfrm>
        </p:spPr>
        <p:txBody>
          <a:bodyPr>
            <a:normAutofit/>
          </a:bodyPr>
          <a:lstStyle/>
          <a:p>
            <a:r>
              <a:rPr lang="en-US" dirty="0"/>
              <a:t>If we can affirm the first three bullet points below, we should be able to affirm the fourth:</a:t>
            </a:r>
          </a:p>
          <a:p>
            <a:pPr lvl="1"/>
            <a:r>
              <a:rPr lang="en-US" dirty="0"/>
              <a:t>King of the North/king of the South	Comparable</a:t>
            </a:r>
          </a:p>
          <a:p>
            <a:pPr lvl="1"/>
            <a:r>
              <a:rPr lang="en-US" dirty="0"/>
              <a:t>King of the North/spiritual “Babylon”	Parallel</a:t>
            </a:r>
          </a:p>
          <a:p>
            <a:pPr lvl="1"/>
            <a:r>
              <a:rPr lang="en-US" dirty="0"/>
              <a:t>Spiritual “Babylon”/spiritual “Egypt”	Comparable</a:t>
            </a:r>
          </a:p>
          <a:p>
            <a:pPr lvl="1"/>
            <a:r>
              <a:rPr lang="en-US" dirty="0"/>
              <a:t>King of the South/spiritual “Egypt”	Consistent with all of the above</a:t>
            </a:r>
          </a:p>
          <a:p>
            <a:r>
              <a:rPr lang="en-US" dirty="0"/>
              <a:t>It should not be necessary to separate Daniel from Revelation in order to do good exegesis. We must study these books together.</a:t>
            </a:r>
          </a:p>
        </p:txBody>
      </p:sp>
    </p:spTree>
    <p:extLst>
      <p:ext uri="{BB962C8B-B14F-4D97-AF65-F5344CB8AC3E}">
        <p14:creationId xmlns:p14="http://schemas.microsoft.com/office/powerpoint/2010/main" val="3238548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F798-E5E1-41EB-AE02-CC20699E542E}"/>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50F9E62B-D641-424C-857E-67146266FA7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17209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4799A-0881-4C78-81DE-84DAF13193E9}"/>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a16="http://schemas.microsoft.com/office/drawing/2014/main" id="{58A620E5-8BA0-414A-B82C-BC94148F91F1}"/>
              </a:ext>
            </a:extLst>
          </p:cNvPr>
          <p:cNvSpPr>
            <a:spLocks noGrp="1"/>
          </p:cNvSpPr>
          <p:nvPr>
            <p:ph idx="1"/>
          </p:nvPr>
        </p:nvSpPr>
        <p:spPr/>
        <p:txBody>
          <a:bodyPr/>
          <a:lstStyle/>
          <a:p>
            <a:r>
              <a:rPr lang="en-US" dirty="0"/>
              <a:t>When South attacks North in Dan 11:40a, the attack is entirely one sided. Pius VI has no defense whatever against a French army. And similarly, when North attacks South in vss. 40b-c/42-43, South has no defense against the papacy’s spiritual warfare. The text gives no indication of any Southern response, or any Southern awareness that an invasion is taking place. This phase of the conflict also is entirely one sided. </a:t>
            </a:r>
          </a:p>
          <a:p>
            <a:endParaRPr lang="en-US" dirty="0"/>
          </a:p>
        </p:txBody>
      </p:sp>
    </p:spTree>
    <p:extLst>
      <p:ext uri="{BB962C8B-B14F-4D97-AF65-F5344CB8AC3E}">
        <p14:creationId xmlns:p14="http://schemas.microsoft.com/office/powerpoint/2010/main" val="3459652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50E3-9513-42FD-8095-8FE69818B25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6F8129D-6894-4B95-9AA7-86F668670AC2}"/>
              </a:ext>
            </a:extLst>
          </p:cNvPr>
          <p:cNvSpPr>
            <a:spLocks noGrp="1"/>
          </p:cNvSpPr>
          <p:nvPr>
            <p:ph idx="1"/>
          </p:nvPr>
        </p:nvSpPr>
        <p:spPr/>
        <p:txBody>
          <a:bodyPr/>
          <a:lstStyle/>
          <a:p>
            <a:r>
              <a:rPr lang="en-US" dirty="0"/>
              <a:t>The point to notice here is not that North and South fight, but that they merge. Fighting is a process, merging is the ensuing outcome or result. The king of the North overwhelms “Egypt” and the result is that “Egypt” and its satellites become his territory, just as the North was always his territory. At this point, by virtue of controlling both North and South, he is no longer a king of the North, nor is he a king of the South. In becoming both, he becomes neither. He is a king of this world. </a:t>
            </a:r>
          </a:p>
          <a:p>
            <a:endParaRPr lang="en-US" dirty="0"/>
          </a:p>
        </p:txBody>
      </p:sp>
    </p:spTree>
    <p:extLst>
      <p:ext uri="{BB962C8B-B14F-4D97-AF65-F5344CB8AC3E}">
        <p14:creationId xmlns:p14="http://schemas.microsoft.com/office/powerpoint/2010/main" val="1654222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0522-D4A3-4971-BE16-3E54C7D22C8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B9ACF41-16A6-417D-9094-AF464E6093BA}"/>
              </a:ext>
            </a:extLst>
          </p:cNvPr>
          <p:cNvSpPr>
            <a:spLocks noGrp="1"/>
          </p:cNvSpPr>
          <p:nvPr>
            <p:ph idx="1"/>
          </p:nvPr>
        </p:nvSpPr>
        <p:spPr/>
        <p:txBody>
          <a:bodyPr/>
          <a:lstStyle/>
          <a:p>
            <a:r>
              <a:rPr lang="en-US" dirty="0"/>
              <a:t>Now the stage is set for the real conflict. The battle is not in vss. 40a-c/41-43, with 40d/44-45 as a sidebar. On the contrary, the earlier verses merely set the stage for what follows. Verses 40a-c/41-43, are an explanation of how the real war could ever take place, since one of the sides (North/South) is so consistently fragmented. Even in the time of the end North and South are still squabbling. Saying they would one day unite under one command requires explanation, and that is the function of vss. 40a-c/41-43. </a:t>
            </a:r>
          </a:p>
          <a:p>
            <a:endParaRPr lang="en-US" dirty="0"/>
          </a:p>
        </p:txBody>
      </p:sp>
    </p:spTree>
    <p:extLst>
      <p:ext uri="{BB962C8B-B14F-4D97-AF65-F5344CB8AC3E}">
        <p14:creationId xmlns:p14="http://schemas.microsoft.com/office/powerpoint/2010/main" val="1119701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0522-D4A3-4971-BE16-3E54C7D22C8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B9ACF41-16A6-417D-9094-AF464E6093BA}"/>
              </a:ext>
            </a:extLst>
          </p:cNvPr>
          <p:cNvSpPr>
            <a:spLocks noGrp="1"/>
          </p:cNvSpPr>
          <p:nvPr>
            <p:ph idx="1"/>
          </p:nvPr>
        </p:nvSpPr>
        <p:spPr>
          <a:xfrm>
            <a:off x="680321" y="2336872"/>
            <a:ext cx="9613861" cy="4227829"/>
          </a:xfrm>
        </p:spPr>
        <p:txBody>
          <a:bodyPr>
            <a:normAutofit/>
          </a:bodyPr>
          <a:lstStyle/>
          <a:p>
            <a:r>
              <a:rPr lang="en-US" dirty="0"/>
              <a:t>The two sides must eventually unite or Rev 13:3 would be untrue (“but its mortal wound was healed [41-43], and the whole earth marveled as they followed the beast [44-45]”), and Rev 19:19 (“And I saw the beast and the kings of the earth with their armies gathered [</a:t>
            </a:r>
            <a:r>
              <a:rPr lang="el-GR" dirty="0">
                <a:latin typeface="SBL BibLit" panose="02000000000000000000" pitchFamily="2" charset="-79"/>
                <a:ea typeface="SBL BibLit" panose="02000000000000000000" pitchFamily="2" charset="-79"/>
                <a:cs typeface="SBL BibLit" panose="02000000000000000000" pitchFamily="2" charset="-79"/>
              </a:rPr>
              <a:t>συνηγμένα</a:t>
            </a:r>
            <a:r>
              <a:rPr lang="en-US" dirty="0"/>
              <a:t>] to make war against him who was sitting on the horse and against his army”). This takes us back to Rev 16:16 (“And they assembled [</a:t>
            </a:r>
            <a:r>
              <a:rPr lang="el-GR" dirty="0">
                <a:latin typeface="SBL BibLit" panose="02000000000000000000" pitchFamily="2" charset="-79"/>
                <a:ea typeface="SBL BibLit" panose="02000000000000000000" pitchFamily="2" charset="-79"/>
                <a:cs typeface="SBL BibLit" panose="02000000000000000000" pitchFamily="2" charset="-79"/>
              </a:rPr>
              <a:t>συνήγαγεν</a:t>
            </a:r>
            <a:r>
              <a:rPr lang="en-US" dirty="0"/>
              <a:t>] them at the place that in Hebrew is called Armageddon”), and 16:14 (“For they are demonic spirits, performing signs, who go abroad to the kings of the whole world, to assemble [</a:t>
            </a:r>
            <a:r>
              <a:rPr lang="el-GR" dirty="0">
                <a:latin typeface="SBL BibLit" panose="02000000000000000000" pitchFamily="2" charset="-79"/>
                <a:ea typeface="SBL BibLit" panose="02000000000000000000" pitchFamily="2" charset="-79"/>
                <a:cs typeface="SBL BibLit" panose="02000000000000000000" pitchFamily="2" charset="-79"/>
              </a:rPr>
              <a:t>συναγαγεῖν</a:t>
            </a:r>
            <a:r>
              <a:rPr lang="en-US" dirty="0"/>
              <a:t>] them for battle on the great day of God the Almighty”).</a:t>
            </a:r>
          </a:p>
          <a:p>
            <a:endParaRPr lang="en-US" dirty="0"/>
          </a:p>
        </p:txBody>
      </p:sp>
    </p:spTree>
    <p:extLst>
      <p:ext uri="{BB962C8B-B14F-4D97-AF65-F5344CB8AC3E}">
        <p14:creationId xmlns:p14="http://schemas.microsoft.com/office/powerpoint/2010/main" val="1215660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0522-D4A3-4971-BE16-3E54C7D22C8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B9ACF41-16A6-417D-9094-AF464E6093BA}"/>
              </a:ext>
            </a:extLst>
          </p:cNvPr>
          <p:cNvSpPr>
            <a:spLocks noGrp="1"/>
          </p:cNvSpPr>
          <p:nvPr>
            <p:ph idx="1"/>
          </p:nvPr>
        </p:nvSpPr>
        <p:spPr>
          <a:xfrm>
            <a:off x="680321" y="2336872"/>
            <a:ext cx="9613861" cy="4107059"/>
          </a:xfrm>
        </p:spPr>
        <p:txBody>
          <a:bodyPr>
            <a:normAutofit/>
          </a:bodyPr>
          <a:lstStyle/>
          <a:p>
            <a:r>
              <a:rPr lang="en-US" dirty="0"/>
              <a:t>So long as North and South are still squabbling the real war cannot begin, because the first army has not yet coalesced as one. And even when they form one army the war cannot take place, because the second army has not yet arrived. When it does arrive (“And the armies of heaven, arrayed in fine linen, white and pure, were following him on white horses” [Rev 19:14]), the conflict is over almost before it begins (“and he shall come to his end with none to help him” [Dan 11:45b]). “And then the lawless one will be revealed, whom the Lord Jesus will kill with the breath of his mouth and bring to nothing by the appearance of his coming” (2 </a:t>
            </a:r>
            <a:r>
              <a:rPr lang="en-US" dirty="0" err="1"/>
              <a:t>Thess</a:t>
            </a:r>
            <a:r>
              <a:rPr lang="en-US" dirty="0"/>
              <a:t> 2:8 ESV). In this case also, the conflict is entirely one sided.</a:t>
            </a:r>
          </a:p>
          <a:p>
            <a:endParaRPr lang="en-US" dirty="0"/>
          </a:p>
        </p:txBody>
      </p:sp>
    </p:spTree>
    <p:extLst>
      <p:ext uri="{BB962C8B-B14F-4D97-AF65-F5344CB8AC3E}">
        <p14:creationId xmlns:p14="http://schemas.microsoft.com/office/powerpoint/2010/main" val="1242771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0522-D4A3-4971-BE16-3E54C7D22C8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B9ACF41-16A6-417D-9094-AF464E6093BA}"/>
              </a:ext>
            </a:extLst>
          </p:cNvPr>
          <p:cNvSpPr>
            <a:spLocks noGrp="1"/>
          </p:cNvSpPr>
          <p:nvPr>
            <p:ph idx="1"/>
          </p:nvPr>
        </p:nvSpPr>
        <p:spPr>
          <a:xfrm>
            <a:off x="680321" y="2336873"/>
            <a:ext cx="9613861" cy="4210576"/>
          </a:xfrm>
        </p:spPr>
        <p:txBody>
          <a:bodyPr>
            <a:normAutofit/>
          </a:bodyPr>
          <a:lstStyle/>
          <a:p>
            <a:r>
              <a:rPr lang="en-US" dirty="0"/>
              <a:t>It is imperative that we combine the narrative of Daniel with the narrative of Revelation. Until we do this, we will never understand it. The angel says, “And none of the wicked shall understand, but those who are wise shall understand” (Dan 12:1). This language is very blunt, but I did not write it. My question is, why is this so? What hermeneutic leads the wicked not to understand? And in fact there are many ways to misunderstand, with many hermeneutics that could lead to such a result. </a:t>
            </a:r>
          </a:p>
          <a:p>
            <a:endParaRPr lang="en-US" dirty="0"/>
          </a:p>
        </p:txBody>
      </p:sp>
    </p:spTree>
    <p:extLst>
      <p:ext uri="{BB962C8B-B14F-4D97-AF65-F5344CB8AC3E}">
        <p14:creationId xmlns:p14="http://schemas.microsoft.com/office/powerpoint/2010/main" val="59165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7744-69DD-4F08-A616-75D832C8DE2B}"/>
              </a:ext>
            </a:extLst>
          </p:cNvPr>
          <p:cNvSpPr>
            <a:spLocks noGrp="1"/>
          </p:cNvSpPr>
          <p:nvPr>
            <p:ph type="title"/>
          </p:nvPr>
        </p:nvSpPr>
        <p:spPr/>
        <p:txBody>
          <a:bodyPr/>
          <a:lstStyle/>
          <a:p>
            <a:r>
              <a:rPr lang="en-US" dirty="0"/>
              <a:t>Introduction: Animacy Hierarchy (Summary)</a:t>
            </a:r>
          </a:p>
        </p:txBody>
      </p:sp>
      <p:sp>
        <p:nvSpPr>
          <p:cNvPr id="3" name="Content Placeholder 2">
            <a:extLst>
              <a:ext uri="{FF2B5EF4-FFF2-40B4-BE49-F238E27FC236}">
                <a16:creationId xmlns:a16="http://schemas.microsoft.com/office/drawing/2014/main" id="{E388DB71-2F8A-4D06-8996-BC3B64BE73E2}"/>
              </a:ext>
            </a:extLst>
          </p:cNvPr>
          <p:cNvSpPr>
            <a:spLocks noGrp="1"/>
          </p:cNvSpPr>
          <p:nvPr>
            <p:ph idx="1"/>
          </p:nvPr>
        </p:nvSpPr>
        <p:spPr/>
        <p:txBody>
          <a:bodyPr/>
          <a:lstStyle/>
          <a:p>
            <a:r>
              <a:rPr lang="en-US" dirty="0"/>
              <a:t>In this context Dan 10-12 should be the most spiritual of the prophecies.</a:t>
            </a:r>
          </a:p>
        </p:txBody>
      </p:sp>
    </p:spTree>
    <p:extLst>
      <p:ext uri="{BB962C8B-B14F-4D97-AF65-F5344CB8AC3E}">
        <p14:creationId xmlns:p14="http://schemas.microsoft.com/office/powerpoint/2010/main" val="29330144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0522-D4A3-4971-BE16-3E54C7D22C8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B9ACF41-16A6-417D-9094-AF464E6093BA}"/>
              </a:ext>
            </a:extLst>
          </p:cNvPr>
          <p:cNvSpPr>
            <a:spLocks noGrp="1"/>
          </p:cNvSpPr>
          <p:nvPr>
            <p:ph idx="1"/>
          </p:nvPr>
        </p:nvSpPr>
        <p:spPr/>
        <p:txBody>
          <a:bodyPr/>
          <a:lstStyle/>
          <a:p>
            <a:r>
              <a:rPr lang="en-US" dirty="0"/>
              <a:t>But if, through rigorous exegesis, we follow what the Holy Spirit tells us in Daniel, and add to this what the Holy Spirit tells us in Revelation, and add to this what the Holy Spirit tells us in the Spirit of Prophecy, we will not misunderstand. The meaning will be clear. And it will be Christ centered.</a:t>
            </a:r>
          </a:p>
        </p:txBody>
      </p:sp>
    </p:spTree>
    <p:extLst>
      <p:ext uri="{BB962C8B-B14F-4D97-AF65-F5344CB8AC3E}">
        <p14:creationId xmlns:p14="http://schemas.microsoft.com/office/powerpoint/2010/main" val="220437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9D9C-2298-4743-9B70-BE34FBFFDFF6}"/>
              </a:ext>
            </a:extLst>
          </p:cNvPr>
          <p:cNvSpPr>
            <a:spLocks noGrp="1"/>
          </p:cNvSpPr>
          <p:nvPr>
            <p:ph type="title"/>
          </p:nvPr>
        </p:nvSpPr>
        <p:spPr/>
        <p:txBody>
          <a:bodyPr/>
          <a:lstStyle/>
          <a:p>
            <a:r>
              <a:rPr lang="en-US" dirty="0"/>
              <a:t>Introduction: Progressions by Narrative</a:t>
            </a:r>
          </a:p>
        </p:txBody>
      </p:sp>
      <p:pic>
        <p:nvPicPr>
          <p:cNvPr id="5" name="Content Placeholder 4">
            <a:extLst>
              <a:ext uri="{FF2B5EF4-FFF2-40B4-BE49-F238E27FC236}">
                <a16:creationId xmlns:a16="http://schemas.microsoft.com/office/drawing/2014/main" id="{670D5593-2CE0-480C-86FF-9D6DF2873116}"/>
              </a:ext>
            </a:extLst>
          </p:cNvPr>
          <p:cNvPicPr>
            <a:picLocks noGrp="1" noChangeAspect="1"/>
          </p:cNvPicPr>
          <p:nvPr>
            <p:ph idx="1"/>
          </p:nvPr>
        </p:nvPicPr>
        <p:blipFill>
          <a:blip r:embed="rId2"/>
          <a:stretch>
            <a:fillRect/>
          </a:stretch>
        </p:blipFill>
        <p:spPr>
          <a:xfrm>
            <a:off x="2535313" y="2359190"/>
            <a:ext cx="5905350" cy="3554082"/>
          </a:xfrm>
        </p:spPr>
      </p:pic>
      <p:sp>
        <p:nvSpPr>
          <p:cNvPr id="4" name="TextBox 3">
            <a:extLst>
              <a:ext uri="{FF2B5EF4-FFF2-40B4-BE49-F238E27FC236}">
                <a16:creationId xmlns:a16="http://schemas.microsoft.com/office/drawing/2014/main" id="{AB01B9B8-41DA-4B9F-B112-C73760C01191}"/>
              </a:ext>
            </a:extLst>
          </p:cNvPr>
          <p:cNvSpPr txBox="1"/>
          <p:nvPr/>
        </p:nvSpPr>
        <p:spPr>
          <a:xfrm>
            <a:off x="680321" y="6217920"/>
            <a:ext cx="9613861" cy="369332"/>
          </a:xfrm>
          <a:prstGeom prst="rect">
            <a:avLst/>
          </a:prstGeom>
          <a:noFill/>
        </p:spPr>
        <p:txBody>
          <a:bodyPr wrap="square" rtlCol="0">
            <a:spAutoFit/>
          </a:bodyPr>
          <a:lstStyle/>
          <a:p>
            <a:r>
              <a:rPr lang="en-US" dirty="0"/>
              <a:t>This is what we get when Dan 8 and 9 are combined.</a:t>
            </a:r>
          </a:p>
        </p:txBody>
      </p:sp>
    </p:spTree>
    <p:extLst>
      <p:ext uri="{BB962C8B-B14F-4D97-AF65-F5344CB8AC3E}">
        <p14:creationId xmlns:p14="http://schemas.microsoft.com/office/powerpoint/2010/main" val="173164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032-3AF7-4DE7-9D9C-D52BA7ECC28F}"/>
              </a:ext>
            </a:extLst>
          </p:cNvPr>
          <p:cNvSpPr>
            <a:spLocks noGrp="1"/>
          </p:cNvSpPr>
          <p:nvPr>
            <p:ph type="title"/>
          </p:nvPr>
        </p:nvSpPr>
        <p:spPr/>
        <p:txBody>
          <a:bodyPr/>
          <a:lstStyle/>
          <a:p>
            <a:r>
              <a:rPr lang="en-US" dirty="0"/>
              <a:t>Introduction: Progressions by Narrative</a:t>
            </a:r>
          </a:p>
        </p:txBody>
      </p:sp>
      <p:pic>
        <p:nvPicPr>
          <p:cNvPr id="5" name="Content Placeholder 4">
            <a:extLst>
              <a:ext uri="{FF2B5EF4-FFF2-40B4-BE49-F238E27FC236}">
                <a16:creationId xmlns:a16="http://schemas.microsoft.com/office/drawing/2014/main" id="{05E1F897-C9CB-43F9-AE5C-D45671FBF847}"/>
              </a:ext>
            </a:extLst>
          </p:cNvPr>
          <p:cNvPicPr>
            <a:picLocks noGrp="1" noChangeAspect="1"/>
          </p:cNvPicPr>
          <p:nvPr>
            <p:ph idx="1"/>
          </p:nvPr>
        </p:nvPicPr>
        <p:blipFill>
          <a:blip r:embed="rId2"/>
          <a:stretch>
            <a:fillRect/>
          </a:stretch>
        </p:blipFill>
        <p:spPr>
          <a:xfrm>
            <a:off x="2507250" y="2336800"/>
            <a:ext cx="5961475" cy="3598863"/>
          </a:xfrm>
        </p:spPr>
      </p:pic>
      <p:sp>
        <p:nvSpPr>
          <p:cNvPr id="6" name="TextBox 5">
            <a:extLst>
              <a:ext uri="{FF2B5EF4-FFF2-40B4-BE49-F238E27FC236}">
                <a16:creationId xmlns:a16="http://schemas.microsoft.com/office/drawing/2014/main" id="{1DDF7EA6-D2BF-4959-92DB-B202DCDF4721}"/>
              </a:ext>
            </a:extLst>
          </p:cNvPr>
          <p:cNvSpPr txBox="1"/>
          <p:nvPr/>
        </p:nvSpPr>
        <p:spPr>
          <a:xfrm>
            <a:off x="680321" y="6217920"/>
            <a:ext cx="9613861" cy="369332"/>
          </a:xfrm>
          <a:prstGeom prst="rect">
            <a:avLst/>
          </a:prstGeom>
          <a:noFill/>
        </p:spPr>
        <p:txBody>
          <a:bodyPr wrap="square" rtlCol="0">
            <a:spAutoFit/>
          </a:bodyPr>
          <a:lstStyle/>
          <a:p>
            <a:r>
              <a:rPr lang="en-US" dirty="0"/>
              <a:t>And this is what we get when they are not. Dan 8 and 9 belong together.</a:t>
            </a:r>
          </a:p>
        </p:txBody>
      </p:sp>
    </p:spTree>
    <p:extLst>
      <p:ext uri="{BB962C8B-B14F-4D97-AF65-F5344CB8AC3E}">
        <p14:creationId xmlns:p14="http://schemas.microsoft.com/office/powerpoint/2010/main" val="255262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2669-83F2-4088-8897-7384877B801A}"/>
              </a:ext>
            </a:extLst>
          </p:cNvPr>
          <p:cNvSpPr>
            <a:spLocks noGrp="1"/>
          </p:cNvSpPr>
          <p:nvPr>
            <p:ph type="title"/>
          </p:nvPr>
        </p:nvSpPr>
        <p:spPr>
          <a:xfrm>
            <a:off x="680321" y="753228"/>
            <a:ext cx="9707688" cy="1080938"/>
          </a:xfrm>
        </p:spPr>
        <p:txBody>
          <a:bodyPr/>
          <a:lstStyle/>
          <a:p>
            <a:r>
              <a:rPr lang="en-US" dirty="0"/>
              <a:t>Introduction: Progressions by Empire</a:t>
            </a:r>
          </a:p>
        </p:txBody>
      </p:sp>
      <p:pic>
        <p:nvPicPr>
          <p:cNvPr id="5" name="Content Placeholder 4">
            <a:extLst>
              <a:ext uri="{FF2B5EF4-FFF2-40B4-BE49-F238E27FC236}">
                <a16:creationId xmlns:a16="http://schemas.microsoft.com/office/drawing/2014/main" id="{6DB59524-8E62-4E68-ADC5-1EA614D2E478}"/>
              </a:ext>
            </a:extLst>
          </p:cNvPr>
          <p:cNvPicPr>
            <a:picLocks noGrp="1" noChangeAspect="1"/>
          </p:cNvPicPr>
          <p:nvPr>
            <p:ph idx="1"/>
          </p:nvPr>
        </p:nvPicPr>
        <p:blipFill>
          <a:blip r:embed="rId2"/>
          <a:stretch>
            <a:fillRect/>
          </a:stretch>
        </p:blipFill>
        <p:spPr>
          <a:xfrm>
            <a:off x="2538404" y="2338684"/>
            <a:ext cx="5899167" cy="3595094"/>
          </a:xfrm>
        </p:spPr>
      </p:pic>
      <p:sp>
        <p:nvSpPr>
          <p:cNvPr id="4" name="TextBox 3">
            <a:extLst>
              <a:ext uri="{FF2B5EF4-FFF2-40B4-BE49-F238E27FC236}">
                <a16:creationId xmlns:a16="http://schemas.microsoft.com/office/drawing/2014/main" id="{DB3B0DF8-070A-40B2-9D14-42C7F46D0507}"/>
              </a:ext>
            </a:extLst>
          </p:cNvPr>
          <p:cNvSpPr txBox="1"/>
          <p:nvPr/>
        </p:nvSpPr>
        <p:spPr>
          <a:xfrm>
            <a:off x="680321" y="6217920"/>
            <a:ext cx="9613861" cy="369332"/>
          </a:xfrm>
          <a:prstGeom prst="rect">
            <a:avLst/>
          </a:prstGeom>
          <a:noFill/>
        </p:spPr>
        <p:txBody>
          <a:bodyPr wrap="square" rtlCol="0">
            <a:spAutoFit/>
          </a:bodyPr>
          <a:lstStyle/>
          <a:p>
            <a:r>
              <a:rPr lang="en-US" dirty="0"/>
              <a:t>The early prophecies can be studied as a group.</a:t>
            </a:r>
          </a:p>
        </p:txBody>
      </p:sp>
    </p:spTree>
    <p:extLst>
      <p:ext uri="{BB962C8B-B14F-4D97-AF65-F5344CB8AC3E}">
        <p14:creationId xmlns:p14="http://schemas.microsoft.com/office/powerpoint/2010/main" val="393301085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29963</TotalTime>
  <Words>2051</Words>
  <Application>Microsoft Office PowerPoint</Application>
  <PresentationFormat>Widescreen</PresentationFormat>
  <Paragraphs>118</Paragraphs>
  <Slides>60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SBL BibLit</vt:lpstr>
      <vt:lpstr>Trebuchet MS</vt:lpstr>
      <vt:lpstr>Berlin</vt:lpstr>
      <vt:lpstr>Understanding Daniel 11:40-45</vt:lpstr>
      <vt:lpstr>Introduction</vt:lpstr>
      <vt:lpstr>Introduction: Symbols in Dan 2</vt:lpstr>
      <vt:lpstr>Introduction: Symbols in Dan 7 </vt:lpstr>
      <vt:lpstr>Introduction: Animacy Hierarchy</vt:lpstr>
      <vt:lpstr>Introduction: Animacy Hierarchy (Summary)</vt:lpstr>
      <vt:lpstr>Introduction: Progressions by Narrative</vt:lpstr>
      <vt:lpstr>Introduction: Progressions by Narrative</vt:lpstr>
      <vt:lpstr>Introduction: Progressions by Empire</vt:lpstr>
      <vt:lpstr>Introduction: Progressions by Empire</vt:lpstr>
      <vt:lpstr>Introduction: Progressions by Empire</vt:lpstr>
      <vt:lpstr>Introduction: Progressions (Summary)</vt:lpstr>
      <vt:lpstr>Daniel 10-12</vt:lpstr>
      <vt:lpstr>Dan 10-12: Overview</vt:lpstr>
      <vt:lpstr>Daniel 10</vt:lpstr>
      <vt:lpstr>PowerPoint Presentation</vt:lpstr>
      <vt:lpstr>Daniel 11</vt:lpstr>
      <vt:lpstr>Dan 11: Prince of the Covenant</vt:lpstr>
      <vt:lpstr>Prince of the Covenant</vt:lpstr>
      <vt:lpstr>Dan 11: Prince of the Covenant</vt:lpstr>
      <vt:lpstr>Dan 11: Prince of the Covenant</vt:lpstr>
      <vt:lpstr>Dan 11: Prince of the Covenant</vt:lpstr>
      <vt:lpstr>PowerPoint Presentation</vt:lpstr>
      <vt:lpstr>Dan 11: Prince of the Covenant</vt:lpstr>
      <vt:lpstr>Dan 11: Prince of the Covenant</vt:lpstr>
      <vt:lpstr>Dan 11: Prince of the Covenant</vt:lpstr>
      <vt:lpstr>Dan 11: Prince of the Covenant</vt:lpstr>
      <vt:lpstr>Dan 11: Prince of the Covenant</vt:lpstr>
      <vt:lpstr>Dan 11: Prince of the Covenant</vt:lpstr>
      <vt:lpstr>Wars</vt:lpstr>
      <vt:lpstr>Dan 11: Wars</vt:lpstr>
      <vt:lpstr>Dan 11: Wars</vt:lpstr>
      <vt:lpstr>Dan 11: Wars</vt:lpstr>
      <vt:lpstr>Dan 11: Wars</vt:lpstr>
      <vt:lpstr>Dan 11: Wars</vt:lpstr>
      <vt:lpstr>Dan 11: Wars</vt:lpstr>
      <vt:lpstr>Dan 11: Wars</vt:lpstr>
      <vt:lpstr>First Set of Parallels</vt:lpstr>
      <vt:lpstr>Dan 12: First Set of Parallels</vt:lpstr>
      <vt:lpstr>Dan 12: First Set of Parallels</vt:lpstr>
      <vt:lpstr>PowerPoint Presentation</vt:lpstr>
      <vt:lpstr>Dan 12: First Set of Parallels</vt:lpstr>
      <vt:lpstr>Dan 12: First Set of Parallels (Summary)</vt:lpstr>
      <vt:lpstr>Second Set of Parallels</vt:lpstr>
      <vt:lpstr>Dan 12: Second Set of Parallels</vt:lpstr>
      <vt:lpstr>PowerPoint Presentation</vt:lpstr>
      <vt:lpstr>Dan 12: Second Set of Parallels</vt:lpstr>
      <vt:lpstr>Discussion</vt:lpstr>
      <vt:lpstr>Discussion</vt:lpstr>
      <vt:lpstr>Discussion</vt:lpstr>
      <vt:lpstr>Discussion</vt:lpstr>
      <vt:lpstr>Discussion</vt:lpstr>
      <vt:lpstr>Conclusion</vt:lpstr>
      <vt:lpstr>Conclusion</vt:lpstr>
      <vt:lpstr>Conclusion</vt:lpstr>
      <vt:lpstr>Conclusion</vt:lpstr>
      <vt:lpstr>Conclusion</vt:lpstr>
      <vt:lpstr>Conclusion</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Hardy</dc:creator>
  <cp:lastModifiedBy>Frank Hardy</cp:lastModifiedBy>
  <cp:revision>1482</cp:revision>
  <dcterms:created xsi:type="dcterms:W3CDTF">2018-05-21T17:12:30Z</dcterms:created>
  <dcterms:modified xsi:type="dcterms:W3CDTF">2018-10-19T21:55:47Z</dcterms:modified>
</cp:coreProperties>
</file>