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sldIdLst>
    <p:sldId id="256" r:id="rId2"/>
    <p:sldId id="330" r:id="rId3"/>
    <p:sldId id="397" r:id="rId4"/>
    <p:sldId id="716" r:id="rId5"/>
    <p:sldId id="777" r:id="rId6"/>
    <p:sldId id="719" r:id="rId7"/>
    <p:sldId id="775" r:id="rId8"/>
    <p:sldId id="723" r:id="rId9"/>
    <p:sldId id="725" r:id="rId10"/>
    <p:sldId id="724" r:id="rId11"/>
    <p:sldId id="721" r:id="rId12"/>
    <p:sldId id="752" r:id="rId13"/>
    <p:sldId id="722" r:id="rId14"/>
    <p:sldId id="753" r:id="rId15"/>
    <p:sldId id="720" r:id="rId16"/>
    <p:sldId id="776" r:id="rId17"/>
    <p:sldId id="778" r:id="rId18"/>
    <p:sldId id="718" r:id="rId19"/>
    <p:sldId id="780" r:id="rId20"/>
    <p:sldId id="783" r:id="rId21"/>
    <p:sldId id="781" r:id="rId22"/>
    <p:sldId id="782" r:id="rId23"/>
    <p:sldId id="791" r:id="rId24"/>
    <p:sldId id="756" r:id="rId25"/>
    <p:sldId id="779" r:id="rId26"/>
    <p:sldId id="726" r:id="rId27"/>
    <p:sldId id="757" r:id="rId28"/>
    <p:sldId id="785" r:id="rId29"/>
    <p:sldId id="784" r:id="rId30"/>
    <p:sldId id="794" r:id="rId31"/>
    <p:sldId id="755" r:id="rId32"/>
    <p:sldId id="786" r:id="rId33"/>
    <p:sldId id="746" r:id="rId34"/>
    <p:sldId id="748" r:id="rId35"/>
    <p:sldId id="747" r:id="rId36"/>
    <p:sldId id="751" r:id="rId37"/>
    <p:sldId id="749" r:id="rId38"/>
    <p:sldId id="727" r:id="rId39"/>
    <p:sldId id="728" r:id="rId40"/>
    <p:sldId id="787" r:id="rId41"/>
    <p:sldId id="788" r:id="rId42"/>
    <p:sldId id="789" r:id="rId43"/>
    <p:sldId id="790" r:id="rId44"/>
    <p:sldId id="729" r:id="rId45"/>
    <p:sldId id="793" r:id="rId46"/>
    <p:sldId id="730" r:id="rId47"/>
    <p:sldId id="731" r:id="rId48"/>
    <p:sldId id="733" r:id="rId49"/>
    <p:sldId id="792" r:id="rId50"/>
    <p:sldId id="734" r:id="rId51"/>
    <p:sldId id="732" r:id="rId52"/>
    <p:sldId id="744" r:id="rId53"/>
    <p:sldId id="737" r:id="rId54"/>
    <p:sldId id="738" r:id="rId55"/>
    <p:sldId id="739" r:id="rId56"/>
    <p:sldId id="764" r:id="rId57"/>
    <p:sldId id="796" r:id="rId58"/>
    <p:sldId id="735" r:id="rId59"/>
    <p:sldId id="736" r:id="rId60"/>
    <p:sldId id="741" r:id="rId61"/>
    <p:sldId id="758" r:id="rId62"/>
    <p:sldId id="759" r:id="rId63"/>
    <p:sldId id="769" r:id="rId64"/>
    <p:sldId id="763" r:id="rId65"/>
    <p:sldId id="745" r:id="rId66"/>
    <p:sldId id="795" r:id="rId67"/>
    <p:sldId id="770" r:id="rId68"/>
    <p:sldId id="771" r:id="rId69"/>
    <p:sldId id="773" r:id="rId70"/>
    <p:sldId id="772" r:id="rId71"/>
    <p:sldId id="798" r:id="rId72"/>
    <p:sldId id="797" r:id="rId73"/>
    <p:sldId id="711" r:id="rId74"/>
    <p:sldId id="683" r:id="rId75"/>
    <p:sldId id="684" r:id="rId76"/>
    <p:sldId id="685" r:id="rId77"/>
    <p:sldId id="686" r:id="rId78"/>
    <p:sldId id="687" r:id="rId79"/>
    <p:sldId id="688" r:id="rId80"/>
    <p:sldId id="689"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C07C7F96-0C87-4D92-8F91-4AFD0E788ADB}">
          <p14:sldIdLst>
            <p14:sldId id="256"/>
          </p14:sldIdLst>
        </p14:section>
        <p14:section name="Introduction" id="{E9A87325-4498-46DC-94C0-7A569FFC8712}">
          <p14:sldIdLst>
            <p14:sldId id="330"/>
            <p14:sldId id="397"/>
            <p14:sldId id="716"/>
          </p14:sldIdLst>
        </p14:section>
        <p14:section name="Progressions" id="{6C1386AE-7702-4BDF-AE39-937FAD9E1C92}">
          <p14:sldIdLst>
            <p14:sldId id="777"/>
            <p14:sldId id="719"/>
            <p14:sldId id="775"/>
            <p14:sldId id="723"/>
            <p14:sldId id="725"/>
            <p14:sldId id="724"/>
            <p14:sldId id="721"/>
            <p14:sldId id="752"/>
            <p14:sldId id="722"/>
            <p14:sldId id="753"/>
            <p14:sldId id="720"/>
            <p14:sldId id="776"/>
          </p14:sldIdLst>
        </p14:section>
        <p14:section name="Daniel 10-12" id="{3601CC91-A948-4E47-9F89-66D160BAD0E2}">
          <p14:sldIdLst>
            <p14:sldId id="778"/>
            <p14:sldId id="718"/>
            <p14:sldId id="780"/>
            <p14:sldId id="783"/>
            <p14:sldId id="781"/>
            <p14:sldId id="782"/>
            <p14:sldId id="791"/>
          </p14:sldIdLst>
        </p14:section>
        <p14:section name="Daniel 10" id="{270CFAB9-A80D-486A-94F9-496D0E617BE4}">
          <p14:sldIdLst>
            <p14:sldId id="756"/>
            <p14:sldId id="779"/>
            <p14:sldId id="726"/>
          </p14:sldIdLst>
        </p14:section>
        <p14:section name="Daniel 11" id="{4036172E-0C22-468D-AF1C-CCE5B9E5BC4E}">
          <p14:sldIdLst>
            <p14:sldId id="757"/>
            <p14:sldId id="785"/>
            <p14:sldId id="784"/>
          </p14:sldIdLst>
        </p14:section>
        <p14:section name="Daniel 11 Sections" id="{10EFD0B3-2AA4-4F20-9B95-7317BEA1986E}">
          <p14:sldIdLst>
            <p14:sldId id="794"/>
            <p14:sldId id="755"/>
            <p14:sldId id="786"/>
            <p14:sldId id="746"/>
            <p14:sldId id="748"/>
            <p14:sldId id="747"/>
            <p14:sldId id="751"/>
            <p14:sldId id="749"/>
            <p14:sldId id="727"/>
            <p14:sldId id="728"/>
            <p14:sldId id="787"/>
            <p14:sldId id="788"/>
            <p14:sldId id="789"/>
            <p14:sldId id="790"/>
            <p14:sldId id="729"/>
          </p14:sldIdLst>
        </p14:section>
        <p14:section name="Daniel 11 Wars" id="{F36404A6-5FC1-4547-AABF-F88B2AB80EEF}">
          <p14:sldIdLst>
            <p14:sldId id="793"/>
            <p14:sldId id="730"/>
            <p14:sldId id="731"/>
            <p14:sldId id="733"/>
          </p14:sldIdLst>
        </p14:section>
        <p14:section name="Daniel 11 Framing Statements" id="{EE3C62FF-043B-42FF-B3FE-937233629869}">
          <p14:sldIdLst>
            <p14:sldId id="792"/>
            <p14:sldId id="734"/>
            <p14:sldId id="732"/>
            <p14:sldId id="744"/>
            <p14:sldId id="737"/>
            <p14:sldId id="738"/>
            <p14:sldId id="739"/>
          </p14:sldIdLst>
        </p14:section>
        <p14:section name="Daniel 12" id="{CD691BAC-AA2F-48A7-80F7-B5A895E770A3}">
          <p14:sldIdLst>
            <p14:sldId id="764"/>
            <p14:sldId id="796"/>
            <p14:sldId id="735"/>
            <p14:sldId id="736"/>
            <p14:sldId id="741"/>
            <p14:sldId id="758"/>
            <p14:sldId id="759"/>
            <p14:sldId id="769"/>
          </p14:sldIdLst>
        </p14:section>
        <p14:section name="Outline" id="{301C1F5D-5E45-45D1-A729-CC095FB72759}">
          <p14:sldIdLst>
            <p14:sldId id="763"/>
            <p14:sldId id="745"/>
          </p14:sldIdLst>
        </p14:section>
        <p14:section name="Discussion" id="{7CA67ABD-5F90-494A-B123-66005198DFF7}">
          <p14:sldIdLst>
            <p14:sldId id="795"/>
            <p14:sldId id="770"/>
            <p14:sldId id="771"/>
            <p14:sldId id="773"/>
            <p14:sldId id="772"/>
            <p14:sldId id="798"/>
            <p14:sldId id="797"/>
          </p14:sldIdLst>
        </p14:section>
        <p14:section name="Conclusion" id="{2B4AD7EB-4CBA-4827-897C-E01D9DE6B01D}">
          <p14:sldIdLst>
            <p14:sldId id="711"/>
            <p14:sldId id="683"/>
            <p14:sldId id="684"/>
            <p14:sldId id="685"/>
            <p14:sldId id="686"/>
            <p14:sldId id="687"/>
            <p14:sldId id="688"/>
            <p14:sldId id="6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3" autoAdjust="0"/>
    <p:restoredTop sz="95852" autoAdjust="0"/>
  </p:normalViewPr>
  <p:slideViewPr>
    <p:cSldViewPr snapToGrid="0">
      <p:cViewPr varScale="1">
        <p:scale>
          <a:sx n="89" d="100"/>
          <a:sy n="89" d="100"/>
        </p:scale>
        <p:origin x="86" y="226"/>
      </p:cViewPr>
      <p:guideLst/>
    </p:cSldViewPr>
  </p:slideViewPr>
  <p:outlineViewPr>
    <p:cViewPr>
      <p:scale>
        <a:sx n="33" d="100"/>
        <a:sy n="33" d="100"/>
      </p:scale>
      <p:origin x="0" y="-26160"/>
    </p:cViewPr>
  </p:outlineViewPr>
  <p:notesTextViewPr>
    <p:cViewPr>
      <p:scale>
        <a:sx n="1" d="1"/>
        <a:sy n="1" d="1"/>
      </p:scale>
      <p:origin x="0" y="0"/>
    </p:cViewPr>
  </p:notesTextViewPr>
  <p:sorterViewPr>
    <p:cViewPr varScale="1">
      <p:scale>
        <a:sx n="1" d="1"/>
        <a:sy n="1" d="1"/>
      </p:scale>
      <p:origin x="0" y="-2275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10/17/2018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
        <p:nvSpPr>
          <p:cNvPr id="12" name="Text Placeholder 11">
            <a:extLst>
              <a:ext uri="{FF2B5EF4-FFF2-40B4-BE49-F238E27FC236}">
                <a16:creationId xmlns:a16="http://schemas.microsoft.com/office/drawing/2014/main" id="{F5E96BAB-FA25-4253-AD30-1BAA3EBE5DD0}"/>
              </a:ext>
            </a:extLst>
          </p:cNvPr>
          <p:cNvSpPr>
            <a:spLocks noGrp="1"/>
          </p:cNvSpPr>
          <p:nvPr>
            <p:ph type="body" sz="quarter" idx="13"/>
          </p:nvPr>
        </p:nvSpPr>
        <p:spPr>
          <a:xfrm>
            <a:off x="4027488" y="1741488"/>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8AE6-DC44-4A09-BEB0-1078B7A6DE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7E416A-407C-4B5A-8AEF-5CF4E068FF48}"/>
              </a:ext>
            </a:extLst>
          </p:cNvPr>
          <p:cNvSpPr>
            <a:spLocks noGrp="1"/>
          </p:cNvSpPr>
          <p:nvPr>
            <p:ph type="dt" sz="half" idx="10"/>
          </p:nvPr>
        </p:nvSpPr>
        <p:spPr/>
        <p:txBody>
          <a:bodyPr/>
          <a:lstStyle/>
          <a:p>
            <a:fld id="{9D6E9DEC-419B-4CC5-A080-3B06BD5A8291}" type="datetimeFigureOut">
              <a:rPr lang="en-US" smtClean="0"/>
              <a:t>10/17/2018</a:t>
            </a:fld>
            <a:endParaRPr lang="en-US" dirty="0"/>
          </a:p>
        </p:txBody>
      </p:sp>
      <p:sp>
        <p:nvSpPr>
          <p:cNvPr id="4" name="Footer Placeholder 3">
            <a:extLst>
              <a:ext uri="{FF2B5EF4-FFF2-40B4-BE49-F238E27FC236}">
                <a16:creationId xmlns:a16="http://schemas.microsoft.com/office/drawing/2014/main" id="{A82035D9-BEB6-4265-91A5-B2427932905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1A4309-4DA6-4C21-9B95-011B08782DA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6653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F6AB4-B47B-4400-BBAD-8D9F34C9CE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AF4841-B65D-46AF-BE97-A437F6BEACAE}"/>
              </a:ext>
            </a:extLst>
          </p:cNvPr>
          <p:cNvSpPr>
            <a:spLocks noGrp="1"/>
          </p:cNvSpPr>
          <p:nvPr>
            <p:ph type="dt" sz="half" idx="10"/>
          </p:nvPr>
        </p:nvSpPr>
        <p:spPr/>
        <p:txBody>
          <a:bodyPr/>
          <a:lstStyle/>
          <a:p>
            <a:fld id="{9D6E9DEC-419B-4CC5-A080-3B06BD5A8291}" type="datetimeFigureOut">
              <a:rPr lang="en-US" smtClean="0"/>
              <a:t>10/17/2018</a:t>
            </a:fld>
            <a:endParaRPr lang="en-US" dirty="0"/>
          </a:p>
        </p:txBody>
      </p:sp>
      <p:sp>
        <p:nvSpPr>
          <p:cNvPr id="4" name="Footer Placeholder 3">
            <a:extLst>
              <a:ext uri="{FF2B5EF4-FFF2-40B4-BE49-F238E27FC236}">
                <a16:creationId xmlns:a16="http://schemas.microsoft.com/office/drawing/2014/main" id="{6F1AEFFF-00E0-4090-8D80-01A0DD2F6B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0CAA7-D053-4DBA-9DBC-F0BD410DC680}"/>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8685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10/17/2018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70" r:id="rId4"/>
    <p:sldLayoutId id="2147483652" r:id="rId5"/>
    <p:sldLayoutId id="2147483653" r:id="rId6"/>
    <p:sldLayoutId id="2147483654" r:id="rId7"/>
    <p:sldLayoutId id="2147483669" r:id="rId8"/>
    <p:sldLayoutId id="2147483655" r:id="rId9"/>
    <p:sldLayoutId id="2147483656" r:id="rId10"/>
    <p:sldLayoutId id="2147483657" r:id="rId11"/>
    <p:sldLayoutId id="2147483660" r:id="rId12"/>
    <p:sldLayoutId id="2147483661" r:id="rId13"/>
    <p:sldLayoutId id="2147483666" r:id="rId14"/>
    <p:sldLayoutId id="2147483663" r:id="rId15"/>
    <p:sldLayoutId id="2147483667" r:id="rId16"/>
    <p:sldLayoutId id="2147483668" r:id="rId17"/>
    <p:sldLayoutId id="2147483658" r:id="rId18"/>
    <p:sldLayoutId id="2147483659" r:id="rId19"/>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651E-A2B3-43C9-A588-A8182B44851D}"/>
              </a:ext>
            </a:extLst>
          </p:cNvPr>
          <p:cNvSpPr>
            <a:spLocks noGrp="1"/>
          </p:cNvSpPr>
          <p:nvPr>
            <p:ph type="ctrTitle"/>
          </p:nvPr>
        </p:nvSpPr>
        <p:spPr/>
        <p:txBody>
          <a:bodyPr/>
          <a:lstStyle/>
          <a:p>
            <a:r>
              <a:rPr lang="en-US" dirty="0"/>
              <a:t>Daniel 11:40-45</a:t>
            </a:r>
          </a:p>
        </p:txBody>
      </p:sp>
      <p:sp>
        <p:nvSpPr>
          <p:cNvPr id="3" name="Subtitle 2">
            <a:extLst>
              <a:ext uri="{FF2B5EF4-FFF2-40B4-BE49-F238E27FC236}">
                <a16:creationId xmlns:a16="http://schemas.microsoft.com/office/drawing/2014/main" id="{CD6BAF9C-28BD-4B9E-A345-4A7546B23078}"/>
              </a:ext>
            </a:extLst>
          </p:cNvPr>
          <p:cNvSpPr>
            <a:spLocks noGrp="1"/>
          </p:cNvSpPr>
          <p:nvPr>
            <p:ph type="subTitle" idx="1"/>
          </p:nvPr>
        </p:nvSpPr>
        <p:spPr/>
        <p:txBody>
          <a:bodyPr/>
          <a:lstStyle/>
          <a:p>
            <a:r>
              <a:rPr lang="en-US" dirty="0"/>
              <a:t>Toward a Spiritual Application</a:t>
            </a:r>
          </a:p>
        </p:txBody>
      </p:sp>
    </p:spTree>
    <p:extLst>
      <p:ext uri="{BB962C8B-B14F-4D97-AF65-F5344CB8AC3E}">
        <p14:creationId xmlns:p14="http://schemas.microsoft.com/office/powerpoint/2010/main" val="413173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0D03-79F4-4169-88B2-BA7A95BE2AA1}"/>
              </a:ext>
            </a:extLst>
          </p:cNvPr>
          <p:cNvSpPr>
            <a:spLocks noGrp="1"/>
          </p:cNvSpPr>
          <p:nvPr>
            <p:ph type="title"/>
          </p:nvPr>
        </p:nvSpPr>
        <p:spPr/>
        <p:txBody>
          <a:bodyPr/>
          <a:lstStyle/>
          <a:p>
            <a:r>
              <a:rPr lang="en-US" dirty="0"/>
              <a:t>Progressions: Dan 8-9 Combined</a:t>
            </a:r>
          </a:p>
        </p:txBody>
      </p:sp>
      <p:pic>
        <p:nvPicPr>
          <p:cNvPr id="5" name="Content Placeholder 4">
            <a:extLst>
              <a:ext uri="{FF2B5EF4-FFF2-40B4-BE49-F238E27FC236}">
                <a16:creationId xmlns:a16="http://schemas.microsoft.com/office/drawing/2014/main" id="{10A86C13-4570-4496-8B34-533523E5B660}"/>
              </a:ext>
            </a:extLst>
          </p:cNvPr>
          <p:cNvPicPr>
            <a:picLocks noGrp="1" noChangeAspect="1"/>
          </p:cNvPicPr>
          <p:nvPr>
            <p:ph idx="1"/>
          </p:nvPr>
        </p:nvPicPr>
        <p:blipFill>
          <a:blip r:embed="rId2"/>
          <a:stretch>
            <a:fillRect/>
          </a:stretch>
        </p:blipFill>
        <p:spPr>
          <a:xfrm>
            <a:off x="729298" y="2743200"/>
            <a:ext cx="9517380" cy="1508760"/>
          </a:xfrm>
        </p:spPr>
      </p:pic>
      <p:sp>
        <p:nvSpPr>
          <p:cNvPr id="4" name="TextBox 3">
            <a:extLst>
              <a:ext uri="{FF2B5EF4-FFF2-40B4-BE49-F238E27FC236}">
                <a16:creationId xmlns:a16="http://schemas.microsoft.com/office/drawing/2014/main" id="{BF1A1BAD-E624-4D98-BF81-E2A73B15F683}"/>
              </a:ext>
            </a:extLst>
          </p:cNvPr>
          <p:cNvSpPr txBox="1"/>
          <p:nvPr/>
        </p:nvSpPr>
        <p:spPr>
          <a:xfrm>
            <a:off x="680321" y="5486400"/>
            <a:ext cx="9613861" cy="369332"/>
          </a:xfrm>
          <a:prstGeom prst="rect">
            <a:avLst/>
          </a:prstGeom>
          <a:noFill/>
        </p:spPr>
        <p:txBody>
          <a:bodyPr wrap="square" rtlCol="0">
            <a:spAutoFit/>
          </a:bodyPr>
          <a:lstStyle/>
          <a:p>
            <a:r>
              <a:rPr lang="en-US" dirty="0"/>
              <a:t>We now collapse Dan 8 and 9 as one row because of their shared subject matter.</a:t>
            </a:r>
          </a:p>
        </p:txBody>
      </p:sp>
    </p:spTree>
    <p:extLst>
      <p:ext uri="{BB962C8B-B14F-4D97-AF65-F5344CB8AC3E}">
        <p14:creationId xmlns:p14="http://schemas.microsoft.com/office/powerpoint/2010/main" val="118238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9D9C-2298-4743-9B70-BE34FBFFDFF6}"/>
              </a:ext>
            </a:extLst>
          </p:cNvPr>
          <p:cNvSpPr>
            <a:spLocks noGrp="1"/>
          </p:cNvSpPr>
          <p:nvPr>
            <p:ph type="title"/>
          </p:nvPr>
        </p:nvSpPr>
        <p:spPr/>
        <p:txBody>
          <a:bodyPr/>
          <a:lstStyle/>
          <a:p>
            <a:r>
              <a:rPr lang="en-US" dirty="0"/>
              <a:t>Progressions: By Narrative</a:t>
            </a:r>
          </a:p>
        </p:txBody>
      </p:sp>
      <p:pic>
        <p:nvPicPr>
          <p:cNvPr id="5" name="Content Placeholder 4">
            <a:extLst>
              <a:ext uri="{FF2B5EF4-FFF2-40B4-BE49-F238E27FC236}">
                <a16:creationId xmlns:a16="http://schemas.microsoft.com/office/drawing/2014/main" id="{670D5593-2CE0-480C-86FF-9D6DF2873116}"/>
              </a:ext>
            </a:extLst>
          </p:cNvPr>
          <p:cNvPicPr>
            <a:picLocks noGrp="1" noChangeAspect="1"/>
          </p:cNvPicPr>
          <p:nvPr>
            <p:ph idx="1"/>
          </p:nvPr>
        </p:nvPicPr>
        <p:blipFill>
          <a:blip r:embed="rId2"/>
          <a:stretch>
            <a:fillRect/>
          </a:stretch>
        </p:blipFill>
        <p:spPr>
          <a:xfrm>
            <a:off x="2535313" y="2359190"/>
            <a:ext cx="5905350" cy="3554082"/>
          </a:xfrm>
        </p:spPr>
      </p:pic>
      <p:sp>
        <p:nvSpPr>
          <p:cNvPr id="4" name="TextBox 3">
            <a:extLst>
              <a:ext uri="{FF2B5EF4-FFF2-40B4-BE49-F238E27FC236}">
                <a16:creationId xmlns:a16="http://schemas.microsoft.com/office/drawing/2014/main" id="{AB01B9B8-41DA-4B9F-B112-C73760C01191}"/>
              </a:ext>
            </a:extLst>
          </p:cNvPr>
          <p:cNvSpPr txBox="1"/>
          <p:nvPr/>
        </p:nvSpPr>
        <p:spPr>
          <a:xfrm>
            <a:off x="680321" y="6217920"/>
            <a:ext cx="9613861" cy="369332"/>
          </a:xfrm>
          <a:prstGeom prst="rect">
            <a:avLst/>
          </a:prstGeom>
          <a:noFill/>
        </p:spPr>
        <p:txBody>
          <a:bodyPr wrap="square" rtlCol="0">
            <a:spAutoFit/>
          </a:bodyPr>
          <a:lstStyle/>
          <a:p>
            <a:r>
              <a:rPr lang="en-US" dirty="0"/>
              <a:t>This is what we get when Dan 8 and 9 are combined.</a:t>
            </a:r>
          </a:p>
        </p:txBody>
      </p:sp>
    </p:spTree>
    <p:extLst>
      <p:ext uri="{BB962C8B-B14F-4D97-AF65-F5344CB8AC3E}">
        <p14:creationId xmlns:p14="http://schemas.microsoft.com/office/powerpoint/2010/main" val="173164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032-3AF7-4DE7-9D9C-D52BA7ECC28F}"/>
              </a:ext>
            </a:extLst>
          </p:cNvPr>
          <p:cNvSpPr>
            <a:spLocks noGrp="1"/>
          </p:cNvSpPr>
          <p:nvPr>
            <p:ph type="title"/>
          </p:nvPr>
        </p:nvSpPr>
        <p:spPr/>
        <p:txBody>
          <a:bodyPr/>
          <a:lstStyle/>
          <a:p>
            <a:r>
              <a:rPr lang="en-US" dirty="0"/>
              <a:t>Progressions: By Narrative</a:t>
            </a:r>
          </a:p>
        </p:txBody>
      </p:sp>
      <p:pic>
        <p:nvPicPr>
          <p:cNvPr id="5" name="Content Placeholder 4">
            <a:extLst>
              <a:ext uri="{FF2B5EF4-FFF2-40B4-BE49-F238E27FC236}">
                <a16:creationId xmlns:a16="http://schemas.microsoft.com/office/drawing/2014/main" id="{05E1F897-C9CB-43F9-AE5C-D45671FBF847}"/>
              </a:ext>
            </a:extLst>
          </p:cNvPr>
          <p:cNvPicPr>
            <a:picLocks noGrp="1" noChangeAspect="1"/>
          </p:cNvPicPr>
          <p:nvPr>
            <p:ph idx="1"/>
          </p:nvPr>
        </p:nvPicPr>
        <p:blipFill>
          <a:blip r:embed="rId2"/>
          <a:stretch>
            <a:fillRect/>
          </a:stretch>
        </p:blipFill>
        <p:spPr>
          <a:xfrm>
            <a:off x="2507250" y="2336800"/>
            <a:ext cx="5961475" cy="3598863"/>
          </a:xfrm>
        </p:spPr>
      </p:pic>
      <p:sp>
        <p:nvSpPr>
          <p:cNvPr id="6" name="TextBox 5">
            <a:extLst>
              <a:ext uri="{FF2B5EF4-FFF2-40B4-BE49-F238E27FC236}">
                <a16:creationId xmlns:a16="http://schemas.microsoft.com/office/drawing/2014/main" id="{1DDF7EA6-D2BF-4959-92DB-B202DCDF4721}"/>
              </a:ext>
            </a:extLst>
          </p:cNvPr>
          <p:cNvSpPr txBox="1"/>
          <p:nvPr/>
        </p:nvSpPr>
        <p:spPr>
          <a:xfrm>
            <a:off x="680321" y="6217920"/>
            <a:ext cx="9613861" cy="369332"/>
          </a:xfrm>
          <a:prstGeom prst="rect">
            <a:avLst/>
          </a:prstGeom>
          <a:noFill/>
        </p:spPr>
        <p:txBody>
          <a:bodyPr wrap="square" rtlCol="0">
            <a:spAutoFit/>
          </a:bodyPr>
          <a:lstStyle/>
          <a:p>
            <a:r>
              <a:rPr lang="en-US" dirty="0"/>
              <a:t>And this is what we get when they are not. Dan 8 and 9 belong together.</a:t>
            </a:r>
          </a:p>
        </p:txBody>
      </p:sp>
    </p:spTree>
    <p:extLst>
      <p:ext uri="{BB962C8B-B14F-4D97-AF65-F5344CB8AC3E}">
        <p14:creationId xmlns:p14="http://schemas.microsoft.com/office/powerpoint/2010/main" val="2552629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2669-83F2-4088-8897-7384877B801A}"/>
              </a:ext>
            </a:extLst>
          </p:cNvPr>
          <p:cNvSpPr>
            <a:spLocks noGrp="1"/>
          </p:cNvSpPr>
          <p:nvPr>
            <p:ph type="title"/>
          </p:nvPr>
        </p:nvSpPr>
        <p:spPr>
          <a:xfrm>
            <a:off x="680321" y="753228"/>
            <a:ext cx="9707688" cy="1080938"/>
          </a:xfrm>
        </p:spPr>
        <p:txBody>
          <a:bodyPr/>
          <a:lstStyle/>
          <a:p>
            <a:r>
              <a:rPr lang="en-US" dirty="0"/>
              <a:t>Progressions: By Empire</a:t>
            </a:r>
          </a:p>
        </p:txBody>
      </p:sp>
      <p:pic>
        <p:nvPicPr>
          <p:cNvPr id="5" name="Content Placeholder 4">
            <a:extLst>
              <a:ext uri="{FF2B5EF4-FFF2-40B4-BE49-F238E27FC236}">
                <a16:creationId xmlns:a16="http://schemas.microsoft.com/office/drawing/2014/main" id="{6DB59524-8E62-4E68-ADC5-1EA614D2E478}"/>
              </a:ext>
            </a:extLst>
          </p:cNvPr>
          <p:cNvPicPr>
            <a:picLocks noGrp="1" noChangeAspect="1"/>
          </p:cNvPicPr>
          <p:nvPr>
            <p:ph idx="1"/>
          </p:nvPr>
        </p:nvPicPr>
        <p:blipFill>
          <a:blip r:embed="rId2"/>
          <a:stretch>
            <a:fillRect/>
          </a:stretch>
        </p:blipFill>
        <p:spPr>
          <a:xfrm>
            <a:off x="2538404" y="2338684"/>
            <a:ext cx="5899167" cy="3595094"/>
          </a:xfrm>
        </p:spPr>
      </p:pic>
      <p:sp>
        <p:nvSpPr>
          <p:cNvPr id="4" name="TextBox 3">
            <a:extLst>
              <a:ext uri="{FF2B5EF4-FFF2-40B4-BE49-F238E27FC236}">
                <a16:creationId xmlns:a16="http://schemas.microsoft.com/office/drawing/2014/main" id="{DB3B0DF8-070A-40B2-9D14-42C7F46D0507}"/>
              </a:ext>
            </a:extLst>
          </p:cNvPr>
          <p:cNvSpPr txBox="1"/>
          <p:nvPr/>
        </p:nvSpPr>
        <p:spPr>
          <a:xfrm>
            <a:off x="680321" y="6217920"/>
            <a:ext cx="9613861" cy="369332"/>
          </a:xfrm>
          <a:prstGeom prst="rect">
            <a:avLst/>
          </a:prstGeom>
          <a:noFill/>
        </p:spPr>
        <p:txBody>
          <a:bodyPr wrap="square" rtlCol="0">
            <a:spAutoFit/>
          </a:bodyPr>
          <a:lstStyle/>
          <a:p>
            <a:r>
              <a:rPr lang="en-US" dirty="0"/>
              <a:t>The early prophecies can be studied as a group.</a:t>
            </a:r>
          </a:p>
        </p:txBody>
      </p:sp>
    </p:spTree>
    <p:extLst>
      <p:ext uri="{BB962C8B-B14F-4D97-AF65-F5344CB8AC3E}">
        <p14:creationId xmlns:p14="http://schemas.microsoft.com/office/powerpoint/2010/main" val="3933010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3826-A7CF-403B-A69E-AA7BC9904E3E}"/>
              </a:ext>
            </a:extLst>
          </p:cNvPr>
          <p:cNvSpPr>
            <a:spLocks noGrp="1"/>
          </p:cNvSpPr>
          <p:nvPr>
            <p:ph type="title"/>
          </p:nvPr>
        </p:nvSpPr>
        <p:spPr/>
        <p:txBody>
          <a:bodyPr/>
          <a:lstStyle/>
          <a:p>
            <a:r>
              <a:rPr lang="en-US" dirty="0"/>
              <a:t>Progressions: By Empire</a:t>
            </a:r>
          </a:p>
        </p:txBody>
      </p:sp>
      <p:pic>
        <p:nvPicPr>
          <p:cNvPr id="5" name="Content Placeholder 4">
            <a:extLst>
              <a:ext uri="{FF2B5EF4-FFF2-40B4-BE49-F238E27FC236}">
                <a16:creationId xmlns:a16="http://schemas.microsoft.com/office/drawing/2014/main" id="{FB5E2FAA-4931-4467-846B-4064F206AB22}"/>
              </a:ext>
            </a:extLst>
          </p:cNvPr>
          <p:cNvPicPr>
            <a:picLocks noGrp="1" noChangeAspect="1"/>
          </p:cNvPicPr>
          <p:nvPr>
            <p:ph idx="1"/>
          </p:nvPr>
        </p:nvPicPr>
        <p:blipFill>
          <a:blip r:embed="rId2"/>
          <a:stretch>
            <a:fillRect/>
          </a:stretch>
        </p:blipFill>
        <p:spPr>
          <a:xfrm>
            <a:off x="2538404" y="2336800"/>
            <a:ext cx="5899167" cy="3598863"/>
          </a:xfrm>
        </p:spPr>
      </p:pic>
      <p:sp>
        <p:nvSpPr>
          <p:cNvPr id="4" name="TextBox 3">
            <a:extLst>
              <a:ext uri="{FF2B5EF4-FFF2-40B4-BE49-F238E27FC236}">
                <a16:creationId xmlns:a16="http://schemas.microsoft.com/office/drawing/2014/main" id="{84797095-5DB2-489F-AB5D-5C14EF8D4944}"/>
              </a:ext>
            </a:extLst>
          </p:cNvPr>
          <p:cNvSpPr txBox="1"/>
          <p:nvPr/>
        </p:nvSpPr>
        <p:spPr>
          <a:xfrm>
            <a:off x="680321" y="6217920"/>
            <a:ext cx="9613861" cy="369332"/>
          </a:xfrm>
          <a:prstGeom prst="rect">
            <a:avLst/>
          </a:prstGeom>
          <a:noFill/>
        </p:spPr>
        <p:txBody>
          <a:bodyPr wrap="square" rtlCol="0">
            <a:spAutoFit/>
          </a:bodyPr>
          <a:lstStyle/>
          <a:p>
            <a:r>
              <a:rPr lang="en-US" dirty="0"/>
              <a:t>The last prophecy is comparable to the earlier ones.</a:t>
            </a:r>
          </a:p>
        </p:txBody>
      </p:sp>
    </p:spTree>
    <p:extLst>
      <p:ext uri="{BB962C8B-B14F-4D97-AF65-F5344CB8AC3E}">
        <p14:creationId xmlns:p14="http://schemas.microsoft.com/office/powerpoint/2010/main" val="1172840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A523-B705-46CC-B2B4-ADE0CD33E686}"/>
              </a:ext>
            </a:extLst>
          </p:cNvPr>
          <p:cNvSpPr>
            <a:spLocks noGrp="1"/>
          </p:cNvSpPr>
          <p:nvPr>
            <p:ph type="title"/>
          </p:nvPr>
        </p:nvSpPr>
        <p:spPr/>
        <p:txBody>
          <a:bodyPr/>
          <a:lstStyle/>
          <a:p>
            <a:r>
              <a:rPr lang="en-US" dirty="0"/>
              <a:t>Progressions: By Empire</a:t>
            </a:r>
          </a:p>
        </p:txBody>
      </p:sp>
      <p:pic>
        <p:nvPicPr>
          <p:cNvPr id="5" name="Content Placeholder 4">
            <a:extLst>
              <a:ext uri="{FF2B5EF4-FFF2-40B4-BE49-F238E27FC236}">
                <a16:creationId xmlns:a16="http://schemas.microsoft.com/office/drawing/2014/main" id="{8ED447EC-BFB6-4B02-8256-2EF4D963850B}"/>
              </a:ext>
            </a:extLst>
          </p:cNvPr>
          <p:cNvPicPr>
            <a:picLocks noGrp="1" noChangeAspect="1"/>
          </p:cNvPicPr>
          <p:nvPr>
            <p:ph idx="1"/>
          </p:nvPr>
        </p:nvPicPr>
        <p:blipFill>
          <a:blip r:embed="rId2"/>
          <a:stretch>
            <a:fillRect/>
          </a:stretch>
        </p:blipFill>
        <p:spPr>
          <a:xfrm>
            <a:off x="2549637" y="2336800"/>
            <a:ext cx="5876702" cy="3598862"/>
          </a:xfrm>
        </p:spPr>
      </p:pic>
    </p:spTree>
    <p:extLst>
      <p:ext uri="{BB962C8B-B14F-4D97-AF65-F5344CB8AC3E}">
        <p14:creationId xmlns:p14="http://schemas.microsoft.com/office/powerpoint/2010/main" val="2666962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8CFC-0E7B-4D1F-BC65-C6860C8765E2}"/>
              </a:ext>
            </a:extLst>
          </p:cNvPr>
          <p:cNvSpPr>
            <a:spLocks noGrp="1"/>
          </p:cNvSpPr>
          <p:nvPr>
            <p:ph type="title"/>
          </p:nvPr>
        </p:nvSpPr>
        <p:spPr/>
        <p:txBody>
          <a:bodyPr/>
          <a:lstStyle/>
          <a:p>
            <a:r>
              <a:rPr lang="en-US" dirty="0"/>
              <a:t>Progressions: Summary</a:t>
            </a:r>
          </a:p>
        </p:txBody>
      </p:sp>
      <p:sp>
        <p:nvSpPr>
          <p:cNvPr id="3" name="Content Placeholder 2">
            <a:extLst>
              <a:ext uri="{FF2B5EF4-FFF2-40B4-BE49-F238E27FC236}">
                <a16:creationId xmlns:a16="http://schemas.microsoft.com/office/drawing/2014/main" id="{BD80E6B7-8859-4B8B-9FF6-60ACB5E22738}"/>
              </a:ext>
            </a:extLst>
          </p:cNvPr>
          <p:cNvSpPr>
            <a:spLocks noGrp="1"/>
          </p:cNvSpPr>
          <p:nvPr>
            <p:ph idx="1"/>
          </p:nvPr>
        </p:nvSpPr>
        <p:spPr/>
        <p:txBody>
          <a:bodyPr>
            <a:normAutofit fontScale="92500" lnSpcReduction="20000"/>
          </a:bodyPr>
          <a:lstStyle/>
          <a:p>
            <a:r>
              <a:rPr lang="en-US" dirty="0"/>
              <a:t>Dan 2</a:t>
            </a:r>
          </a:p>
          <a:p>
            <a:pPr lvl="1"/>
            <a:r>
              <a:rPr lang="en-US" dirty="0"/>
              <a:t>Chemical composition (metal, </a:t>
            </a:r>
            <a:r>
              <a:rPr lang="en-US" dirty="0" err="1"/>
              <a:t>metal+metal</a:t>
            </a:r>
            <a:r>
              <a:rPr lang="en-US" dirty="0"/>
              <a:t>, </a:t>
            </a:r>
            <a:r>
              <a:rPr lang="en-US" dirty="0" err="1"/>
              <a:t>metal+nonmetal</a:t>
            </a:r>
            <a:r>
              <a:rPr lang="en-US" dirty="0"/>
              <a:t>, nonmetal).</a:t>
            </a:r>
          </a:p>
          <a:p>
            <a:pPr lvl="1"/>
            <a:r>
              <a:rPr lang="en-US" dirty="0"/>
              <a:t>Value (more to less).</a:t>
            </a:r>
          </a:p>
          <a:p>
            <a:pPr lvl="1"/>
            <a:r>
              <a:rPr lang="en-US" dirty="0"/>
              <a:t>Hardness (less to more).</a:t>
            </a:r>
          </a:p>
          <a:p>
            <a:r>
              <a:rPr lang="en-US" dirty="0"/>
              <a:t>Dan 7</a:t>
            </a:r>
          </a:p>
          <a:p>
            <a:pPr lvl="1"/>
            <a:r>
              <a:rPr lang="en-US" dirty="0"/>
              <a:t>A sequence of numbers (2 wings; 2 sides, 3 ribs; 4 wings; 7 heads, 10 horns).</a:t>
            </a:r>
          </a:p>
          <a:p>
            <a:r>
              <a:rPr lang="en-US" dirty="0"/>
              <a:t>Dan 2, 7, 8, 9, 10-12</a:t>
            </a:r>
          </a:p>
          <a:p>
            <a:pPr lvl="1"/>
            <a:r>
              <a:rPr lang="en-US" dirty="0"/>
              <a:t>Animacy hierarchy involving spiritual relevance (less to more).</a:t>
            </a:r>
          </a:p>
          <a:p>
            <a:r>
              <a:rPr lang="en-US" dirty="0"/>
              <a:t>Dan 2, 7, 8-9, 10-12</a:t>
            </a:r>
          </a:p>
          <a:p>
            <a:pPr lvl="1"/>
            <a:r>
              <a:rPr lang="en-US" dirty="0"/>
              <a:t>Increasing levels of interest in world empires from narrative to narrative.</a:t>
            </a:r>
          </a:p>
          <a:p>
            <a:pPr lvl="1"/>
            <a:r>
              <a:rPr lang="en-US" dirty="0"/>
              <a:t>Increasing levels of interest in world empires from empire to empire.</a:t>
            </a:r>
          </a:p>
        </p:txBody>
      </p:sp>
    </p:spTree>
    <p:extLst>
      <p:ext uri="{BB962C8B-B14F-4D97-AF65-F5344CB8AC3E}">
        <p14:creationId xmlns:p14="http://schemas.microsoft.com/office/powerpoint/2010/main" val="2993366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2FD862-8667-4107-892F-988EB0127BB2}"/>
              </a:ext>
            </a:extLst>
          </p:cNvPr>
          <p:cNvSpPr>
            <a:spLocks noGrp="1"/>
          </p:cNvSpPr>
          <p:nvPr>
            <p:ph type="title"/>
          </p:nvPr>
        </p:nvSpPr>
        <p:spPr/>
        <p:txBody>
          <a:bodyPr/>
          <a:lstStyle/>
          <a:p>
            <a:r>
              <a:rPr lang="en-US" dirty="0"/>
              <a:t>Daniel 10-12</a:t>
            </a:r>
          </a:p>
        </p:txBody>
      </p:sp>
      <p:sp>
        <p:nvSpPr>
          <p:cNvPr id="5" name="Text Placeholder 4">
            <a:extLst>
              <a:ext uri="{FF2B5EF4-FFF2-40B4-BE49-F238E27FC236}">
                <a16:creationId xmlns:a16="http://schemas.microsoft.com/office/drawing/2014/main" id="{E7C91A9E-2ECC-4C9E-9C09-CE1FB1F5D8D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72514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F619-1562-4111-B7CD-BAB9F1C4AA2E}"/>
              </a:ext>
            </a:extLst>
          </p:cNvPr>
          <p:cNvSpPr>
            <a:spLocks noGrp="1"/>
          </p:cNvSpPr>
          <p:nvPr>
            <p:ph type="title"/>
          </p:nvPr>
        </p:nvSpPr>
        <p:spPr/>
        <p:txBody>
          <a:bodyPr/>
          <a:lstStyle/>
          <a:p>
            <a:r>
              <a:rPr lang="en-US" dirty="0"/>
              <a:t>Dan 10-12: Overview</a:t>
            </a:r>
          </a:p>
        </p:txBody>
      </p:sp>
      <p:pic>
        <p:nvPicPr>
          <p:cNvPr id="5" name="Content Placeholder 4">
            <a:extLst>
              <a:ext uri="{FF2B5EF4-FFF2-40B4-BE49-F238E27FC236}">
                <a16:creationId xmlns:a16="http://schemas.microsoft.com/office/drawing/2014/main" id="{6EEDCDD6-A9DA-4893-9844-ACA950C9E3F1}"/>
              </a:ext>
            </a:extLst>
          </p:cNvPr>
          <p:cNvPicPr>
            <a:picLocks noGrp="1" noChangeAspect="1"/>
          </p:cNvPicPr>
          <p:nvPr>
            <p:ph idx="1"/>
          </p:nvPr>
        </p:nvPicPr>
        <p:blipFill>
          <a:blip r:embed="rId2"/>
          <a:stretch>
            <a:fillRect/>
          </a:stretch>
        </p:blipFill>
        <p:spPr>
          <a:xfrm>
            <a:off x="970494" y="2743200"/>
            <a:ext cx="10251012" cy="1512296"/>
          </a:xfrm>
        </p:spPr>
      </p:pic>
    </p:spTree>
    <p:extLst>
      <p:ext uri="{BB962C8B-B14F-4D97-AF65-F5344CB8AC3E}">
        <p14:creationId xmlns:p14="http://schemas.microsoft.com/office/powerpoint/2010/main" val="3966581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8BDDA-3249-44A1-B54A-7AA298CC77DB}"/>
              </a:ext>
            </a:extLst>
          </p:cNvPr>
          <p:cNvSpPr>
            <a:spLocks noGrp="1"/>
          </p:cNvSpPr>
          <p:nvPr>
            <p:ph type="title"/>
          </p:nvPr>
        </p:nvSpPr>
        <p:spPr/>
        <p:txBody>
          <a:bodyPr/>
          <a:lstStyle/>
          <a:p>
            <a:r>
              <a:rPr lang="en-US" dirty="0"/>
              <a:t>Dan 10-12: Issues</a:t>
            </a:r>
          </a:p>
        </p:txBody>
      </p:sp>
      <p:sp>
        <p:nvSpPr>
          <p:cNvPr id="3" name="Content Placeholder 2">
            <a:extLst>
              <a:ext uri="{FF2B5EF4-FFF2-40B4-BE49-F238E27FC236}">
                <a16:creationId xmlns:a16="http://schemas.microsoft.com/office/drawing/2014/main" id="{18B4D0A2-B56F-46D7-A8D0-A8E1AE619E29}"/>
              </a:ext>
            </a:extLst>
          </p:cNvPr>
          <p:cNvSpPr>
            <a:spLocks noGrp="1"/>
          </p:cNvSpPr>
          <p:nvPr>
            <p:ph idx="1"/>
          </p:nvPr>
        </p:nvSpPr>
        <p:spPr/>
        <p:txBody>
          <a:bodyPr>
            <a:normAutofit/>
          </a:bodyPr>
          <a:lstStyle/>
          <a:p>
            <a:r>
              <a:rPr lang="en-US" dirty="0"/>
              <a:t>One way to think of explanation is that it is that process by which all representational content is filtered out, leaving only what is literal. </a:t>
            </a:r>
          </a:p>
          <a:p>
            <a:r>
              <a:rPr lang="en-US" dirty="0"/>
              <a:t>But . . .</a:t>
            </a:r>
          </a:p>
        </p:txBody>
      </p:sp>
    </p:spTree>
    <p:extLst>
      <p:ext uri="{BB962C8B-B14F-4D97-AF65-F5344CB8AC3E}">
        <p14:creationId xmlns:p14="http://schemas.microsoft.com/office/powerpoint/2010/main" val="27821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E234-1FAC-42BF-BD49-4257088E377E}"/>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A7B108BB-D039-46A6-990D-7FC060340EA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204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8BDDA-3249-44A1-B54A-7AA298CC77DB}"/>
              </a:ext>
            </a:extLst>
          </p:cNvPr>
          <p:cNvSpPr>
            <a:spLocks noGrp="1"/>
          </p:cNvSpPr>
          <p:nvPr>
            <p:ph type="title"/>
          </p:nvPr>
        </p:nvSpPr>
        <p:spPr/>
        <p:txBody>
          <a:bodyPr/>
          <a:lstStyle/>
          <a:p>
            <a:r>
              <a:rPr lang="en-US" dirty="0"/>
              <a:t>Dan 10-12: Issues</a:t>
            </a:r>
          </a:p>
        </p:txBody>
      </p:sp>
      <p:sp>
        <p:nvSpPr>
          <p:cNvPr id="3" name="Content Placeholder 2">
            <a:extLst>
              <a:ext uri="{FF2B5EF4-FFF2-40B4-BE49-F238E27FC236}">
                <a16:creationId xmlns:a16="http://schemas.microsoft.com/office/drawing/2014/main" id="{18B4D0A2-B56F-46D7-A8D0-A8E1AE619E29}"/>
              </a:ext>
            </a:extLst>
          </p:cNvPr>
          <p:cNvSpPr>
            <a:spLocks noGrp="1"/>
          </p:cNvSpPr>
          <p:nvPr>
            <p:ph idx="1"/>
          </p:nvPr>
        </p:nvSpPr>
        <p:spPr>
          <a:xfrm>
            <a:off x="680321" y="2336872"/>
            <a:ext cx="9613861" cy="3767899"/>
          </a:xfrm>
        </p:spPr>
        <p:txBody>
          <a:bodyPr>
            <a:normAutofit/>
          </a:bodyPr>
          <a:lstStyle/>
          <a:p>
            <a:r>
              <a:rPr lang="en-US" dirty="0"/>
              <a:t>Dan 8 explains Dan 7. </a:t>
            </a:r>
          </a:p>
          <a:p>
            <a:pPr lvl="1"/>
            <a:r>
              <a:rPr lang="en-US" dirty="0"/>
              <a:t>In Dan 7 the little horn is only empire IVb. It rises among 10 horns, half a millennium after Christ.</a:t>
            </a:r>
          </a:p>
          <a:p>
            <a:pPr lvl="1"/>
            <a:r>
              <a:rPr lang="en-US" dirty="0"/>
              <a:t>In Dan 8 the little horn is empires </a:t>
            </a:r>
            <a:r>
              <a:rPr lang="en-US" dirty="0" err="1"/>
              <a:t>IVa</a:t>
            </a:r>
            <a:r>
              <a:rPr lang="en-US" dirty="0"/>
              <a:t> and IVb. It rises among 4 horns, a century and a half before Christ. In 8:9 its interests are horizontal (</a:t>
            </a:r>
            <a:r>
              <a:rPr lang="en-US" dirty="0" err="1"/>
              <a:t>IVa</a:t>
            </a:r>
            <a:r>
              <a:rPr lang="en-US" dirty="0"/>
              <a:t>), in 8:10-12 its interests are vertical (IVb).</a:t>
            </a:r>
          </a:p>
          <a:p>
            <a:pPr lvl="1"/>
            <a:r>
              <a:rPr lang="en-US" dirty="0"/>
              <a:t>This concept adds value to what we can learn about the little horn from Dan 7 and therefore explains the little horn further.</a:t>
            </a:r>
          </a:p>
        </p:txBody>
      </p:sp>
    </p:spTree>
    <p:extLst>
      <p:ext uri="{BB962C8B-B14F-4D97-AF65-F5344CB8AC3E}">
        <p14:creationId xmlns:p14="http://schemas.microsoft.com/office/powerpoint/2010/main" val="3862402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4492-FE1F-4F2C-BC0D-B27B29BEDD26}"/>
              </a:ext>
            </a:extLst>
          </p:cNvPr>
          <p:cNvSpPr>
            <a:spLocks noGrp="1"/>
          </p:cNvSpPr>
          <p:nvPr>
            <p:ph type="title"/>
          </p:nvPr>
        </p:nvSpPr>
        <p:spPr/>
        <p:txBody>
          <a:bodyPr/>
          <a:lstStyle/>
          <a:p>
            <a:r>
              <a:rPr lang="en-US" dirty="0"/>
              <a:t>Dan 10-12: Issues</a:t>
            </a:r>
          </a:p>
        </p:txBody>
      </p:sp>
      <p:sp>
        <p:nvSpPr>
          <p:cNvPr id="3" name="Content Placeholder 2">
            <a:extLst>
              <a:ext uri="{FF2B5EF4-FFF2-40B4-BE49-F238E27FC236}">
                <a16:creationId xmlns:a16="http://schemas.microsoft.com/office/drawing/2014/main" id="{5204F621-7FDE-429C-A239-E091F91285DF}"/>
              </a:ext>
            </a:extLst>
          </p:cNvPr>
          <p:cNvSpPr>
            <a:spLocks noGrp="1"/>
          </p:cNvSpPr>
          <p:nvPr>
            <p:ph idx="1"/>
          </p:nvPr>
        </p:nvSpPr>
        <p:spPr/>
        <p:txBody>
          <a:bodyPr/>
          <a:lstStyle/>
          <a:p>
            <a:r>
              <a:rPr lang="en-US" dirty="0"/>
              <a:t>Dan 9 explains Dan 8. </a:t>
            </a:r>
          </a:p>
          <a:p>
            <a:pPr lvl="1"/>
            <a:r>
              <a:rPr lang="en-US" dirty="0"/>
              <a:t>The beginning of the 2300 evening-mornings is given only in Dan 9.</a:t>
            </a:r>
          </a:p>
          <a:p>
            <a:endParaRPr lang="en-US" dirty="0"/>
          </a:p>
        </p:txBody>
      </p:sp>
    </p:spTree>
    <p:extLst>
      <p:ext uri="{BB962C8B-B14F-4D97-AF65-F5344CB8AC3E}">
        <p14:creationId xmlns:p14="http://schemas.microsoft.com/office/powerpoint/2010/main" val="1116776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7895-A847-4FED-8A45-51A82CD806D2}"/>
              </a:ext>
            </a:extLst>
          </p:cNvPr>
          <p:cNvSpPr>
            <a:spLocks noGrp="1"/>
          </p:cNvSpPr>
          <p:nvPr>
            <p:ph type="title"/>
          </p:nvPr>
        </p:nvSpPr>
        <p:spPr/>
        <p:txBody>
          <a:bodyPr/>
          <a:lstStyle/>
          <a:p>
            <a:r>
              <a:rPr lang="en-US" dirty="0"/>
              <a:t>Dan 10-12: Issues</a:t>
            </a:r>
          </a:p>
        </p:txBody>
      </p:sp>
      <p:sp>
        <p:nvSpPr>
          <p:cNvPr id="3" name="Content Placeholder 2">
            <a:extLst>
              <a:ext uri="{FF2B5EF4-FFF2-40B4-BE49-F238E27FC236}">
                <a16:creationId xmlns:a16="http://schemas.microsoft.com/office/drawing/2014/main" id="{6AB12E47-EEE1-456B-8E34-8F2B13A736FD}"/>
              </a:ext>
            </a:extLst>
          </p:cNvPr>
          <p:cNvSpPr>
            <a:spLocks noGrp="1"/>
          </p:cNvSpPr>
          <p:nvPr>
            <p:ph idx="1"/>
          </p:nvPr>
        </p:nvSpPr>
        <p:spPr>
          <a:xfrm>
            <a:off x="680321" y="2336872"/>
            <a:ext cx="9613861" cy="4106457"/>
          </a:xfrm>
        </p:spPr>
        <p:txBody>
          <a:bodyPr>
            <a:normAutofit/>
          </a:bodyPr>
          <a:lstStyle/>
          <a:p>
            <a:r>
              <a:rPr lang="en-US" dirty="0"/>
              <a:t>Dan 12 explains Dan 11.</a:t>
            </a:r>
          </a:p>
          <a:p>
            <a:pPr lvl="1"/>
            <a:r>
              <a:rPr lang="en-US" dirty="0"/>
              <a:t>Dan 12:6-7 is parallel with, goes back to, and explains Dan 11:35-36.</a:t>
            </a:r>
          </a:p>
          <a:p>
            <a:pPr lvl="1"/>
            <a:r>
              <a:rPr lang="en-US" dirty="0"/>
              <a:t>Dan 12:10-11 is parallel with, goes back to, and explains Dan 11:31-35.</a:t>
            </a:r>
          </a:p>
          <a:p>
            <a:pPr lvl="1"/>
            <a:r>
              <a:rPr lang="en-US" dirty="0"/>
              <a:t>In both cases we are dealing with shared contexts and the later passage gives added value, i.e., it constitutes an explanation.</a:t>
            </a:r>
          </a:p>
        </p:txBody>
      </p:sp>
    </p:spTree>
    <p:extLst>
      <p:ext uri="{BB962C8B-B14F-4D97-AF65-F5344CB8AC3E}">
        <p14:creationId xmlns:p14="http://schemas.microsoft.com/office/powerpoint/2010/main" val="3071144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7895-A847-4FED-8A45-51A82CD806D2}"/>
              </a:ext>
            </a:extLst>
          </p:cNvPr>
          <p:cNvSpPr>
            <a:spLocks noGrp="1"/>
          </p:cNvSpPr>
          <p:nvPr>
            <p:ph type="title"/>
          </p:nvPr>
        </p:nvSpPr>
        <p:spPr/>
        <p:txBody>
          <a:bodyPr/>
          <a:lstStyle/>
          <a:p>
            <a:r>
              <a:rPr lang="en-US" dirty="0"/>
              <a:t>Dan 10-12: Issues</a:t>
            </a:r>
          </a:p>
        </p:txBody>
      </p:sp>
      <p:sp>
        <p:nvSpPr>
          <p:cNvPr id="3" name="Content Placeholder 2">
            <a:extLst>
              <a:ext uri="{FF2B5EF4-FFF2-40B4-BE49-F238E27FC236}">
                <a16:creationId xmlns:a16="http://schemas.microsoft.com/office/drawing/2014/main" id="{6AB12E47-EEE1-456B-8E34-8F2B13A736FD}"/>
              </a:ext>
            </a:extLst>
          </p:cNvPr>
          <p:cNvSpPr>
            <a:spLocks noGrp="1"/>
          </p:cNvSpPr>
          <p:nvPr>
            <p:ph idx="1"/>
          </p:nvPr>
        </p:nvSpPr>
        <p:spPr>
          <a:xfrm>
            <a:off x="680321" y="2336872"/>
            <a:ext cx="9613861" cy="4106457"/>
          </a:xfrm>
        </p:spPr>
        <p:txBody>
          <a:bodyPr>
            <a:normAutofit/>
          </a:bodyPr>
          <a:lstStyle/>
          <a:p>
            <a:r>
              <a:rPr lang="en-US" dirty="0"/>
              <a:t>If Dan 11 gives an explanation, it cannot itself be an explanation under the definition offered above.</a:t>
            </a:r>
          </a:p>
          <a:p>
            <a:r>
              <a:rPr lang="en-US" dirty="0"/>
              <a:t>Thus, it follows that an argument for literality in Dan 11 based on the idea that Dan 11 explains Dan 8 does not bear scrutiny. Dan 11 is not necessarily literal because of its relationship to Dan 8.</a:t>
            </a:r>
          </a:p>
        </p:txBody>
      </p:sp>
    </p:spTree>
    <p:extLst>
      <p:ext uri="{BB962C8B-B14F-4D97-AF65-F5344CB8AC3E}">
        <p14:creationId xmlns:p14="http://schemas.microsoft.com/office/powerpoint/2010/main" val="885736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1CBD10-E59D-4DCD-B994-5BF0BDCA6C46}"/>
              </a:ext>
            </a:extLst>
          </p:cNvPr>
          <p:cNvSpPr>
            <a:spLocks noGrp="1"/>
          </p:cNvSpPr>
          <p:nvPr>
            <p:ph type="title"/>
          </p:nvPr>
        </p:nvSpPr>
        <p:spPr/>
        <p:txBody>
          <a:bodyPr/>
          <a:lstStyle/>
          <a:p>
            <a:r>
              <a:rPr lang="en-US" dirty="0"/>
              <a:t>Daniel 10</a:t>
            </a:r>
          </a:p>
        </p:txBody>
      </p:sp>
      <p:sp>
        <p:nvSpPr>
          <p:cNvPr id="5" name="Text Placeholder 4">
            <a:extLst>
              <a:ext uri="{FF2B5EF4-FFF2-40B4-BE49-F238E27FC236}">
                <a16:creationId xmlns:a16="http://schemas.microsoft.com/office/drawing/2014/main" id="{D9E965A6-7EC5-4A18-8E15-6C5A4918E11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47758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F96395-E81C-4C3F-938C-D88882271E2C}"/>
              </a:ext>
            </a:extLst>
          </p:cNvPr>
          <p:cNvSpPr>
            <a:spLocks noGrp="1"/>
          </p:cNvSpPr>
          <p:nvPr>
            <p:ph type="title"/>
          </p:nvPr>
        </p:nvSpPr>
        <p:spPr/>
        <p:txBody>
          <a:bodyPr/>
          <a:lstStyle/>
          <a:p>
            <a:r>
              <a:rPr lang="en-US" dirty="0"/>
              <a:t>Dan 10</a:t>
            </a:r>
          </a:p>
        </p:txBody>
      </p:sp>
      <p:sp>
        <p:nvSpPr>
          <p:cNvPr id="6" name="Content Placeholder 5">
            <a:extLst>
              <a:ext uri="{FF2B5EF4-FFF2-40B4-BE49-F238E27FC236}">
                <a16:creationId xmlns:a16="http://schemas.microsoft.com/office/drawing/2014/main" id="{23636075-0699-44F6-B04A-C449CE207CAD}"/>
              </a:ext>
            </a:extLst>
          </p:cNvPr>
          <p:cNvSpPr>
            <a:spLocks noGrp="1"/>
          </p:cNvSpPr>
          <p:nvPr>
            <p:ph idx="1"/>
          </p:nvPr>
        </p:nvSpPr>
        <p:spPr>
          <a:xfrm>
            <a:off x="680321" y="2336873"/>
            <a:ext cx="9613861" cy="3599316"/>
          </a:xfrm>
        </p:spPr>
        <p:txBody>
          <a:bodyPr/>
          <a:lstStyle/>
          <a:p>
            <a:r>
              <a:rPr lang="en-US" dirty="0"/>
              <a:t>The hand that “touched me and set me trembling on my hands and knees” did not belong to “the man clothed in linen,” but to Gabriel.</a:t>
            </a:r>
          </a:p>
          <a:p>
            <a:r>
              <a:rPr lang="en-US" dirty="0"/>
              <a:t>“The man clothed in linen” is the same as “Michael” (Dan 10:13, 21; 12:1; Jude 9; Rev 12:7).</a:t>
            </a:r>
          </a:p>
          <a:p>
            <a:r>
              <a:rPr lang="en-US" dirty="0"/>
              <a:t>The following passages (Dan 10, Rev 1) describe the same holy Being. This fact is an important part of the context for Dan 10-12.</a:t>
            </a:r>
          </a:p>
          <a:p>
            <a:endParaRPr lang="en-US" dirty="0"/>
          </a:p>
        </p:txBody>
      </p:sp>
    </p:spTree>
    <p:extLst>
      <p:ext uri="{BB962C8B-B14F-4D97-AF65-F5344CB8AC3E}">
        <p14:creationId xmlns:p14="http://schemas.microsoft.com/office/powerpoint/2010/main" val="2747777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1290DF-05CE-490C-BC13-8071004C3F56}"/>
              </a:ext>
            </a:extLst>
          </p:cNvPr>
          <p:cNvPicPr>
            <a:picLocks noGrp="1" noChangeAspect="1"/>
          </p:cNvPicPr>
          <p:nvPr>
            <p:ph idx="4294967295"/>
          </p:nvPr>
        </p:nvPicPr>
        <p:blipFill>
          <a:blip r:embed="rId2"/>
          <a:stretch>
            <a:fillRect/>
          </a:stretch>
        </p:blipFill>
        <p:spPr>
          <a:xfrm>
            <a:off x="990600" y="569297"/>
            <a:ext cx="8991600" cy="5719405"/>
          </a:xfrm>
        </p:spPr>
      </p:pic>
    </p:spTree>
    <p:extLst>
      <p:ext uri="{BB962C8B-B14F-4D97-AF65-F5344CB8AC3E}">
        <p14:creationId xmlns:p14="http://schemas.microsoft.com/office/powerpoint/2010/main" val="791310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1CBD10-E59D-4DCD-B994-5BF0BDCA6C46}"/>
              </a:ext>
            </a:extLst>
          </p:cNvPr>
          <p:cNvSpPr>
            <a:spLocks noGrp="1"/>
          </p:cNvSpPr>
          <p:nvPr>
            <p:ph type="title"/>
          </p:nvPr>
        </p:nvSpPr>
        <p:spPr/>
        <p:txBody>
          <a:bodyPr/>
          <a:lstStyle/>
          <a:p>
            <a:r>
              <a:rPr lang="en-US" dirty="0"/>
              <a:t>Daniel 11</a:t>
            </a:r>
          </a:p>
        </p:txBody>
      </p:sp>
      <p:sp>
        <p:nvSpPr>
          <p:cNvPr id="5" name="Text Placeholder 4">
            <a:extLst>
              <a:ext uri="{FF2B5EF4-FFF2-40B4-BE49-F238E27FC236}">
                <a16:creationId xmlns:a16="http://schemas.microsoft.com/office/drawing/2014/main" id="{D9E965A6-7EC5-4A18-8E15-6C5A4918E11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86443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EE079D-6341-4F72-A111-2FC4BE543EA7}"/>
              </a:ext>
            </a:extLst>
          </p:cNvPr>
          <p:cNvSpPr>
            <a:spLocks noGrp="1"/>
          </p:cNvSpPr>
          <p:nvPr>
            <p:ph type="title"/>
          </p:nvPr>
        </p:nvSpPr>
        <p:spPr/>
        <p:txBody>
          <a:bodyPr/>
          <a:lstStyle/>
          <a:p>
            <a:r>
              <a:rPr lang="en-US" dirty="0"/>
              <a:t>Dan 11: Overview</a:t>
            </a:r>
          </a:p>
        </p:txBody>
      </p:sp>
      <p:sp>
        <p:nvSpPr>
          <p:cNvPr id="6" name="Content Placeholder 5">
            <a:extLst>
              <a:ext uri="{FF2B5EF4-FFF2-40B4-BE49-F238E27FC236}">
                <a16:creationId xmlns:a16="http://schemas.microsoft.com/office/drawing/2014/main" id="{E2A36532-65E6-42E6-AD68-C9C1088F2303}"/>
              </a:ext>
            </a:extLst>
          </p:cNvPr>
          <p:cNvSpPr>
            <a:spLocks noGrp="1"/>
          </p:cNvSpPr>
          <p:nvPr>
            <p:ph idx="1"/>
          </p:nvPr>
        </p:nvSpPr>
        <p:spPr>
          <a:xfrm>
            <a:off x="680321" y="2336872"/>
            <a:ext cx="9613861" cy="4095825"/>
          </a:xfrm>
        </p:spPr>
        <p:txBody>
          <a:bodyPr>
            <a:normAutofit/>
          </a:bodyPr>
          <a:lstStyle/>
          <a:p>
            <a:r>
              <a:rPr lang="en-US" dirty="0"/>
              <a:t>Dan 11 has three sections and these have an increasing number of subsections:</a:t>
            </a:r>
          </a:p>
          <a:p>
            <a:pPr lvl="1"/>
            <a:r>
              <a:rPr lang="en-US" dirty="0"/>
              <a:t>1		</a:t>
            </a:r>
          </a:p>
          <a:p>
            <a:pPr lvl="2"/>
            <a:r>
              <a:rPr lang="en-US" dirty="0"/>
              <a:t>11:2b-15</a:t>
            </a:r>
          </a:p>
          <a:p>
            <a:pPr lvl="1"/>
            <a:r>
              <a:rPr lang="en-US" dirty="0"/>
              <a:t>2		</a:t>
            </a:r>
          </a:p>
          <a:p>
            <a:pPr lvl="2"/>
            <a:r>
              <a:rPr lang="en-US" dirty="0"/>
              <a:t>11:16-22</a:t>
            </a:r>
          </a:p>
          <a:p>
            <a:pPr lvl="2"/>
            <a:r>
              <a:rPr lang="en-US" dirty="0"/>
              <a:t>11:23-28</a:t>
            </a:r>
          </a:p>
          <a:p>
            <a:pPr lvl="1"/>
            <a:r>
              <a:rPr lang="en-US" dirty="0"/>
              <a:t>3	</a:t>
            </a:r>
          </a:p>
          <a:p>
            <a:pPr lvl="2"/>
            <a:r>
              <a:rPr lang="en-US" dirty="0"/>
              <a:t>11:29-35/36-39</a:t>
            </a:r>
          </a:p>
          <a:p>
            <a:pPr lvl="2"/>
            <a:r>
              <a:rPr lang="en-US" dirty="0"/>
              <a:t>11:40-43</a:t>
            </a:r>
          </a:p>
          <a:p>
            <a:pPr lvl="2"/>
            <a:r>
              <a:rPr lang="en-US" dirty="0"/>
              <a:t>11:44-45/12:1-3</a:t>
            </a:r>
          </a:p>
          <a:p>
            <a:endParaRPr lang="en-US" dirty="0"/>
          </a:p>
        </p:txBody>
      </p:sp>
    </p:spTree>
    <p:extLst>
      <p:ext uri="{BB962C8B-B14F-4D97-AF65-F5344CB8AC3E}">
        <p14:creationId xmlns:p14="http://schemas.microsoft.com/office/powerpoint/2010/main" val="2265461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F619-1562-4111-B7CD-BAB9F1C4AA2E}"/>
              </a:ext>
            </a:extLst>
          </p:cNvPr>
          <p:cNvSpPr>
            <a:spLocks noGrp="1"/>
          </p:cNvSpPr>
          <p:nvPr>
            <p:ph type="title"/>
          </p:nvPr>
        </p:nvSpPr>
        <p:spPr/>
        <p:txBody>
          <a:bodyPr/>
          <a:lstStyle/>
          <a:p>
            <a:r>
              <a:rPr lang="en-US" dirty="0"/>
              <a:t>Dan 11: Overview</a:t>
            </a:r>
          </a:p>
        </p:txBody>
      </p:sp>
      <p:pic>
        <p:nvPicPr>
          <p:cNvPr id="5" name="Content Placeholder 4">
            <a:extLst>
              <a:ext uri="{FF2B5EF4-FFF2-40B4-BE49-F238E27FC236}">
                <a16:creationId xmlns:a16="http://schemas.microsoft.com/office/drawing/2014/main" id="{6EEDCDD6-A9DA-4893-9844-ACA950C9E3F1}"/>
              </a:ext>
            </a:extLst>
          </p:cNvPr>
          <p:cNvPicPr>
            <a:picLocks noGrp="1" noChangeAspect="1"/>
          </p:cNvPicPr>
          <p:nvPr>
            <p:ph idx="1"/>
          </p:nvPr>
        </p:nvPicPr>
        <p:blipFill>
          <a:blip r:embed="rId2"/>
          <a:stretch>
            <a:fillRect/>
          </a:stretch>
        </p:blipFill>
        <p:spPr>
          <a:xfrm>
            <a:off x="1648605" y="2194560"/>
            <a:ext cx="7677291" cy="4206240"/>
          </a:xfrm>
        </p:spPr>
      </p:pic>
      <p:grpSp>
        <p:nvGrpSpPr>
          <p:cNvPr id="15" name="Group 14">
            <a:extLst>
              <a:ext uri="{FF2B5EF4-FFF2-40B4-BE49-F238E27FC236}">
                <a16:creationId xmlns:a16="http://schemas.microsoft.com/office/drawing/2014/main" id="{240CCE42-D1E1-4638-8BB9-6585818001AE}"/>
              </a:ext>
            </a:extLst>
          </p:cNvPr>
          <p:cNvGrpSpPr/>
          <p:nvPr/>
        </p:nvGrpSpPr>
        <p:grpSpPr>
          <a:xfrm>
            <a:off x="4593266" y="2955852"/>
            <a:ext cx="3476848" cy="1701207"/>
            <a:chOff x="4723047" y="3248872"/>
            <a:chExt cx="5095756" cy="1004152"/>
          </a:xfrm>
        </p:grpSpPr>
        <p:cxnSp>
          <p:nvCxnSpPr>
            <p:cNvPr id="16" name="Straight Connector 15">
              <a:extLst>
                <a:ext uri="{FF2B5EF4-FFF2-40B4-BE49-F238E27FC236}">
                  <a16:creationId xmlns:a16="http://schemas.microsoft.com/office/drawing/2014/main" id="{AB1BF3BD-DEDC-42CA-98A7-BFAAC5A4C75B}"/>
                </a:ext>
              </a:extLst>
            </p:cNvPr>
            <p:cNvCxnSpPr>
              <a:cxnSpLocks/>
            </p:cNvCxnSpPr>
            <p:nvPr/>
          </p:nvCxnSpPr>
          <p:spPr>
            <a:xfrm flipH="1">
              <a:off x="4723047" y="3253563"/>
              <a:ext cx="4941951" cy="994770"/>
            </a:xfrm>
            <a:prstGeom prst="line">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2C8D73-33DC-4EBE-AAAE-1415432CBC95}"/>
                </a:ext>
              </a:extLst>
            </p:cNvPr>
            <p:cNvCxnSpPr>
              <a:cxnSpLocks/>
            </p:cNvCxnSpPr>
            <p:nvPr/>
          </p:nvCxnSpPr>
          <p:spPr>
            <a:xfrm>
              <a:off x="9691212" y="3248872"/>
              <a:ext cx="127591" cy="999461"/>
            </a:xfrm>
            <a:prstGeom prst="line">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5DFEBF2-BA0E-4A92-91B6-AC5890DB7036}"/>
                </a:ext>
              </a:extLst>
            </p:cNvPr>
            <p:cNvCxnSpPr/>
            <p:nvPr/>
          </p:nvCxnSpPr>
          <p:spPr>
            <a:xfrm flipH="1">
              <a:off x="7341417" y="3253563"/>
              <a:ext cx="2339161" cy="999461"/>
            </a:xfrm>
            <a:prstGeom prst="line">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1FA3B55-ED14-48DF-BE66-6C396A5D41A1}"/>
              </a:ext>
            </a:extLst>
          </p:cNvPr>
          <p:cNvGrpSpPr/>
          <p:nvPr/>
        </p:nvGrpSpPr>
        <p:grpSpPr>
          <a:xfrm>
            <a:off x="2426737" y="2977118"/>
            <a:ext cx="3054472" cy="520994"/>
            <a:chOff x="2404954" y="2946534"/>
            <a:chExt cx="3054472" cy="721699"/>
          </a:xfrm>
        </p:grpSpPr>
        <p:cxnSp>
          <p:nvCxnSpPr>
            <p:cNvPr id="19" name="Straight Connector 18">
              <a:extLst>
                <a:ext uri="{FF2B5EF4-FFF2-40B4-BE49-F238E27FC236}">
                  <a16:creationId xmlns:a16="http://schemas.microsoft.com/office/drawing/2014/main" id="{13857CA3-3964-4996-8855-BD9914B5154E}"/>
                </a:ext>
              </a:extLst>
            </p:cNvPr>
            <p:cNvCxnSpPr>
              <a:cxnSpLocks/>
            </p:cNvCxnSpPr>
            <p:nvPr/>
          </p:nvCxnSpPr>
          <p:spPr>
            <a:xfrm flipH="1">
              <a:off x="2404954" y="2946534"/>
              <a:ext cx="3054472" cy="721699"/>
            </a:xfrm>
            <a:prstGeom prst="line">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7F2D6F-6052-41EB-AFAF-EE3C6E6C5EAF}"/>
                </a:ext>
              </a:extLst>
            </p:cNvPr>
            <p:cNvCxnSpPr>
              <a:cxnSpLocks/>
            </p:cNvCxnSpPr>
            <p:nvPr/>
          </p:nvCxnSpPr>
          <p:spPr>
            <a:xfrm flipH="1">
              <a:off x="3944161" y="2946534"/>
              <a:ext cx="1515264" cy="721699"/>
            </a:xfrm>
            <a:prstGeom prst="line">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793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28BB-2E7C-478B-B121-358F4BAA76F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6AA741D-6928-4B24-B9EC-3820DBD2DBBD}"/>
              </a:ext>
            </a:extLst>
          </p:cNvPr>
          <p:cNvSpPr>
            <a:spLocks noGrp="1"/>
          </p:cNvSpPr>
          <p:nvPr>
            <p:ph idx="1"/>
          </p:nvPr>
        </p:nvSpPr>
        <p:spPr/>
        <p:txBody>
          <a:bodyPr/>
          <a:lstStyle/>
          <a:p>
            <a:r>
              <a:rPr lang="en-US" dirty="0"/>
              <a:t>In this paper my goal is to read the text inductively.</a:t>
            </a:r>
          </a:p>
          <a:p>
            <a:r>
              <a:rPr lang="en-US" dirty="0"/>
              <a:t>In aid of doing this I will avoid interpretations as much as possible and focus instead on textual markers. </a:t>
            </a:r>
          </a:p>
          <a:p>
            <a:r>
              <a:rPr lang="en-US" dirty="0"/>
              <a:t>The broader context for 11:40-45 is 11:2-12:4, and the broader context for that is Dan 10-12 along with Dan 2, 7, 8-9. </a:t>
            </a:r>
          </a:p>
        </p:txBody>
      </p:sp>
    </p:spTree>
    <p:extLst>
      <p:ext uri="{BB962C8B-B14F-4D97-AF65-F5344CB8AC3E}">
        <p14:creationId xmlns:p14="http://schemas.microsoft.com/office/powerpoint/2010/main" val="2905807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A5EB-0DEB-41D5-A4D3-713611030AD9}"/>
              </a:ext>
            </a:extLst>
          </p:cNvPr>
          <p:cNvSpPr>
            <a:spLocks noGrp="1"/>
          </p:cNvSpPr>
          <p:nvPr>
            <p:ph type="title"/>
          </p:nvPr>
        </p:nvSpPr>
        <p:spPr/>
        <p:txBody>
          <a:bodyPr/>
          <a:lstStyle/>
          <a:p>
            <a:r>
              <a:rPr lang="en-US" dirty="0"/>
              <a:t>Daniel 11</a:t>
            </a:r>
          </a:p>
        </p:txBody>
      </p:sp>
      <p:sp>
        <p:nvSpPr>
          <p:cNvPr id="3" name="Text Placeholder 2">
            <a:extLst>
              <a:ext uri="{FF2B5EF4-FFF2-40B4-BE49-F238E27FC236}">
                <a16:creationId xmlns:a16="http://schemas.microsoft.com/office/drawing/2014/main" id="{797AC4CC-E020-49E9-A31A-D49B0D673A0C}"/>
              </a:ext>
            </a:extLst>
          </p:cNvPr>
          <p:cNvSpPr>
            <a:spLocks noGrp="1"/>
          </p:cNvSpPr>
          <p:nvPr>
            <p:ph type="body" idx="1"/>
          </p:nvPr>
        </p:nvSpPr>
        <p:spPr/>
        <p:txBody>
          <a:bodyPr/>
          <a:lstStyle/>
          <a:p>
            <a:r>
              <a:rPr lang="en-US" dirty="0"/>
              <a:t>Sections</a:t>
            </a:r>
          </a:p>
        </p:txBody>
      </p:sp>
    </p:spTree>
    <p:extLst>
      <p:ext uri="{BB962C8B-B14F-4D97-AF65-F5344CB8AC3E}">
        <p14:creationId xmlns:p14="http://schemas.microsoft.com/office/powerpoint/2010/main" val="1258658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F8AB-4A6F-4243-99C5-9B8A39CAEB33}"/>
              </a:ext>
            </a:extLst>
          </p:cNvPr>
          <p:cNvSpPr>
            <a:spLocks noGrp="1"/>
          </p:cNvSpPr>
          <p:nvPr>
            <p:ph type="title"/>
          </p:nvPr>
        </p:nvSpPr>
        <p:spPr/>
        <p:txBody>
          <a:bodyPr/>
          <a:lstStyle/>
          <a:p>
            <a:r>
              <a:rPr lang="en-US" dirty="0"/>
              <a:t>Dan 11: Section A (Beginning)</a:t>
            </a:r>
          </a:p>
        </p:txBody>
      </p:sp>
      <p:pic>
        <p:nvPicPr>
          <p:cNvPr id="5" name="Content Placeholder 4">
            <a:extLst>
              <a:ext uri="{FF2B5EF4-FFF2-40B4-BE49-F238E27FC236}">
                <a16:creationId xmlns:a16="http://schemas.microsoft.com/office/drawing/2014/main" id="{F73D080A-2DA2-4F49-83D2-ED001733DF17}"/>
              </a:ext>
            </a:extLst>
          </p:cNvPr>
          <p:cNvPicPr>
            <a:picLocks noGrp="1" noChangeAspect="1"/>
          </p:cNvPicPr>
          <p:nvPr>
            <p:ph idx="1"/>
          </p:nvPr>
        </p:nvPicPr>
        <p:blipFill>
          <a:blip r:embed="rId2"/>
          <a:stretch>
            <a:fillRect/>
          </a:stretch>
        </p:blipFill>
        <p:spPr>
          <a:xfrm>
            <a:off x="2937027" y="2751683"/>
            <a:ext cx="6317945" cy="2012334"/>
          </a:xfrm>
        </p:spPr>
      </p:pic>
      <p:sp>
        <p:nvSpPr>
          <p:cNvPr id="4" name="TextBox 3">
            <a:extLst>
              <a:ext uri="{FF2B5EF4-FFF2-40B4-BE49-F238E27FC236}">
                <a16:creationId xmlns:a16="http://schemas.microsoft.com/office/drawing/2014/main" id="{C6E1D129-1667-4E77-A47E-372DB362BE59}"/>
              </a:ext>
            </a:extLst>
          </p:cNvPr>
          <p:cNvSpPr txBox="1"/>
          <p:nvPr/>
        </p:nvSpPr>
        <p:spPr>
          <a:xfrm>
            <a:off x="680321" y="5486400"/>
            <a:ext cx="9613861" cy="646331"/>
          </a:xfrm>
          <a:prstGeom prst="rect">
            <a:avLst/>
          </a:prstGeom>
          <a:noFill/>
        </p:spPr>
        <p:txBody>
          <a:bodyPr wrap="square" rtlCol="0">
            <a:spAutoFit/>
          </a:bodyPr>
          <a:lstStyle/>
          <a:p>
            <a:r>
              <a:rPr lang="en-US" dirty="0"/>
              <a:t>Everything after the words, “And now I will show you the truth,” is part of the prophetic narrative. The section begins at 11:2b.</a:t>
            </a:r>
          </a:p>
        </p:txBody>
      </p:sp>
    </p:spTree>
    <p:extLst>
      <p:ext uri="{BB962C8B-B14F-4D97-AF65-F5344CB8AC3E}">
        <p14:creationId xmlns:p14="http://schemas.microsoft.com/office/powerpoint/2010/main" val="2220926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8FBA-E84A-4861-B999-BACD07250745}"/>
              </a:ext>
            </a:extLst>
          </p:cNvPr>
          <p:cNvSpPr>
            <a:spLocks noGrp="1"/>
          </p:cNvSpPr>
          <p:nvPr>
            <p:ph type="title"/>
          </p:nvPr>
        </p:nvSpPr>
        <p:spPr/>
        <p:txBody>
          <a:bodyPr/>
          <a:lstStyle/>
          <a:p>
            <a:r>
              <a:rPr lang="en-US" dirty="0"/>
              <a:t>Dan 11: Section A</a:t>
            </a:r>
          </a:p>
        </p:txBody>
      </p:sp>
      <p:pic>
        <p:nvPicPr>
          <p:cNvPr id="5" name="Content Placeholder 4">
            <a:extLst>
              <a:ext uri="{FF2B5EF4-FFF2-40B4-BE49-F238E27FC236}">
                <a16:creationId xmlns:a16="http://schemas.microsoft.com/office/drawing/2014/main" id="{9BA73264-6C0D-4C7F-8ABF-254432A2C1A3}"/>
              </a:ext>
            </a:extLst>
          </p:cNvPr>
          <p:cNvPicPr>
            <a:picLocks noGrp="1" noChangeAspect="1"/>
          </p:cNvPicPr>
          <p:nvPr>
            <p:ph idx="1"/>
          </p:nvPr>
        </p:nvPicPr>
        <p:blipFill>
          <a:blip r:embed="rId2"/>
          <a:stretch>
            <a:fillRect/>
          </a:stretch>
        </p:blipFill>
        <p:spPr>
          <a:xfrm>
            <a:off x="3365081" y="2743200"/>
            <a:ext cx="4244340" cy="1234440"/>
          </a:xfrm>
        </p:spPr>
      </p:pic>
      <p:sp>
        <p:nvSpPr>
          <p:cNvPr id="6" name="TextBox 5">
            <a:extLst>
              <a:ext uri="{FF2B5EF4-FFF2-40B4-BE49-F238E27FC236}">
                <a16:creationId xmlns:a16="http://schemas.microsoft.com/office/drawing/2014/main" id="{B1B1AD60-EEE9-4F4D-8B4E-DA0C68DB3EEB}"/>
              </a:ext>
            </a:extLst>
          </p:cNvPr>
          <p:cNvSpPr txBox="1"/>
          <p:nvPr/>
        </p:nvSpPr>
        <p:spPr>
          <a:xfrm>
            <a:off x="680321" y="5486400"/>
            <a:ext cx="9613861" cy="369332"/>
          </a:xfrm>
          <a:prstGeom prst="rect">
            <a:avLst/>
          </a:prstGeom>
          <a:noFill/>
        </p:spPr>
        <p:txBody>
          <a:bodyPr wrap="square" rtlCol="0">
            <a:spAutoFit/>
          </a:bodyPr>
          <a:lstStyle/>
          <a:p>
            <a:r>
              <a:rPr lang="en-US" dirty="0"/>
              <a:t>By gradual stages North becomes stronger than South.</a:t>
            </a:r>
          </a:p>
        </p:txBody>
      </p:sp>
    </p:spTree>
    <p:extLst>
      <p:ext uri="{BB962C8B-B14F-4D97-AF65-F5344CB8AC3E}">
        <p14:creationId xmlns:p14="http://schemas.microsoft.com/office/powerpoint/2010/main" val="194070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CF74-30E8-4288-A4D9-3500296FDA41}"/>
              </a:ext>
            </a:extLst>
          </p:cNvPr>
          <p:cNvSpPr>
            <a:spLocks noGrp="1"/>
          </p:cNvSpPr>
          <p:nvPr>
            <p:ph type="title"/>
          </p:nvPr>
        </p:nvSpPr>
        <p:spPr/>
        <p:txBody>
          <a:bodyPr/>
          <a:lstStyle/>
          <a:p>
            <a:r>
              <a:rPr lang="en-US" dirty="0"/>
              <a:t>Dan 11: Section A (End)</a:t>
            </a:r>
          </a:p>
        </p:txBody>
      </p:sp>
      <p:pic>
        <p:nvPicPr>
          <p:cNvPr id="5" name="Content Placeholder 4">
            <a:extLst>
              <a:ext uri="{FF2B5EF4-FFF2-40B4-BE49-F238E27FC236}">
                <a16:creationId xmlns:a16="http://schemas.microsoft.com/office/drawing/2014/main" id="{8EBEA9B0-DBC3-43D1-A28C-A9823120BCF8}"/>
              </a:ext>
            </a:extLst>
          </p:cNvPr>
          <p:cNvPicPr>
            <a:picLocks noGrp="1" noChangeAspect="1"/>
          </p:cNvPicPr>
          <p:nvPr>
            <p:ph idx="1"/>
          </p:nvPr>
        </p:nvPicPr>
        <p:blipFill>
          <a:blip r:embed="rId2"/>
          <a:stretch>
            <a:fillRect/>
          </a:stretch>
        </p:blipFill>
        <p:spPr>
          <a:xfrm>
            <a:off x="2813368" y="2743200"/>
            <a:ext cx="5349240" cy="1805940"/>
          </a:xfrm>
        </p:spPr>
      </p:pic>
      <p:sp>
        <p:nvSpPr>
          <p:cNvPr id="4" name="TextBox 3">
            <a:extLst>
              <a:ext uri="{FF2B5EF4-FFF2-40B4-BE49-F238E27FC236}">
                <a16:creationId xmlns:a16="http://schemas.microsoft.com/office/drawing/2014/main" id="{68EE3EA6-3A64-4BD1-953A-CA96DA5E102E}"/>
              </a:ext>
            </a:extLst>
          </p:cNvPr>
          <p:cNvSpPr txBox="1"/>
          <p:nvPr/>
        </p:nvSpPr>
        <p:spPr>
          <a:xfrm>
            <a:off x="680321" y="5486400"/>
            <a:ext cx="9613861" cy="461665"/>
          </a:xfrm>
          <a:prstGeom prst="rect">
            <a:avLst/>
          </a:prstGeom>
          <a:noFill/>
        </p:spPr>
        <p:txBody>
          <a:bodyPr wrap="square" rtlCol="0">
            <a:spAutoFit/>
          </a:bodyPr>
          <a:lstStyle/>
          <a:p>
            <a:r>
              <a:rPr lang="en-US" dirty="0"/>
              <a:t>The word</a:t>
            </a:r>
            <a:r>
              <a:rPr lang="he-IL" dirty="0"/>
              <a:t> </a:t>
            </a:r>
            <a:r>
              <a:rPr lang="he-IL" sz="2400" dirty="0">
                <a:latin typeface="SBL BibLit" panose="02000000000000000000" pitchFamily="2" charset="-79"/>
                <a:ea typeface="SBL BibLit" panose="02000000000000000000" pitchFamily="2" charset="-79"/>
                <a:cs typeface="SBL BibLit" panose="02000000000000000000" pitchFamily="2" charset="-79"/>
              </a:rPr>
              <a:t>החזון</a:t>
            </a:r>
            <a:r>
              <a:rPr lang="he-IL" dirty="0"/>
              <a:t> </a:t>
            </a:r>
            <a:r>
              <a:rPr lang="en-US" dirty="0"/>
              <a:t>(11:14) is a short, but direct, quotation from Dan 8:13.</a:t>
            </a:r>
          </a:p>
        </p:txBody>
      </p:sp>
    </p:spTree>
    <p:extLst>
      <p:ext uri="{BB962C8B-B14F-4D97-AF65-F5344CB8AC3E}">
        <p14:creationId xmlns:p14="http://schemas.microsoft.com/office/powerpoint/2010/main" val="357982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CF74-30E8-4288-A4D9-3500296FDA41}"/>
              </a:ext>
            </a:extLst>
          </p:cNvPr>
          <p:cNvSpPr>
            <a:spLocks noGrp="1"/>
          </p:cNvSpPr>
          <p:nvPr>
            <p:ph type="title"/>
          </p:nvPr>
        </p:nvSpPr>
        <p:spPr/>
        <p:txBody>
          <a:bodyPr/>
          <a:lstStyle/>
          <a:p>
            <a:r>
              <a:rPr lang="en-US" dirty="0"/>
              <a:t>Dan 11: Section B (Beginning)</a:t>
            </a:r>
          </a:p>
        </p:txBody>
      </p:sp>
      <p:pic>
        <p:nvPicPr>
          <p:cNvPr id="5" name="Content Placeholder 4">
            <a:extLst>
              <a:ext uri="{FF2B5EF4-FFF2-40B4-BE49-F238E27FC236}">
                <a16:creationId xmlns:a16="http://schemas.microsoft.com/office/drawing/2014/main" id="{7A7683E1-E316-480F-87C2-78CFF9369BFC}"/>
              </a:ext>
            </a:extLst>
          </p:cNvPr>
          <p:cNvPicPr>
            <a:picLocks noGrp="1" noChangeAspect="1"/>
          </p:cNvPicPr>
          <p:nvPr>
            <p:ph idx="1"/>
          </p:nvPr>
        </p:nvPicPr>
        <p:blipFill>
          <a:blip r:embed="rId2"/>
          <a:stretch>
            <a:fillRect/>
          </a:stretch>
        </p:blipFill>
        <p:spPr>
          <a:xfrm>
            <a:off x="2038435" y="2743200"/>
            <a:ext cx="8115130" cy="3309424"/>
          </a:xfrm>
        </p:spPr>
      </p:pic>
    </p:spTree>
    <p:extLst>
      <p:ext uri="{BB962C8B-B14F-4D97-AF65-F5344CB8AC3E}">
        <p14:creationId xmlns:p14="http://schemas.microsoft.com/office/powerpoint/2010/main" val="1514845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CF74-30E8-4288-A4D9-3500296FDA41}"/>
              </a:ext>
            </a:extLst>
          </p:cNvPr>
          <p:cNvSpPr>
            <a:spLocks noGrp="1"/>
          </p:cNvSpPr>
          <p:nvPr>
            <p:ph type="title"/>
          </p:nvPr>
        </p:nvSpPr>
        <p:spPr/>
        <p:txBody>
          <a:bodyPr/>
          <a:lstStyle/>
          <a:p>
            <a:r>
              <a:rPr lang="en-US" dirty="0"/>
              <a:t>Dan 11: Section B (Beginning)</a:t>
            </a:r>
          </a:p>
        </p:txBody>
      </p:sp>
      <p:pic>
        <p:nvPicPr>
          <p:cNvPr id="5" name="Content Placeholder 4">
            <a:extLst>
              <a:ext uri="{FF2B5EF4-FFF2-40B4-BE49-F238E27FC236}">
                <a16:creationId xmlns:a16="http://schemas.microsoft.com/office/drawing/2014/main" id="{47FF8F50-68C0-4934-B768-1172B4282F3A}"/>
              </a:ext>
            </a:extLst>
          </p:cNvPr>
          <p:cNvPicPr>
            <a:picLocks noGrp="1" noChangeAspect="1"/>
          </p:cNvPicPr>
          <p:nvPr>
            <p:ph idx="1"/>
          </p:nvPr>
        </p:nvPicPr>
        <p:blipFill>
          <a:blip r:embed="rId2"/>
          <a:stretch>
            <a:fillRect/>
          </a:stretch>
        </p:blipFill>
        <p:spPr>
          <a:xfrm>
            <a:off x="1750378" y="2743200"/>
            <a:ext cx="7475220" cy="1424940"/>
          </a:xfrm>
        </p:spPr>
      </p:pic>
      <p:sp>
        <p:nvSpPr>
          <p:cNvPr id="4" name="TextBox 3">
            <a:extLst>
              <a:ext uri="{FF2B5EF4-FFF2-40B4-BE49-F238E27FC236}">
                <a16:creationId xmlns:a16="http://schemas.microsoft.com/office/drawing/2014/main" id="{D1429588-505E-4213-822F-7DF854FB5DF8}"/>
              </a:ext>
            </a:extLst>
          </p:cNvPr>
          <p:cNvSpPr txBox="1"/>
          <p:nvPr/>
        </p:nvSpPr>
        <p:spPr>
          <a:xfrm>
            <a:off x="680321" y="5486400"/>
            <a:ext cx="9613861" cy="646331"/>
          </a:xfrm>
          <a:prstGeom prst="rect">
            <a:avLst/>
          </a:prstGeom>
          <a:noFill/>
        </p:spPr>
        <p:txBody>
          <a:bodyPr wrap="square" rtlCol="0">
            <a:spAutoFit/>
          </a:bodyPr>
          <a:lstStyle/>
          <a:p>
            <a:r>
              <a:rPr lang="en-US" dirty="0"/>
              <a:t>“The one who comes” in Dan 11:16 is the same as “the prince who comes in 9:26, and this in turn is the same as the “little horn,” introduced in 8:9.</a:t>
            </a:r>
          </a:p>
        </p:txBody>
      </p:sp>
    </p:spTree>
    <p:extLst>
      <p:ext uri="{BB962C8B-B14F-4D97-AF65-F5344CB8AC3E}">
        <p14:creationId xmlns:p14="http://schemas.microsoft.com/office/powerpoint/2010/main" val="879426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6ECD-C8A5-4181-BD47-644490B7C2B5}"/>
              </a:ext>
            </a:extLst>
          </p:cNvPr>
          <p:cNvSpPr>
            <a:spLocks noGrp="1"/>
          </p:cNvSpPr>
          <p:nvPr>
            <p:ph type="title"/>
          </p:nvPr>
        </p:nvSpPr>
        <p:spPr/>
        <p:txBody>
          <a:bodyPr/>
          <a:lstStyle/>
          <a:p>
            <a:r>
              <a:rPr lang="en-US" dirty="0"/>
              <a:t>Dan 11: Section B (Beginning)</a:t>
            </a:r>
          </a:p>
        </p:txBody>
      </p:sp>
      <p:pic>
        <p:nvPicPr>
          <p:cNvPr id="5" name="Content Placeholder 4">
            <a:extLst>
              <a:ext uri="{FF2B5EF4-FFF2-40B4-BE49-F238E27FC236}">
                <a16:creationId xmlns:a16="http://schemas.microsoft.com/office/drawing/2014/main" id="{79D0772F-4118-4693-864A-04B2ADB5481C}"/>
              </a:ext>
            </a:extLst>
          </p:cNvPr>
          <p:cNvPicPr>
            <a:picLocks noGrp="1" noChangeAspect="1"/>
          </p:cNvPicPr>
          <p:nvPr>
            <p:ph idx="1"/>
          </p:nvPr>
        </p:nvPicPr>
        <p:blipFill>
          <a:blip r:embed="rId2"/>
          <a:stretch>
            <a:fillRect/>
          </a:stretch>
        </p:blipFill>
        <p:spPr>
          <a:xfrm>
            <a:off x="2988628" y="2743200"/>
            <a:ext cx="4998720" cy="1699260"/>
          </a:xfrm>
        </p:spPr>
      </p:pic>
      <p:sp>
        <p:nvSpPr>
          <p:cNvPr id="4" name="TextBox 3">
            <a:extLst>
              <a:ext uri="{FF2B5EF4-FFF2-40B4-BE49-F238E27FC236}">
                <a16:creationId xmlns:a16="http://schemas.microsoft.com/office/drawing/2014/main" id="{FE586F86-748C-4060-B2A3-567F017B53A2}"/>
              </a:ext>
            </a:extLst>
          </p:cNvPr>
          <p:cNvSpPr txBox="1"/>
          <p:nvPr/>
        </p:nvSpPr>
        <p:spPr>
          <a:xfrm>
            <a:off x="680321" y="5486400"/>
            <a:ext cx="9613861" cy="369332"/>
          </a:xfrm>
          <a:prstGeom prst="rect">
            <a:avLst/>
          </a:prstGeom>
          <a:noFill/>
        </p:spPr>
        <p:txBody>
          <a:bodyPr wrap="square" rtlCol="0">
            <a:spAutoFit/>
          </a:bodyPr>
          <a:lstStyle/>
          <a:p>
            <a:r>
              <a:rPr lang="en-US" dirty="0"/>
              <a:t>These terms are part of a shared context. The connection is not limited to shared words.</a:t>
            </a:r>
          </a:p>
        </p:txBody>
      </p:sp>
    </p:spTree>
    <p:extLst>
      <p:ext uri="{BB962C8B-B14F-4D97-AF65-F5344CB8AC3E}">
        <p14:creationId xmlns:p14="http://schemas.microsoft.com/office/powerpoint/2010/main" val="323827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62C2546-E5CD-4411-A24A-9FFC04E2ED39}"/>
              </a:ext>
            </a:extLst>
          </p:cNvPr>
          <p:cNvPicPr>
            <a:picLocks noGrp="1" noChangeAspect="1"/>
          </p:cNvPicPr>
          <p:nvPr>
            <p:ph idx="4294967295"/>
          </p:nvPr>
        </p:nvPicPr>
        <p:blipFill>
          <a:blip r:embed="rId2"/>
          <a:stretch>
            <a:fillRect/>
          </a:stretch>
        </p:blipFill>
        <p:spPr>
          <a:xfrm>
            <a:off x="3730487" y="262169"/>
            <a:ext cx="4731026" cy="6333662"/>
          </a:xfrm>
        </p:spPr>
      </p:pic>
    </p:spTree>
    <p:extLst>
      <p:ext uri="{BB962C8B-B14F-4D97-AF65-F5344CB8AC3E}">
        <p14:creationId xmlns:p14="http://schemas.microsoft.com/office/powerpoint/2010/main" val="4195872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CDC5-C445-4979-BDA0-CA39738395E9}"/>
              </a:ext>
            </a:extLst>
          </p:cNvPr>
          <p:cNvSpPr>
            <a:spLocks noGrp="1"/>
          </p:cNvSpPr>
          <p:nvPr>
            <p:ph type="title"/>
          </p:nvPr>
        </p:nvSpPr>
        <p:spPr/>
        <p:txBody>
          <a:bodyPr/>
          <a:lstStyle/>
          <a:p>
            <a:r>
              <a:rPr lang="en-US" dirty="0"/>
              <a:t>Dan 11: Section B</a:t>
            </a:r>
          </a:p>
        </p:txBody>
      </p:sp>
      <p:pic>
        <p:nvPicPr>
          <p:cNvPr id="5" name="Content Placeholder 4">
            <a:extLst>
              <a:ext uri="{FF2B5EF4-FFF2-40B4-BE49-F238E27FC236}">
                <a16:creationId xmlns:a16="http://schemas.microsoft.com/office/drawing/2014/main" id="{DCA6243D-3045-45B3-A6F6-A0CC48F3B5A3}"/>
              </a:ext>
            </a:extLst>
          </p:cNvPr>
          <p:cNvPicPr>
            <a:picLocks noGrp="1" noChangeAspect="1"/>
          </p:cNvPicPr>
          <p:nvPr>
            <p:ph idx="1"/>
          </p:nvPr>
        </p:nvPicPr>
        <p:blipFill>
          <a:blip r:embed="rId2"/>
          <a:stretch>
            <a:fillRect/>
          </a:stretch>
        </p:blipFill>
        <p:spPr>
          <a:xfrm>
            <a:off x="1829651" y="2732567"/>
            <a:ext cx="7315200" cy="643179"/>
          </a:xfrm>
        </p:spPr>
      </p:pic>
    </p:spTree>
    <p:extLst>
      <p:ext uri="{BB962C8B-B14F-4D97-AF65-F5344CB8AC3E}">
        <p14:creationId xmlns:p14="http://schemas.microsoft.com/office/powerpoint/2010/main" val="4225222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6C55-3BA3-4C2A-86B7-4EDB709A278C}"/>
              </a:ext>
            </a:extLst>
          </p:cNvPr>
          <p:cNvSpPr>
            <a:spLocks noGrp="1"/>
          </p:cNvSpPr>
          <p:nvPr>
            <p:ph type="title"/>
          </p:nvPr>
        </p:nvSpPr>
        <p:spPr/>
        <p:txBody>
          <a:bodyPr/>
          <a:lstStyle/>
          <a:p>
            <a:r>
              <a:rPr lang="en-US" dirty="0"/>
              <a:t>Dan 11: Section B</a:t>
            </a:r>
          </a:p>
        </p:txBody>
      </p:sp>
      <p:pic>
        <p:nvPicPr>
          <p:cNvPr id="5" name="Content Placeholder 4">
            <a:extLst>
              <a:ext uri="{FF2B5EF4-FFF2-40B4-BE49-F238E27FC236}">
                <a16:creationId xmlns:a16="http://schemas.microsoft.com/office/drawing/2014/main" id="{39562AB3-75E6-4E51-8D08-1B9F42B313CD}"/>
              </a:ext>
            </a:extLst>
          </p:cNvPr>
          <p:cNvPicPr>
            <a:picLocks noGrp="1" noChangeAspect="1"/>
          </p:cNvPicPr>
          <p:nvPr>
            <p:ph idx="1"/>
          </p:nvPr>
        </p:nvPicPr>
        <p:blipFill>
          <a:blip r:embed="rId2"/>
          <a:stretch>
            <a:fillRect/>
          </a:stretch>
        </p:blipFill>
        <p:spPr>
          <a:xfrm>
            <a:off x="1829651" y="2743200"/>
            <a:ext cx="7315200" cy="1202393"/>
          </a:xfrm>
        </p:spPr>
      </p:pic>
    </p:spTree>
    <p:extLst>
      <p:ext uri="{BB962C8B-B14F-4D97-AF65-F5344CB8AC3E}">
        <p14:creationId xmlns:p14="http://schemas.microsoft.com/office/powerpoint/2010/main" val="2882352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5F37C2-DB58-4EDC-95DD-D8914886D13F}"/>
              </a:ext>
            </a:extLst>
          </p:cNvPr>
          <p:cNvPicPr>
            <a:picLocks noChangeAspect="1"/>
          </p:cNvPicPr>
          <p:nvPr/>
        </p:nvPicPr>
        <p:blipFill>
          <a:blip r:embed="rId2"/>
          <a:stretch>
            <a:fillRect/>
          </a:stretch>
        </p:blipFill>
        <p:spPr>
          <a:xfrm>
            <a:off x="2426970" y="532699"/>
            <a:ext cx="7338060" cy="5923229"/>
          </a:xfrm>
          <a:prstGeom prst="rect">
            <a:avLst/>
          </a:prstGeom>
        </p:spPr>
      </p:pic>
    </p:spTree>
    <p:extLst>
      <p:ext uri="{BB962C8B-B14F-4D97-AF65-F5344CB8AC3E}">
        <p14:creationId xmlns:p14="http://schemas.microsoft.com/office/powerpoint/2010/main" val="2900501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6C55-3BA3-4C2A-86B7-4EDB709A278C}"/>
              </a:ext>
            </a:extLst>
          </p:cNvPr>
          <p:cNvSpPr>
            <a:spLocks noGrp="1"/>
          </p:cNvSpPr>
          <p:nvPr>
            <p:ph type="title"/>
          </p:nvPr>
        </p:nvSpPr>
        <p:spPr/>
        <p:txBody>
          <a:bodyPr/>
          <a:lstStyle/>
          <a:p>
            <a:r>
              <a:rPr lang="en-US" dirty="0"/>
              <a:t>Dan 11: Section B</a:t>
            </a:r>
          </a:p>
        </p:txBody>
      </p:sp>
      <p:pic>
        <p:nvPicPr>
          <p:cNvPr id="5" name="Content Placeholder 4">
            <a:extLst>
              <a:ext uri="{FF2B5EF4-FFF2-40B4-BE49-F238E27FC236}">
                <a16:creationId xmlns:a16="http://schemas.microsoft.com/office/drawing/2014/main" id="{39562AB3-75E6-4E51-8D08-1B9F42B313CD}"/>
              </a:ext>
            </a:extLst>
          </p:cNvPr>
          <p:cNvPicPr>
            <a:picLocks noGrp="1" noChangeAspect="1"/>
          </p:cNvPicPr>
          <p:nvPr>
            <p:ph idx="1"/>
          </p:nvPr>
        </p:nvPicPr>
        <p:blipFill>
          <a:blip r:embed="rId2"/>
          <a:stretch>
            <a:fillRect/>
          </a:stretch>
        </p:blipFill>
        <p:spPr>
          <a:xfrm>
            <a:off x="1829651" y="2743200"/>
            <a:ext cx="7315200" cy="1481658"/>
          </a:xfrm>
        </p:spPr>
      </p:pic>
    </p:spTree>
    <p:extLst>
      <p:ext uri="{BB962C8B-B14F-4D97-AF65-F5344CB8AC3E}">
        <p14:creationId xmlns:p14="http://schemas.microsoft.com/office/powerpoint/2010/main" val="3010438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6C55-3BA3-4C2A-86B7-4EDB709A278C}"/>
              </a:ext>
            </a:extLst>
          </p:cNvPr>
          <p:cNvSpPr>
            <a:spLocks noGrp="1"/>
          </p:cNvSpPr>
          <p:nvPr>
            <p:ph type="title"/>
          </p:nvPr>
        </p:nvSpPr>
        <p:spPr/>
        <p:txBody>
          <a:bodyPr/>
          <a:lstStyle/>
          <a:p>
            <a:r>
              <a:rPr lang="en-US" dirty="0"/>
              <a:t>Dan 11: Section B</a:t>
            </a:r>
          </a:p>
        </p:txBody>
      </p:sp>
      <p:pic>
        <p:nvPicPr>
          <p:cNvPr id="5" name="Content Placeholder 4">
            <a:extLst>
              <a:ext uri="{FF2B5EF4-FFF2-40B4-BE49-F238E27FC236}">
                <a16:creationId xmlns:a16="http://schemas.microsoft.com/office/drawing/2014/main" id="{39562AB3-75E6-4E51-8D08-1B9F42B313CD}"/>
              </a:ext>
            </a:extLst>
          </p:cNvPr>
          <p:cNvPicPr>
            <a:picLocks noGrp="1" noChangeAspect="1"/>
          </p:cNvPicPr>
          <p:nvPr>
            <p:ph idx="1"/>
          </p:nvPr>
        </p:nvPicPr>
        <p:blipFill>
          <a:blip r:embed="rId2"/>
          <a:stretch>
            <a:fillRect/>
          </a:stretch>
        </p:blipFill>
        <p:spPr>
          <a:xfrm>
            <a:off x="1829651" y="2296633"/>
            <a:ext cx="7315200" cy="2440983"/>
          </a:xfrm>
        </p:spPr>
      </p:pic>
    </p:spTree>
    <p:extLst>
      <p:ext uri="{BB962C8B-B14F-4D97-AF65-F5344CB8AC3E}">
        <p14:creationId xmlns:p14="http://schemas.microsoft.com/office/powerpoint/2010/main" val="2893552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6C55-3BA3-4C2A-86B7-4EDB709A278C}"/>
              </a:ext>
            </a:extLst>
          </p:cNvPr>
          <p:cNvSpPr>
            <a:spLocks noGrp="1"/>
          </p:cNvSpPr>
          <p:nvPr>
            <p:ph type="title"/>
          </p:nvPr>
        </p:nvSpPr>
        <p:spPr/>
        <p:txBody>
          <a:bodyPr/>
          <a:lstStyle/>
          <a:p>
            <a:r>
              <a:rPr lang="en-US" dirty="0"/>
              <a:t>Dan 11: Section B</a:t>
            </a:r>
          </a:p>
        </p:txBody>
      </p:sp>
      <p:pic>
        <p:nvPicPr>
          <p:cNvPr id="5" name="Content Placeholder 4">
            <a:extLst>
              <a:ext uri="{FF2B5EF4-FFF2-40B4-BE49-F238E27FC236}">
                <a16:creationId xmlns:a16="http://schemas.microsoft.com/office/drawing/2014/main" id="{39562AB3-75E6-4E51-8D08-1B9F42B313CD}"/>
              </a:ext>
            </a:extLst>
          </p:cNvPr>
          <p:cNvPicPr>
            <a:picLocks noGrp="1" noChangeAspect="1"/>
          </p:cNvPicPr>
          <p:nvPr>
            <p:ph idx="1"/>
          </p:nvPr>
        </p:nvPicPr>
        <p:blipFill>
          <a:blip r:embed="rId2"/>
          <a:stretch>
            <a:fillRect/>
          </a:stretch>
        </p:blipFill>
        <p:spPr>
          <a:xfrm>
            <a:off x="1829651" y="2286000"/>
            <a:ext cx="7315200" cy="3177154"/>
          </a:xfrm>
        </p:spPr>
      </p:pic>
    </p:spTree>
    <p:extLst>
      <p:ext uri="{BB962C8B-B14F-4D97-AF65-F5344CB8AC3E}">
        <p14:creationId xmlns:p14="http://schemas.microsoft.com/office/powerpoint/2010/main" val="2088685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6C55-3BA3-4C2A-86B7-4EDB709A278C}"/>
              </a:ext>
            </a:extLst>
          </p:cNvPr>
          <p:cNvSpPr>
            <a:spLocks noGrp="1"/>
          </p:cNvSpPr>
          <p:nvPr>
            <p:ph type="title"/>
          </p:nvPr>
        </p:nvSpPr>
        <p:spPr/>
        <p:txBody>
          <a:bodyPr/>
          <a:lstStyle/>
          <a:p>
            <a:r>
              <a:rPr lang="en-US" dirty="0"/>
              <a:t>Dan 11: Section B</a:t>
            </a:r>
          </a:p>
        </p:txBody>
      </p:sp>
      <p:pic>
        <p:nvPicPr>
          <p:cNvPr id="5" name="Content Placeholder 4">
            <a:extLst>
              <a:ext uri="{FF2B5EF4-FFF2-40B4-BE49-F238E27FC236}">
                <a16:creationId xmlns:a16="http://schemas.microsoft.com/office/drawing/2014/main" id="{39562AB3-75E6-4E51-8D08-1B9F42B313CD}"/>
              </a:ext>
            </a:extLst>
          </p:cNvPr>
          <p:cNvPicPr>
            <a:picLocks noGrp="1" noChangeAspect="1"/>
          </p:cNvPicPr>
          <p:nvPr>
            <p:ph idx="1"/>
          </p:nvPr>
        </p:nvPicPr>
        <p:blipFill>
          <a:blip r:embed="rId2"/>
          <a:stretch>
            <a:fillRect/>
          </a:stretch>
        </p:blipFill>
        <p:spPr>
          <a:xfrm>
            <a:off x="1829651" y="2286000"/>
            <a:ext cx="7315200" cy="3905575"/>
          </a:xfrm>
        </p:spPr>
      </p:pic>
    </p:spTree>
    <p:extLst>
      <p:ext uri="{BB962C8B-B14F-4D97-AF65-F5344CB8AC3E}">
        <p14:creationId xmlns:p14="http://schemas.microsoft.com/office/powerpoint/2010/main" val="3689989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2B11-D958-4059-A6C2-21932F8C36BC}"/>
              </a:ext>
            </a:extLst>
          </p:cNvPr>
          <p:cNvSpPr>
            <a:spLocks noGrp="1"/>
          </p:cNvSpPr>
          <p:nvPr>
            <p:ph type="title"/>
          </p:nvPr>
        </p:nvSpPr>
        <p:spPr/>
        <p:txBody>
          <a:bodyPr/>
          <a:lstStyle/>
          <a:p>
            <a:r>
              <a:rPr lang="en-US" dirty="0"/>
              <a:t>Dan 11: Section B (End)</a:t>
            </a:r>
          </a:p>
        </p:txBody>
      </p:sp>
      <p:pic>
        <p:nvPicPr>
          <p:cNvPr id="5" name="Content Placeholder 4">
            <a:extLst>
              <a:ext uri="{FF2B5EF4-FFF2-40B4-BE49-F238E27FC236}">
                <a16:creationId xmlns:a16="http://schemas.microsoft.com/office/drawing/2014/main" id="{40C881F8-289F-45F6-8093-0692C48014D3}"/>
              </a:ext>
            </a:extLst>
          </p:cNvPr>
          <p:cNvPicPr>
            <a:picLocks noGrp="1" noChangeAspect="1"/>
          </p:cNvPicPr>
          <p:nvPr>
            <p:ph idx="1"/>
          </p:nvPr>
        </p:nvPicPr>
        <p:blipFill>
          <a:blip r:embed="rId2"/>
          <a:stretch>
            <a:fillRect/>
          </a:stretch>
        </p:blipFill>
        <p:spPr>
          <a:xfrm>
            <a:off x="1250836" y="2336800"/>
            <a:ext cx="8474303" cy="3598863"/>
          </a:xfrm>
        </p:spPr>
      </p:pic>
    </p:spTree>
    <p:extLst>
      <p:ext uri="{BB962C8B-B14F-4D97-AF65-F5344CB8AC3E}">
        <p14:creationId xmlns:p14="http://schemas.microsoft.com/office/powerpoint/2010/main" val="4091443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A5EB-0DEB-41D5-A4D3-713611030AD9}"/>
              </a:ext>
            </a:extLst>
          </p:cNvPr>
          <p:cNvSpPr>
            <a:spLocks noGrp="1"/>
          </p:cNvSpPr>
          <p:nvPr>
            <p:ph type="title"/>
          </p:nvPr>
        </p:nvSpPr>
        <p:spPr/>
        <p:txBody>
          <a:bodyPr/>
          <a:lstStyle/>
          <a:p>
            <a:r>
              <a:rPr lang="en-US" dirty="0"/>
              <a:t>Daniel 11</a:t>
            </a:r>
          </a:p>
        </p:txBody>
      </p:sp>
      <p:sp>
        <p:nvSpPr>
          <p:cNvPr id="3" name="Text Placeholder 2">
            <a:extLst>
              <a:ext uri="{FF2B5EF4-FFF2-40B4-BE49-F238E27FC236}">
                <a16:creationId xmlns:a16="http://schemas.microsoft.com/office/drawing/2014/main" id="{797AC4CC-E020-49E9-A31A-D49B0D673A0C}"/>
              </a:ext>
            </a:extLst>
          </p:cNvPr>
          <p:cNvSpPr>
            <a:spLocks noGrp="1"/>
          </p:cNvSpPr>
          <p:nvPr>
            <p:ph type="body" idx="1"/>
          </p:nvPr>
        </p:nvSpPr>
        <p:spPr/>
        <p:txBody>
          <a:bodyPr/>
          <a:lstStyle/>
          <a:p>
            <a:r>
              <a:rPr lang="en-US" dirty="0"/>
              <a:t>Wars</a:t>
            </a:r>
          </a:p>
        </p:txBody>
      </p:sp>
    </p:spTree>
    <p:extLst>
      <p:ext uri="{BB962C8B-B14F-4D97-AF65-F5344CB8AC3E}">
        <p14:creationId xmlns:p14="http://schemas.microsoft.com/office/powerpoint/2010/main" val="4047067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298B-16AB-42B5-B55E-BD5C20DA17E2}"/>
              </a:ext>
            </a:extLst>
          </p:cNvPr>
          <p:cNvSpPr>
            <a:spLocks noGrp="1"/>
          </p:cNvSpPr>
          <p:nvPr>
            <p:ph type="title"/>
          </p:nvPr>
        </p:nvSpPr>
        <p:spPr/>
        <p:txBody>
          <a:bodyPr/>
          <a:lstStyle/>
          <a:p>
            <a:r>
              <a:rPr lang="en-US" dirty="0"/>
              <a:t>Dan 11: Wars</a:t>
            </a:r>
          </a:p>
        </p:txBody>
      </p:sp>
      <p:pic>
        <p:nvPicPr>
          <p:cNvPr id="5" name="Content Placeholder 4">
            <a:extLst>
              <a:ext uri="{FF2B5EF4-FFF2-40B4-BE49-F238E27FC236}">
                <a16:creationId xmlns:a16="http://schemas.microsoft.com/office/drawing/2014/main" id="{871573AD-FDFA-46BD-9202-C70193A1E136}"/>
              </a:ext>
            </a:extLst>
          </p:cNvPr>
          <p:cNvPicPr>
            <a:picLocks noGrp="1" noChangeAspect="1"/>
          </p:cNvPicPr>
          <p:nvPr>
            <p:ph idx="1"/>
          </p:nvPr>
        </p:nvPicPr>
        <p:blipFill>
          <a:blip r:embed="rId2"/>
          <a:stretch>
            <a:fillRect/>
          </a:stretch>
        </p:blipFill>
        <p:spPr>
          <a:xfrm>
            <a:off x="2663687" y="2743200"/>
            <a:ext cx="5597981" cy="968881"/>
          </a:xfrm>
        </p:spPr>
      </p:pic>
      <p:sp>
        <p:nvSpPr>
          <p:cNvPr id="4" name="TextBox 3">
            <a:extLst>
              <a:ext uri="{FF2B5EF4-FFF2-40B4-BE49-F238E27FC236}">
                <a16:creationId xmlns:a16="http://schemas.microsoft.com/office/drawing/2014/main" id="{0FE7880E-1CE7-4BDA-9701-235E1E08D2CE}"/>
              </a:ext>
            </a:extLst>
          </p:cNvPr>
          <p:cNvSpPr txBox="1"/>
          <p:nvPr/>
        </p:nvSpPr>
        <p:spPr>
          <a:xfrm>
            <a:off x="680321" y="5486400"/>
            <a:ext cx="9613861" cy="646331"/>
          </a:xfrm>
          <a:prstGeom prst="rect">
            <a:avLst/>
          </a:prstGeom>
          <a:noFill/>
        </p:spPr>
        <p:txBody>
          <a:bodyPr wrap="square" rtlCol="0">
            <a:spAutoFit/>
          </a:bodyPr>
          <a:lstStyle/>
          <a:p>
            <a:r>
              <a:rPr lang="en-US" dirty="0"/>
              <a:t>At the end of 11:23-28 empire IV (</a:t>
            </a:r>
            <a:r>
              <a:rPr lang="en-US" dirty="0" err="1"/>
              <a:t>IVa</a:t>
            </a:r>
            <a:r>
              <a:rPr lang="en-US" dirty="0"/>
              <a:t>) is strong, whereas at the beginning of 11:29-35 empire IV (IVb) is weak. </a:t>
            </a:r>
          </a:p>
        </p:txBody>
      </p:sp>
    </p:spTree>
    <p:extLst>
      <p:ext uri="{BB962C8B-B14F-4D97-AF65-F5344CB8AC3E}">
        <p14:creationId xmlns:p14="http://schemas.microsoft.com/office/powerpoint/2010/main" val="1575882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194C-EEFE-49B7-B7FF-D936678D448E}"/>
              </a:ext>
            </a:extLst>
          </p:cNvPr>
          <p:cNvSpPr>
            <a:spLocks noGrp="1"/>
          </p:cNvSpPr>
          <p:nvPr>
            <p:ph type="title"/>
          </p:nvPr>
        </p:nvSpPr>
        <p:spPr/>
        <p:txBody>
          <a:bodyPr/>
          <a:lstStyle/>
          <a:p>
            <a:r>
              <a:rPr lang="en-US" dirty="0"/>
              <a:t>Dan 11: Wars</a:t>
            </a:r>
          </a:p>
        </p:txBody>
      </p:sp>
      <p:pic>
        <p:nvPicPr>
          <p:cNvPr id="5" name="Content Placeholder 4">
            <a:extLst>
              <a:ext uri="{FF2B5EF4-FFF2-40B4-BE49-F238E27FC236}">
                <a16:creationId xmlns:a16="http://schemas.microsoft.com/office/drawing/2014/main" id="{DD6B80A9-5208-453F-9695-A72150645202}"/>
              </a:ext>
            </a:extLst>
          </p:cNvPr>
          <p:cNvPicPr>
            <a:picLocks noGrp="1" noChangeAspect="1"/>
          </p:cNvPicPr>
          <p:nvPr>
            <p:ph idx="1"/>
          </p:nvPr>
        </p:nvPicPr>
        <p:blipFill>
          <a:blip r:embed="rId2"/>
          <a:stretch>
            <a:fillRect/>
          </a:stretch>
        </p:blipFill>
        <p:spPr>
          <a:xfrm>
            <a:off x="1037908" y="2743200"/>
            <a:ext cx="8900160" cy="2453640"/>
          </a:xfrm>
        </p:spPr>
      </p:pic>
      <p:sp>
        <p:nvSpPr>
          <p:cNvPr id="4" name="TextBox 3">
            <a:extLst>
              <a:ext uri="{FF2B5EF4-FFF2-40B4-BE49-F238E27FC236}">
                <a16:creationId xmlns:a16="http://schemas.microsoft.com/office/drawing/2014/main" id="{15CF07A9-83C7-4534-8E1E-8B3E549F1DF8}"/>
              </a:ext>
            </a:extLst>
          </p:cNvPr>
          <p:cNvSpPr txBox="1"/>
          <p:nvPr/>
        </p:nvSpPr>
        <p:spPr>
          <a:xfrm>
            <a:off x="680321" y="5486400"/>
            <a:ext cx="9783521" cy="923330"/>
          </a:xfrm>
          <a:prstGeom prst="rect">
            <a:avLst/>
          </a:prstGeom>
          <a:noFill/>
        </p:spPr>
        <p:txBody>
          <a:bodyPr wrap="square" rtlCol="0">
            <a:spAutoFit/>
          </a:bodyPr>
          <a:lstStyle/>
          <a:p>
            <a:r>
              <a:rPr lang="en-US" dirty="0"/>
              <a:t>It is significant that the stopping statements in the above table come at the end of a section (23-28, with special emphasis on 25-28), and that the starting statements come at the beginning of a section (29-35).</a:t>
            </a:r>
          </a:p>
        </p:txBody>
      </p:sp>
    </p:spTree>
    <p:extLst>
      <p:ext uri="{BB962C8B-B14F-4D97-AF65-F5344CB8AC3E}">
        <p14:creationId xmlns:p14="http://schemas.microsoft.com/office/powerpoint/2010/main" val="820288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EDDB-AFC8-4FEC-9ED5-82FCE3642FA4}"/>
              </a:ext>
            </a:extLst>
          </p:cNvPr>
          <p:cNvSpPr>
            <a:spLocks noGrp="1"/>
          </p:cNvSpPr>
          <p:nvPr>
            <p:ph type="title"/>
          </p:nvPr>
        </p:nvSpPr>
        <p:spPr/>
        <p:txBody>
          <a:bodyPr/>
          <a:lstStyle/>
          <a:p>
            <a:r>
              <a:rPr lang="en-US" dirty="0"/>
              <a:t>Dan 11: Wars</a:t>
            </a:r>
          </a:p>
        </p:txBody>
      </p:sp>
      <p:pic>
        <p:nvPicPr>
          <p:cNvPr id="5" name="Content Placeholder 4">
            <a:extLst>
              <a:ext uri="{FF2B5EF4-FFF2-40B4-BE49-F238E27FC236}">
                <a16:creationId xmlns:a16="http://schemas.microsoft.com/office/drawing/2014/main" id="{6DE8A336-FBC0-43DC-98F8-2BED7DD04F37}"/>
              </a:ext>
            </a:extLst>
          </p:cNvPr>
          <p:cNvPicPr>
            <a:picLocks noGrp="1" noChangeAspect="1"/>
          </p:cNvPicPr>
          <p:nvPr>
            <p:ph idx="1"/>
          </p:nvPr>
        </p:nvPicPr>
        <p:blipFill>
          <a:blip r:embed="rId2"/>
          <a:stretch>
            <a:fillRect/>
          </a:stretch>
        </p:blipFill>
        <p:spPr>
          <a:xfrm>
            <a:off x="915251" y="2743200"/>
            <a:ext cx="9144000" cy="1499262"/>
          </a:xfrm>
        </p:spPr>
      </p:pic>
      <p:sp>
        <p:nvSpPr>
          <p:cNvPr id="4" name="TextBox 3">
            <a:extLst>
              <a:ext uri="{FF2B5EF4-FFF2-40B4-BE49-F238E27FC236}">
                <a16:creationId xmlns:a16="http://schemas.microsoft.com/office/drawing/2014/main" id="{9EA75AB6-470F-4322-8CBE-EC65E457F23F}"/>
              </a:ext>
            </a:extLst>
          </p:cNvPr>
          <p:cNvSpPr txBox="1"/>
          <p:nvPr/>
        </p:nvSpPr>
        <p:spPr>
          <a:xfrm>
            <a:off x="680321" y="5486400"/>
            <a:ext cx="9613861" cy="923330"/>
          </a:xfrm>
          <a:prstGeom prst="rect">
            <a:avLst/>
          </a:prstGeom>
          <a:noFill/>
        </p:spPr>
        <p:txBody>
          <a:bodyPr wrap="square" rtlCol="0">
            <a:spAutoFit/>
          </a:bodyPr>
          <a:lstStyle/>
          <a:p>
            <a:r>
              <a:rPr lang="en-US" dirty="0"/>
              <a:t>In each major section there is a war involving North v. South, and in each section there is a war involving North v. the holy covenant. The term “holy covenant” occurs only in 11:28b, 30b(x2). In 11:45 the term is “glorious holy mountain.”</a:t>
            </a:r>
          </a:p>
        </p:txBody>
      </p:sp>
    </p:spTree>
    <p:extLst>
      <p:ext uri="{BB962C8B-B14F-4D97-AF65-F5344CB8AC3E}">
        <p14:creationId xmlns:p14="http://schemas.microsoft.com/office/powerpoint/2010/main" val="2940346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A5EB-0DEB-41D5-A4D3-713611030AD9}"/>
              </a:ext>
            </a:extLst>
          </p:cNvPr>
          <p:cNvSpPr>
            <a:spLocks noGrp="1"/>
          </p:cNvSpPr>
          <p:nvPr>
            <p:ph type="title"/>
          </p:nvPr>
        </p:nvSpPr>
        <p:spPr/>
        <p:txBody>
          <a:bodyPr/>
          <a:lstStyle/>
          <a:p>
            <a:r>
              <a:rPr lang="en-US" dirty="0"/>
              <a:t>Daniel 11</a:t>
            </a:r>
          </a:p>
        </p:txBody>
      </p:sp>
      <p:sp>
        <p:nvSpPr>
          <p:cNvPr id="3" name="Text Placeholder 2">
            <a:extLst>
              <a:ext uri="{FF2B5EF4-FFF2-40B4-BE49-F238E27FC236}">
                <a16:creationId xmlns:a16="http://schemas.microsoft.com/office/drawing/2014/main" id="{797AC4CC-E020-49E9-A31A-D49B0D673A0C}"/>
              </a:ext>
            </a:extLst>
          </p:cNvPr>
          <p:cNvSpPr>
            <a:spLocks noGrp="1"/>
          </p:cNvSpPr>
          <p:nvPr>
            <p:ph type="body" idx="1"/>
          </p:nvPr>
        </p:nvSpPr>
        <p:spPr/>
        <p:txBody>
          <a:bodyPr/>
          <a:lstStyle/>
          <a:p>
            <a:r>
              <a:rPr lang="en-US" dirty="0"/>
              <a:t>Framing Statements</a:t>
            </a:r>
          </a:p>
        </p:txBody>
      </p:sp>
    </p:spTree>
    <p:extLst>
      <p:ext uri="{BB962C8B-B14F-4D97-AF65-F5344CB8AC3E}">
        <p14:creationId xmlns:p14="http://schemas.microsoft.com/office/powerpoint/2010/main" val="8476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EDEF99-667D-47D5-A5A2-244671900766}"/>
              </a:ext>
            </a:extLst>
          </p:cNvPr>
          <p:cNvSpPr>
            <a:spLocks noGrp="1"/>
          </p:cNvSpPr>
          <p:nvPr>
            <p:ph type="title"/>
          </p:nvPr>
        </p:nvSpPr>
        <p:spPr/>
        <p:txBody>
          <a:bodyPr/>
          <a:lstStyle/>
          <a:p>
            <a:r>
              <a:rPr lang="en-US" dirty="0"/>
              <a:t>Progressions</a:t>
            </a:r>
          </a:p>
        </p:txBody>
      </p:sp>
      <p:sp>
        <p:nvSpPr>
          <p:cNvPr id="4" name="Text Placeholder 3">
            <a:extLst>
              <a:ext uri="{FF2B5EF4-FFF2-40B4-BE49-F238E27FC236}">
                <a16:creationId xmlns:a16="http://schemas.microsoft.com/office/drawing/2014/main" id="{8F710F64-B2BA-4ECD-AF52-C37F4652DFD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42665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1A9B-E70E-47FC-872C-F051EBE964AD}"/>
              </a:ext>
            </a:extLst>
          </p:cNvPr>
          <p:cNvSpPr>
            <a:spLocks noGrp="1"/>
          </p:cNvSpPr>
          <p:nvPr>
            <p:ph type="title"/>
          </p:nvPr>
        </p:nvSpPr>
        <p:spPr/>
        <p:txBody>
          <a:bodyPr/>
          <a:lstStyle/>
          <a:p>
            <a:r>
              <a:rPr lang="en-US" dirty="0"/>
              <a:t>Dan 11: Section C (Framing Statements)</a:t>
            </a:r>
          </a:p>
        </p:txBody>
      </p:sp>
      <p:pic>
        <p:nvPicPr>
          <p:cNvPr id="5" name="Content Placeholder 4">
            <a:extLst>
              <a:ext uri="{FF2B5EF4-FFF2-40B4-BE49-F238E27FC236}">
                <a16:creationId xmlns:a16="http://schemas.microsoft.com/office/drawing/2014/main" id="{CBF98355-19EC-476B-A8FB-09A4011450C9}"/>
              </a:ext>
            </a:extLst>
          </p:cNvPr>
          <p:cNvPicPr>
            <a:picLocks noGrp="1" noChangeAspect="1"/>
          </p:cNvPicPr>
          <p:nvPr>
            <p:ph idx="1"/>
          </p:nvPr>
        </p:nvPicPr>
        <p:blipFill>
          <a:blip r:embed="rId2"/>
          <a:stretch>
            <a:fillRect/>
          </a:stretch>
        </p:blipFill>
        <p:spPr>
          <a:xfrm>
            <a:off x="721678" y="2743200"/>
            <a:ext cx="9532620" cy="1386840"/>
          </a:xfrm>
        </p:spPr>
      </p:pic>
      <p:sp>
        <p:nvSpPr>
          <p:cNvPr id="4" name="TextBox 3">
            <a:extLst>
              <a:ext uri="{FF2B5EF4-FFF2-40B4-BE49-F238E27FC236}">
                <a16:creationId xmlns:a16="http://schemas.microsoft.com/office/drawing/2014/main" id="{B5779A78-6251-4381-80FC-47F017E7EBFB}"/>
              </a:ext>
            </a:extLst>
          </p:cNvPr>
          <p:cNvSpPr txBox="1"/>
          <p:nvPr/>
        </p:nvSpPr>
        <p:spPr>
          <a:xfrm>
            <a:off x="680321" y="5486400"/>
            <a:ext cx="9613861" cy="923330"/>
          </a:xfrm>
          <a:prstGeom prst="rect">
            <a:avLst/>
          </a:prstGeom>
          <a:noFill/>
        </p:spPr>
        <p:txBody>
          <a:bodyPr wrap="square" rtlCol="0">
            <a:spAutoFit/>
          </a:bodyPr>
          <a:lstStyle/>
          <a:p>
            <a:r>
              <a:rPr lang="en-US" dirty="0"/>
              <a:t>These frames include all of 11:29-35. What happens there occurs within an appointed period (with an appointed beginning and ending point), which I identify as the “time, times, and half a time” mentioned in 7:25; 12:7.</a:t>
            </a:r>
          </a:p>
        </p:txBody>
      </p:sp>
    </p:spTree>
    <p:extLst>
      <p:ext uri="{BB962C8B-B14F-4D97-AF65-F5344CB8AC3E}">
        <p14:creationId xmlns:p14="http://schemas.microsoft.com/office/powerpoint/2010/main" val="1216075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60B42-B68D-46E9-82D7-814C4D589ABD}"/>
              </a:ext>
            </a:extLst>
          </p:cNvPr>
          <p:cNvSpPr>
            <a:spLocks noGrp="1"/>
          </p:cNvSpPr>
          <p:nvPr>
            <p:ph type="title"/>
          </p:nvPr>
        </p:nvSpPr>
        <p:spPr/>
        <p:txBody>
          <a:bodyPr/>
          <a:lstStyle/>
          <a:p>
            <a:r>
              <a:rPr lang="en-US" dirty="0"/>
              <a:t>Dan 11: Section C (Framing Statements)</a:t>
            </a:r>
          </a:p>
        </p:txBody>
      </p:sp>
      <p:pic>
        <p:nvPicPr>
          <p:cNvPr id="5" name="Content Placeholder 4">
            <a:extLst>
              <a:ext uri="{FF2B5EF4-FFF2-40B4-BE49-F238E27FC236}">
                <a16:creationId xmlns:a16="http://schemas.microsoft.com/office/drawing/2014/main" id="{FCCA1E96-FCDC-4425-BCA8-05A87AC3A97F}"/>
              </a:ext>
            </a:extLst>
          </p:cNvPr>
          <p:cNvPicPr>
            <a:picLocks noGrp="1" noChangeAspect="1"/>
          </p:cNvPicPr>
          <p:nvPr>
            <p:ph idx="1"/>
          </p:nvPr>
        </p:nvPicPr>
        <p:blipFill>
          <a:blip r:embed="rId2"/>
          <a:stretch>
            <a:fillRect/>
          </a:stretch>
        </p:blipFill>
        <p:spPr>
          <a:xfrm>
            <a:off x="1891348" y="2743200"/>
            <a:ext cx="7193280" cy="967740"/>
          </a:xfrm>
        </p:spPr>
      </p:pic>
      <p:sp>
        <p:nvSpPr>
          <p:cNvPr id="6" name="TextBox 5">
            <a:extLst>
              <a:ext uri="{FF2B5EF4-FFF2-40B4-BE49-F238E27FC236}">
                <a16:creationId xmlns:a16="http://schemas.microsoft.com/office/drawing/2014/main" id="{7CB39235-6EBB-481F-A0A7-9F1332471E91}"/>
              </a:ext>
            </a:extLst>
          </p:cNvPr>
          <p:cNvSpPr txBox="1"/>
          <p:nvPr/>
        </p:nvSpPr>
        <p:spPr>
          <a:xfrm>
            <a:off x="680321" y="5486400"/>
            <a:ext cx="9613861" cy="646331"/>
          </a:xfrm>
          <a:prstGeom prst="rect">
            <a:avLst/>
          </a:prstGeom>
          <a:noFill/>
        </p:spPr>
        <p:txBody>
          <a:bodyPr wrap="square" rtlCol="0">
            <a:spAutoFit/>
          </a:bodyPr>
          <a:lstStyle/>
          <a:p>
            <a:r>
              <a:rPr lang="en-US" dirty="0"/>
              <a:t>These frames omit the initial war against the South, but unite the subsections dealing with the king’s actions (30b-35) and attitudes (36-39).</a:t>
            </a:r>
          </a:p>
        </p:txBody>
      </p:sp>
    </p:spTree>
    <p:extLst>
      <p:ext uri="{BB962C8B-B14F-4D97-AF65-F5344CB8AC3E}">
        <p14:creationId xmlns:p14="http://schemas.microsoft.com/office/powerpoint/2010/main" val="3479335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088E7-3BCA-4215-A5E2-4C3D1914D196}"/>
              </a:ext>
            </a:extLst>
          </p:cNvPr>
          <p:cNvSpPr>
            <a:spLocks noGrp="1"/>
          </p:cNvSpPr>
          <p:nvPr>
            <p:ph type="title"/>
          </p:nvPr>
        </p:nvSpPr>
        <p:spPr>
          <a:xfrm>
            <a:off x="680321" y="753228"/>
            <a:ext cx="9613861" cy="1080938"/>
          </a:xfrm>
        </p:spPr>
        <p:txBody>
          <a:bodyPr/>
          <a:lstStyle/>
          <a:p>
            <a:r>
              <a:rPr lang="en-US" dirty="0"/>
              <a:t>Dan 11: Section C (Framing Statements)</a:t>
            </a:r>
          </a:p>
        </p:txBody>
      </p:sp>
      <p:pic>
        <p:nvPicPr>
          <p:cNvPr id="5" name="Content Placeholder 4">
            <a:extLst>
              <a:ext uri="{FF2B5EF4-FFF2-40B4-BE49-F238E27FC236}">
                <a16:creationId xmlns:a16="http://schemas.microsoft.com/office/drawing/2014/main" id="{20F962D0-9C46-4C7A-8FF5-74A710B96BFE}"/>
              </a:ext>
            </a:extLst>
          </p:cNvPr>
          <p:cNvPicPr>
            <a:picLocks noGrp="1" noChangeAspect="1"/>
          </p:cNvPicPr>
          <p:nvPr>
            <p:ph idx="1"/>
          </p:nvPr>
        </p:nvPicPr>
        <p:blipFill>
          <a:blip r:embed="rId2"/>
          <a:stretch>
            <a:fillRect/>
          </a:stretch>
        </p:blipFill>
        <p:spPr>
          <a:xfrm>
            <a:off x="800213" y="2743200"/>
            <a:ext cx="10591573" cy="2137144"/>
          </a:xfrm>
        </p:spPr>
      </p:pic>
      <p:sp>
        <p:nvSpPr>
          <p:cNvPr id="4" name="TextBox 3">
            <a:extLst>
              <a:ext uri="{FF2B5EF4-FFF2-40B4-BE49-F238E27FC236}">
                <a16:creationId xmlns:a16="http://schemas.microsoft.com/office/drawing/2014/main" id="{D3D44220-6A36-4809-909E-B7E4A8B2AA41}"/>
              </a:ext>
            </a:extLst>
          </p:cNvPr>
          <p:cNvSpPr txBox="1"/>
          <p:nvPr/>
        </p:nvSpPr>
        <p:spPr>
          <a:xfrm>
            <a:off x="680321" y="5486400"/>
            <a:ext cx="9613861" cy="646331"/>
          </a:xfrm>
          <a:prstGeom prst="rect">
            <a:avLst/>
          </a:prstGeom>
          <a:noFill/>
        </p:spPr>
        <p:txBody>
          <a:bodyPr wrap="square" rtlCol="0">
            <a:spAutoFit/>
          </a:bodyPr>
          <a:lstStyle/>
          <a:p>
            <a:r>
              <a:rPr lang="en-US" dirty="0"/>
              <a:t>The sequence of “alarm” followed by “fury” (11:44) reflects an earlier parallel sequence involving fear and rage (11:30).</a:t>
            </a:r>
          </a:p>
        </p:txBody>
      </p:sp>
    </p:spTree>
    <p:extLst>
      <p:ext uri="{BB962C8B-B14F-4D97-AF65-F5344CB8AC3E}">
        <p14:creationId xmlns:p14="http://schemas.microsoft.com/office/powerpoint/2010/main" val="2813871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0D5F25-6324-4CFE-9336-756A2AA1FFCF}"/>
              </a:ext>
            </a:extLst>
          </p:cNvPr>
          <p:cNvSpPr>
            <a:spLocks noGrp="1"/>
          </p:cNvSpPr>
          <p:nvPr>
            <p:ph type="title"/>
          </p:nvPr>
        </p:nvSpPr>
        <p:spPr/>
        <p:txBody>
          <a:bodyPr/>
          <a:lstStyle/>
          <a:p>
            <a:r>
              <a:rPr lang="en-US" dirty="0"/>
              <a:t>Dan 11: Section C (Framing Statements)</a:t>
            </a:r>
          </a:p>
        </p:txBody>
      </p:sp>
      <p:pic>
        <p:nvPicPr>
          <p:cNvPr id="6" name="Content Placeholder 5">
            <a:extLst>
              <a:ext uri="{FF2B5EF4-FFF2-40B4-BE49-F238E27FC236}">
                <a16:creationId xmlns:a16="http://schemas.microsoft.com/office/drawing/2014/main" id="{5140AC8B-3E06-4D17-8BEA-4C6A41236D3F}"/>
              </a:ext>
            </a:extLst>
          </p:cNvPr>
          <p:cNvPicPr>
            <a:picLocks noGrp="1" noChangeAspect="1"/>
          </p:cNvPicPr>
          <p:nvPr>
            <p:ph idx="1"/>
          </p:nvPr>
        </p:nvPicPr>
        <p:blipFill>
          <a:blip r:embed="rId2"/>
          <a:stretch>
            <a:fillRect/>
          </a:stretch>
        </p:blipFill>
        <p:spPr>
          <a:xfrm>
            <a:off x="1274128" y="2743200"/>
            <a:ext cx="8427720" cy="1272540"/>
          </a:xfrm>
        </p:spPr>
      </p:pic>
      <p:sp>
        <p:nvSpPr>
          <p:cNvPr id="4" name="TextBox 3">
            <a:extLst>
              <a:ext uri="{FF2B5EF4-FFF2-40B4-BE49-F238E27FC236}">
                <a16:creationId xmlns:a16="http://schemas.microsoft.com/office/drawing/2014/main" id="{444FCF15-0313-421F-AD04-8F40C6DAADD0}"/>
              </a:ext>
            </a:extLst>
          </p:cNvPr>
          <p:cNvSpPr txBox="1"/>
          <p:nvPr/>
        </p:nvSpPr>
        <p:spPr>
          <a:xfrm>
            <a:off x="680321" y="5486400"/>
            <a:ext cx="9613861" cy="1200329"/>
          </a:xfrm>
          <a:prstGeom prst="rect">
            <a:avLst/>
          </a:prstGeom>
          <a:noFill/>
        </p:spPr>
        <p:txBody>
          <a:bodyPr wrap="square" rtlCol="0">
            <a:spAutoFit/>
          </a:bodyPr>
          <a:lstStyle/>
          <a:p>
            <a:r>
              <a:rPr lang="en-US" dirty="0"/>
              <a:t>What’s being framed here are events of the section, omitting vs. 40, which apart from 40a is proleptic and looks forward to the events of the section. Taking 40b as an example, if there is no prolepsis, there are two Northern responses (40b, 42-43), because in 41 he has not yet reached “Egypt.”</a:t>
            </a:r>
          </a:p>
        </p:txBody>
      </p:sp>
    </p:spTree>
    <p:extLst>
      <p:ext uri="{BB962C8B-B14F-4D97-AF65-F5344CB8AC3E}">
        <p14:creationId xmlns:p14="http://schemas.microsoft.com/office/powerpoint/2010/main" val="57797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20C16-BD7C-4004-8C2E-D0E62D1B2ED0}"/>
              </a:ext>
            </a:extLst>
          </p:cNvPr>
          <p:cNvSpPr>
            <a:spLocks noGrp="1"/>
          </p:cNvSpPr>
          <p:nvPr>
            <p:ph type="title"/>
          </p:nvPr>
        </p:nvSpPr>
        <p:spPr/>
        <p:txBody>
          <a:bodyPr/>
          <a:lstStyle/>
          <a:p>
            <a:r>
              <a:rPr lang="en-US" dirty="0"/>
              <a:t>Dan 11: Section C (Framing Statements)</a:t>
            </a:r>
          </a:p>
        </p:txBody>
      </p:sp>
      <p:pic>
        <p:nvPicPr>
          <p:cNvPr id="5" name="Content Placeholder 4">
            <a:extLst>
              <a:ext uri="{FF2B5EF4-FFF2-40B4-BE49-F238E27FC236}">
                <a16:creationId xmlns:a16="http://schemas.microsoft.com/office/drawing/2014/main" id="{B8B430E2-0C5B-4F2F-A7FE-F4019E383B24}"/>
              </a:ext>
            </a:extLst>
          </p:cNvPr>
          <p:cNvPicPr>
            <a:picLocks noGrp="1" noChangeAspect="1"/>
          </p:cNvPicPr>
          <p:nvPr>
            <p:ph idx="1"/>
          </p:nvPr>
        </p:nvPicPr>
        <p:blipFill>
          <a:blip r:embed="rId2"/>
          <a:stretch>
            <a:fillRect/>
          </a:stretch>
        </p:blipFill>
        <p:spPr>
          <a:xfrm>
            <a:off x="1697038" y="2743200"/>
            <a:ext cx="7581900" cy="601980"/>
          </a:xfrm>
        </p:spPr>
      </p:pic>
      <p:sp>
        <p:nvSpPr>
          <p:cNvPr id="6" name="TextBox 5">
            <a:extLst>
              <a:ext uri="{FF2B5EF4-FFF2-40B4-BE49-F238E27FC236}">
                <a16:creationId xmlns:a16="http://schemas.microsoft.com/office/drawing/2014/main" id="{FAA523C3-6787-4F89-BB60-D57F00033549}"/>
              </a:ext>
            </a:extLst>
          </p:cNvPr>
          <p:cNvSpPr txBox="1"/>
          <p:nvPr/>
        </p:nvSpPr>
        <p:spPr>
          <a:xfrm>
            <a:off x="680321" y="5486400"/>
            <a:ext cx="9613861" cy="369332"/>
          </a:xfrm>
          <a:prstGeom prst="rect">
            <a:avLst/>
          </a:prstGeom>
          <a:noFill/>
        </p:spPr>
        <p:txBody>
          <a:bodyPr wrap="square" rtlCol="0">
            <a:spAutoFit/>
          </a:bodyPr>
          <a:lstStyle/>
          <a:p>
            <a:r>
              <a:rPr lang="en-US" dirty="0"/>
              <a:t>The beginning terms are identical.</a:t>
            </a:r>
          </a:p>
        </p:txBody>
      </p:sp>
    </p:spTree>
    <p:extLst>
      <p:ext uri="{BB962C8B-B14F-4D97-AF65-F5344CB8AC3E}">
        <p14:creationId xmlns:p14="http://schemas.microsoft.com/office/powerpoint/2010/main" val="3277538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3BDF-4197-4A94-9018-365F111F4524}"/>
              </a:ext>
            </a:extLst>
          </p:cNvPr>
          <p:cNvSpPr>
            <a:spLocks noGrp="1"/>
          </p:cNvSpPr>
          <p:nvPr>
            <p:ph type="title"/>
          </p:nvPr>
        </p:nvSpPr>
        <p:spPr/>
        <p:txBody>
          <a:bodyPr/>
          <a:lstStyle/>
          <a:p>
            <a:r>
              <a:rPr lang="en-US" dirty="0"/>
              <a:t>Dan 11: Section C (Framing Statements)</a:t>
            </a:r>
          </a:p>
        </p:txBody>
      </p:sp>
      <p:pic>
        <p:nvPicPr>
          <p:cNvPr id="5" name="Content Placeholder 4">
            <a:extLst>
              <a:ext uri="{FF2B5EF4-FFF2-40B4-BE49-F238E27FC236}">
                <a16:creationId xmlns:a16="http://schemas.microsoft.com/office/drawing/2014/main" id="{1D645F1C-7864-465A-8776-8A8FD90BFFAC}"/>
              </a:ext>
            </a:extLst>
          </p:cNvPr>
          <p:cNvPicPr>
            <a:picLocks noGrp="1" noChangeAspect="1"/>
          </p:cNvPicPr>
          <p:nvPr>
            <p:ph idx="1"/>
          </p:nvPr>
        </p:nvPicPr>
        <p:blipFill>
          <a:blip r:embed="rId2"/>
          <a:stretch>
            <a:fillRect/>
          </a:stretch>
        </p:blipFill>
        <p:spPr>
          <a:xfrm>
            <a:off x="1712278" y="2743200"/>
            <a:ext cx="7551420" cy="594360"/>
          </a:xfrm>
        </p:spPr>
      </p:pic>
      <p:sp>
        <p:nvSpPr>
          <p:cNvPr id="6" name="TextBox 5">
            <a:extLst>
              <a:ext uri="{FF2B5EF4-FFF2-40B4-BE49-F238E27FC236}">
                <a16:creationId xmlns:a16="http://schemas.microsoft.com/office/drawing/2014/main" id="{FB79C46D-CD59-4481-8F89-F1C06C2D0936}"/>
              </a:ext>
            </a:extLst>
          </p:cNvPr>
          <p:cNvSpPr txBox="1"/>
          <p:nvPr/>
        </p:nvSpPr>
        <p:spPr>
          <a:xfrm>
            <a:off x="680321" y="5486400"/>
            <a:ext cx="9613861" cy="369332"/>
          </a:xfrm>
          <a:prstGeom prst="rect">
            <a:avLst/>
          </a:prstGeom>
          <a:noFill/>
        </p:spPr>
        <p:txBody>
          <a:bodyPr wrap="square" rtlCol="0">
            <a:spAutoFit/>
          </a:bodyPr>
          <a:lstStyle/>
          <a:p>
            <a:r>
              <a:rPr lang="en-US" dirty="0"/>
              <a:t>The ending terms are comparable.</a:t>
            </a:r>
          </a:p>
        </p:txBody>
      </p:sp>
    </p:spTree>
    <p:extLst>
      <p:ext uri="{BB962C8B-B14F-4D97-AF65-F5344CB8AC3E}">
        <p14:creationId xmlns:p14="http://schemas.microsoft.com/office/powerpoint/2010/main" val="16367535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474FD8-62B6-4AA2-84DF-01BEAEA0EF98}"/>
              </a:ext>
            </a:extLst>
          </p:cNvPr>
          <p:cNvSpPr>
            <a:spLocks noGrp="1"/>
          </p:cNvSpPr>
          <p:nvPr>
            <p:ph type="title"/>
          </p:nvPr>
        </p:nvSpPr>
        <p:spPr/>
        <p:txBody>
          <a:bodyPr/>
          <a:lstStyle/>
          <a:p>
            <a:r>
              <a:rPr lang="en-US" dirty="0"/>
              <a:t>Daniel 12</a:t>
            </a:r>
          </a:p>
        </p:txBody>
      </p:sp>
      <p:sp>
        <p:nvSpPr>
          <p:cNvPr id="5" name="Text Placeholder 4">
            <a:extLst>
              <a:ext uri="{FF2B5EF4-FFF2-40B4-BE49-F238E27FC236}">
                <a16:creationId xmlns:a16="http://schemas.microsoft.com/office/drawing/2014/main" id="{0C5CD76C-7041-4BA5-B4EC-451F9390DE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30515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856D-F54F-4430-B1E6-3AAEF5249675}"/>
              </a:ext>
            </a:extLst>
          </p:cNvPr>
          <p:cNvSpPr>
            <a:spLocks noGrp="1"/>
          </p:cNvSpPr>
          <p:nvPr>
            <p:ph type="title"/>
          </p:nvPr>
        </p:nvSpPr>
        <p:spPr/>
        <p:txBody>
          <a:bodyPr/>
          <a:lstStyle/>
          <a:p>
            <a:r>
              <a:rPr lang="en-US" dirty="0"/>
              <a:t>Dan 12: Overview</a:t>
            </a:r>
          </a:p>
        </p:txBody>
      </p:sp>
      <p:sp>
        <p:nvSpPr>
          <p:cNvPr id="3" name="Content Placeholder 2">
            <a:extLst>
              <a:ext uri="{FF2B5EF4-FFF2-40B4-BE49-F238E27FC236}">
                <a16:creationId xmlns:a16="http://schemas.microsoft.com/office/drawing/2014/main" id="{0B5B4F4A-6F1C-49AE-8983-727925F65115}"/>
              </a:ext>
            </a:extLst>
          </p:cNvPr>
          <p:cNvSpPr>
            <a:spLocks noGrp="1"/>
          </p:cNvSpPr>
          <p:nvPr>
            <p:ph idx="1"/>
          </p:nvPr>
        </p:nvSpPr>
        <p:spPr/>
        <p:txBody>
          <a:bodyPr/>
          <a:lstStyle/>
          <a:p>
            <a:r>
              <a:rPr lang="en-US" dirty="0"/>
              <a:t>We here examine two sets of parallels:</a:t>
            </a:r>
          </a:p>
          <a:p>
            <a:pPr lvl="1"/>
            <a:r>
              <a:rPr lang="en-US" dirty="0"/>
              <a:t>Dan 11:35-36/12:6-7</a:t>
            </a:r>
          </a:p>
          <a:p>
            <a:pPr lvl="1"/>
            <a:r>
              <a:rPr lang="en-US" dirty="0"/>
              <a:t>Dan 11:31-35/12:10-11</a:t>
            </a:r>
          </a:p>
          <a:p>
            <a:r>
              <a:rPr lang="en-US" dirty="0"/>
              <a:t>Both sets of parallels constitute shared contexts. In both cases the later passage gives further information about the earlier one.</a:t>
            </a:r>
          </a:p>
        </p:txBody>
      </p:sp>
    </p:spTree>
    <p:extLst>
      <p:ext uri="{BB962C8B-B14F-4D97-AF65-F5344CB8AC3E}">
        <p14:creationId xmlns:p14="http://schemas.microsoft.com/office/powerpoint/2010/main" val="20139471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AC78A-435C-428D-A1DF-ED30CF9F8CE2}"/>
              </a:ext>
            </a:extLst>
          </p:cNvPr>
          <p:cNvSpPr>
            <a:spLocks noGrp="1"/>
          </p:cNvSpPr>
          <p:nvPr>
            <p:ph type="title"/>
          </p:nvPr>
        </p:nvSpPr>
        <p:spPr/>
        <p:txBody>
          <a:bodyPr/>
          <a:lstStyle/>
          <a:p>
            <a:r>
              <a:rPr lang="en-US" dirty="0"/>
              <a:t>Dan 12: Parallels 1 (11:35-36/12:6-7)</a:t>
            </a:r>
          </a:p>
        </p:txBody>
      </p:sp>
      <p:pic>
        <p:nvPicPr>
          <p:cNvPr id="5" name="Content Placeholder 4">
            <a:extLst>
              <a:ext uri="{FF2B5EF4-FFF2-40B4-BE49-F238E27FC236}">
                <a16:creationId xmlns:a16="http://schemas.microsoft.com/office/drawing/2014/main" id="{C2AEB18E-A251-42D2-A9B9-791630B0CFD6}"/>
              </a:ext>
            </a:extLst>
          </p:cNvPr>
          <p:cNvPicPr>
            <a:picLocks noGrp="1" noChangeAspect="1"/>
          </p:cNvPicPr>
          <p:nvPr>
            <p:ph idx="1"/>
          </p:nvPr>
        </p:nvPicPr>
        <p:blipFill>
          <a:blip r:embed="rId2"/>
          <a:stretch>
            <a:fillRect/>
          </a:stretch>
        </p:blipFill>
        <p:spPr>
          <a:xfrm>
            <a:off x="1453883" y="2336800"/>
            <a:ext cx="8068209" cy="3598863"/>
          </a:xfrm>
        </p:spPr>
      </p:pic>
    </p:spTree>
    <p:extLst>
      <p:ext uri="{BB962C8B-B14F-4D97-AF65-F5344CB8AC3E}">
        <p14:creationId xmlns:p14="http://schemas.microsoft.com/office/powerpoint/2010/main" val="2528844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4A3D5E-858E-4AEB-86B2-C6640A50ED43}"/>
              </a:ext>
            </a:extLst>
          </p:cNvPr>
          <p:cNvPicPr>
            <a:picLocks noGrp="1" noChangeAspect="1"/>
          </p:cNvPicPr>
          <p:nvPr>
            <p:ph idx="4294967295"/>
          </p:nvPr>
        </p:nvPicPr>
        <p:blipFill>
          <a:blip r:embed="rId2"/>
          <a:stretch>
            <a:fillRect/>
          </a:stretch>
        </p:blipFill>
        <p:spPr>
          <a:xfrm>
            <a:off x="2539837" y="347471"/>
            <a:ext cx="7112326" cy="6163058"/>
          </a:xfrm>
        </p:spPr>
      </p:pic>
    </p:spTree>
    <p:extLst>
      <p:ext uri="{BB962C8B-B14F-4D97-AF65-F5344CB8AC3E}">
        <p14:creationId xmlns:p14="http://schemas.microsoft.com/office/powerpoint/2010/main" val="72707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EEF86-735A-4A65-880B-37DA2C0414F6}"/>
              </a:ext>
            </a:extLst>
          </p:cNvPr>
          <p:cNvSpPr>
            <a:spLocks noGrp="1"/>
          </p:cNvSpPr>
          <p:nvPr>
            <p:ph type="title"/>
          </p:nvPr>
        </p:nvSpPr>
        <p:spPr/>
        <p:txBody>
          <a:bodyPr/>
          <a:lstStyle/>
          <a:p>
            <a:r>
              <a:rPr lang="en-US" dirty="0"/>
              <a:t>Progressions: Symbols in Dan 2</a:t>
            </a:r>
          </a:p>
        </p:txBody>
      </p:sp>
      <p:pic>
        <p:nvPicPr>
          <p:cNvPr id="5" name="Content Placeholder 4">
            <a:extLst>
              <a:ext uri="{FF2B5EF4-FFF2-40B4-BE49-F238E27FC236}">
                <a16:creationId xmlns:a16="http://schemas.microsoft.com/office/drawing/2014/main" id="{56E5BD1D-D59A-4354-B320-9B6BF6F44224}"/>
              </a:ext>
            </a:extLst>
          </p:cNvPr>
          <p:cNvPicPr>
            <a:picLocks noGrp="1" noChangeAspect="1"/>
          </p:cNvPicPr>
          <p:nvPr>
            <p:ph idx="1"/>
          </p:nvPr>
        </p:nvPicPr>
        <p:blipFill>
          <a:blip r:embed="rId2"/>
          <a:stretch>
            <a:fillRect/>
          </a:stretch>
        </p:blipFill>
        <p:spPr>
          <a:xfrm>
            <a:off x="3187094" y="2743200"/>
            <a:ext cx="4600313" cy="1307643"/>
          </a:xfrm>
        </p:spPr>
      </p:pic>
      <p:sp>
        <p:nvSpPr>
          <p:cNvPr id="3" name="TextBox 2">
            <a:extLst>
              <a:ext uri="{FF2B5EF4-FFF2-40B4-BE49-F238E27FC236}">
                <a16:creationId xmlns:a16="http://schemas.microsoft.com/office/drawing/2014/main" id="{06F85D43-033D-414A-A7F1-65C7B1C909F5}"/>
              </a:ext>
            </a:extLst>
          </p:cNvPr>
          <p:cNvSpPr txBox="1"/>
          <p:nvPr/>
        </p:nvSpPr>
        <p:spPr>
          <a:xfrm>
            <a:off x="680321" y="5486400"/>
            <a:ext cx="9613861" cy="646331"/>
          </a:xfrm>
          <a:prstGeom prst="rect">
            <a:avLst/>
          </a:prstGeom>
          <a:noFill/>
        </p:spPr>
        <p:txBody>
          <a:bodyPr wrap="square" rtlCol="0">
            <a:spAutoFit/>
          </a:bodyPr>
          <a:lstStyle/>
          <a:p>
            <a:r>
              <a:rPr lang="en-US" dirty="0"/>
              <a:t>This progression involves chemical composition. Another has to do with relative value (more to less), and another with hardness (less to more).</a:t>
            </a:r>
          </a:p>
        </p:txBody>
      </p:sp>
    </p:spTree>
    <p:extLst>
      <p:ext uri="{BB962C8B-B14F-4D97-AF65-F5344CB8AC3E}">
        <p14:creationId xmlns:p14="http://schemas.microsoft.com/office/powerpoint/2010/main" val="3316330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DAE7-C38A-4D97-8ED4-7F6E3AD3BEB5}"/>
              </a:ext>
            </a:extLst>
          </p:cNvPr>
          <p:cNvSpPr>
            <a:spLocks noGrp="1"/>
          </p:cNvSpPr>
          <p:nvPr>
            <p:ph type="title"/>
          </p:nvPr>
        </p:nvSpPr>
        <p:spPr/>
        <p:txBody>
          <a:bodyPr/>
          <a:lstStyle/>
          <a:p>
            <a:r>
              <a:rPr lang="en-US" dirty="0"/>
              <a:t>Dan 12: Parallels 2 (11:31-35/12:10-11)</a:t>
            </a:r>
          </a:p>
        </p:txBody>
      </p:sp>
      <p:pic>
        <p:nvPicPr>
          <p:cNvPr id="5" name="Content Placeholder 4">
            <a:extLst>
              <a:ext uri="{FF2B5EF4-FFF2-40B4-BE49-F238E27FC236}">
                <a16:creationId xmlns:a16="http://schemas.microsoft.com/office/drawing/2014/main" id="{1256F605-654E-4377-B678-8BF3723ABABC}"/>
              </a:ext>
            </a:extLst>
          </p:cNvPr>
          <p:cNvPicPr>
            <a:picLocks noGrp="1" noChangeAspect="1"/>
          </p:cNvPicPr>
          <p:nvPr>
            <p:ph idx="1"/>
          </p:nvPr>
        </p:nvPicPr>
        <p:blipFill>
          <a:blip r:embed="rId2"/>
          <a:stretch>
            <a:fillRect/>
          </a:stretch>
        </p:blipFill>
        <p:spPr>
          <a:xfrm>
            <a:off x="1201738" y="2743200"/>
            <a:ext cx="8572500" cy="2857500"/>
          </a:xfrm>
        </p:spPr>
      </p:pic>
      <p:sp>
        <p:nvSpPr>
          <p:cNvPr id="6" name="TextBox 5">
            <a:extLst>
              <a:ext uri="{FF2B5EF4-FFF2-40B4-BE49-F238E27FC236}">
                <a16:creationId xmlns:a16="http://schemas.microsoft.com/office/drawing/2014/main" id="{7164D495-8055-455C-941D-355EBAF08F9D}"/>
              </a:ext>
            </a:extLst>
          </p:cNvPr>
          <p:cNvSpPr txBox="1"/>
          <p:nvPr/>
        </p:nvSpPr>
        <p:spPr>
          <a:xfrm>
            <a:off x="680321" y="5822826"/>
            <a:ext cx="9613861" cy="646331"/>
          </a:xfrm>
          <a:prstGeom prst="rect">
            <a:avLst/>
          </a:prstGeom>
          <a:noFill/>
        </p:spPr>
        <p:txBody>
          <a:bodyPr wrap="square" rtlCol="0">
            <a:spAutoFit/>
          </a:bodyPr>
          <a:lstStyle/>
          <a:p>
            <a:r>
              <a:rPr lang="en-US" dirty="0"/>
              <a:t>These terms are also comparable, but for the most part not identical. The question is how much latitude can we allow in determining what is a parallel and what is not.</a:t>
            </a:r>
          </a:p>
        </p:txBody>
      </p:sp>
    </p:spTree>
    <p:extLst>
      <p:ext uri="{BB962C8B-B14F-4D97-AF65-F5344CB8AC3E}">
        <p14:creationId xmlns:p14="http://schemas.microsoft.com/office/powerpoint/2010/main" val="455259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5F2A68-B971-4E2A-81E9-961AE9FC1858}"/>
              </a:ext>
            </a:extLst>
          </p:cNvPr>
          <p:cNvPicPr>
            <a:picLocks noChangeAspect="1"/>
          </p:cNvPicPr>
          <p:nvPr/>
        </p:nvPicPr>
        <p:blipFill rotWithShape="1">
          <a:blip r:embed="rId2"/>
          <a:srcRect t="21178"/>
          <a:stretch/>
        </p:blipFill>
        <p:spPr>
          <a:xfrm>
            <a:off x="419400" y="623450"/>
            <a:ext cx="11353199" cy="4962524"/>
          </a:xfrm>
          <a:prstGeom prst="rect">
            <a:avLst/>
          </a:prstGeom>
        </p:spPr>
      </p:pic>
      <p:sp>
        <p:nvSpPr>
          <p:cNvPr id="7" name="Rectangle 6">
            <a:extLst>
              <a:ext uri="{FF2B5EF4-FFF2-40B4-BE49-F238E27FC236}">
                <a16:creationId xmlns:a16="http://schemas.microsoft.com/office/drawing/2014/main" id="{59050BE0-0F88-41D7-AA74-D75404791612}"/>
              </a:ext>
            </a:extLst>
          </p:cNvPr>
          <p:cNvSpPr/>
          <p:nvPr/>
        </p:nvSpPr>
        <p:spPr>
          <a:xfrm>
            <a:off x="419400" y="4274927"/>
            <a:ext cx="11353199" cy="131104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5495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7BFE8F-8CB7-4DBA-87C9-3FF0CB98395D}"/>
              </a:ext>
            </a:extLst>
          </p:cNvPr>
          <p:cNvPicPr>
            <a:picLocks noChangeAspect="1"/>
          </p:cNvPicPr>
          <p:nvPr/>
        </p:nvPicPr>
        <p:blipFill>
          <a:blip r:embed="rId2"/>
          <a:stretch>
            <a:fillRect/>
          </a:stretch>
        </p:blipFill>
        <p:spPr>
          <a:xfrm>
            <a:off x="1528501" y="616818"/>
            <a:ext cx="9134995" cy="5624363"/>
          </a:xfrm>
          <a:prstGeom prst="rect">
            <a:avLst/>
          </a:prstGeom>
        </p:spPr>
      </p:pic>
      <p:sp>
        <p:nvSpPr>
          <p:cNvPr id="8" name="Rectangle 7">
            <a:extLst>
              <a:ext uri="{FF2B5EF4-FFF2-40B4-BE49-F238E27FC236}">
                <a16:creationId xmlns:a16="http://schemas.microsoft.com/office/drawing/2014/main" id="{3CD263D2-34D1-4941-8683-F6347AADF860}"/>
              </a:ext>
            </a:extLst>
          </p:cNvPr>
          <p:cNvSpPr/>
          <p:nvPr/>
        </p:nvSpPr>
        <p:spPr>
          <a:xfrm>
            <a:off x="1528501" y="4114800"/>
            <a:ext cx="9134995" cy="2126381"/>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9359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7FDB-A030-40F6-975A-FD89666F46BA}"/>
              </a:ext>
            </a:extLst>
          </p:cNvPr>
          <p:cNvSpPr>
            <a:spLocks noGrp="1"/>
          </p:cNvSpPr>
          <p:nvPr>
            <p:ph type="title"/>
          </p:nvPr>
        </p:nvSpPr>
        <p:spPr/>
        <p:txBody>
          <a:bodyPr/>
          <a:lstStyle/>
          <a:p>
            <a:r>
              <a:rPr lang="en-US" dirty="0"/>
              <a:t>Dan 12: Parallels</a:t>
            </a:r>
          </a:p>
        </p:txBody>
      </p:sp>
      <p:sp>
        <p:nvSpPr>
          <p:cNvPr id="4" name="Content Placeholder 3">
            <a:extLst>
              <a:ext uri="{FF2B5EF4-FFF2-40B4-BE49-F238E27FC236}">
                <a16:creationId xmlns:a16="http://schemas.microsoft.com/office/drawing/2014/main" id="{B7996854-3CA5-4457-9983-DDC07712B600}"/>
              </a:ext>
            </a:extLst>
          </p:cNvPr>
          <p:cNvSpPr>
            <a:spLocks noGrp="1"/>
          </p:cNvSpPr>
          <p:nvPr>
            <p:ph idx="1"/>
          </p:nvPr>
        </p:nvSpPr>
        <p:spPr/>
        <p:txBody>
          <a:bodyPr/>
          <a:lstStyle/>
          <a:p>
            <a:r>
              <a:rPr lang="en-US" dirty="0"/>
              <a:t>I include this discussion because “the man clothed in linen” is the One speaking in Dan 12:6-7 and presumably 12:10-11.</a:t>
            </a:r>
          </a:p>
          <a:p>
            <a:r>
              <a:rPr lang="en-US" dirty="0"/>
              <a:t>We have seen this holy Being in Dan 10:5-6, in 11:22 and 37 (“the one desired by women”). And we see Him again in 12:6.</a:t>
            </a:r>
          </a:p>
          <a:p>
            <a:r>
              <a:rPr lang="en-US" dirty="0"/>
              <a:t>We hear Him in 10:9; 12:7, 9, 10-12, and 13.</a:t>
            </a:r>
          </a:p>
        </p:txBody>
      </p:sp>
    </p:spTree>
    <p:extLst>
      <p:ext uri="{BB962C8B-B14F-4D97-AF65-F5344CB8AC3E}">
        <p14:creationId xmlns:p14="http://schemas.microsoft.com/office/powerpoint/2010/main" val="38656769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884A28-1138-4229-B2D9-0E869B391A5A}"/>
              </a:ext>
            </a:extLst>
          </p:cNvPr>
          <p:cNvSpPr>
            <a:spLocks noGrp="1"/>
          </p:cNvSpPr>
          <p:nvPr>
            <p:ph type="title"/>
          </p:nvPr>
        </p:nvSpPr>
        <p:spPr/>
        <p:txBody>
          <a:bodyPr/>
          <a:lstStyle/>
          <a:p>
            <a:r>
              <a:rPr lang="en-US" dirty="0"/>
              <a:t>Outline</a:t>
            </a:r>
          </a:p>
        </p:txBody>
      </p:sp>
      <p:sp>
        <p:nvSpPr>
          <p:cNvPr id="5" name="Text Placeholder 4">
            <a:extLst>
              <a:ext uri="{FF2B5EF4-FFF2-40B4-BE49-F238E27FC236}">
                <a16:creationId xmlns:a16="http://schemas.microsoft.com/office/drawing/2014/main" id="{579070F5-0EE9-4D11-9A06-638A67A58B0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3363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6ABD-9348-4E06-87E0-1DAE60E668B7}"/>
              </a:ext>
            </a:extLst>
          </p:cNvPr>
          <p:cNvSpPr>
            <a:spLocks noGrp="1"/>
          </p:cNvSpPr>
          <p:nvPr>
            <p:ph type="title"/>
          </p:nvPr>
        </p:nvSpPr>
        <p:spPr/>
        <p:txBody>
          <a:bodyPr/>
          <a:lstStyle/>
          <a:p>
            <a:r>
              <a:rPr lang="en-US" dirty="0"/>
              <a:t>Outline</a:t>
            </a:r>
          </a:p>
        </p:txBody>
      </p:sp>
      <p:pic>
        <p:nvPicPr>
          <p:cNvPr id="5" name="Content Placeholder 4">
            <a:extLst>
              <a:ext uri="{FF2B5EF4-FFF2-40B4-BE49-F238E27FC236}">
                <a16:creationId xmlns:a16="http://schemas.microsoft.com/office/drawing/2014/main" id="{9F317FC9-99D7-4750-9AC1-98374D86BCDA}"/>
              </a:ext>
            </a:extLst>
          </p:cNvPr>
          <p:cNvPicPr>
            <a:picLocks noGrp="1" noChangeAspect="1"/>
          </p:cNvPicPr>
          <p:nvPr>
            <p:ph idx="1"/>
          </p:nvPr>
        </p:nvPicPr>
        <p:blipFill>
          <a:blip r:embed="rId2"/>
          <a:stretch>
            <a:fillRect/>
          </a:stretch>
        </p:blipFill>
        <p:spPr>
          <a:xfrm>
            <a:off x="2407223" y="2256978"/>
            <a:ext cx="7377553" cy="4213314"/>
          </a:xfrm>
        </p:spPr>
      </p:pic>
    </p:spTree>
    <p:extLst>
      <p:ext uri="{BB962C8B-B14F-4D97-AF65-F5344CB8AC3E}">
        <p14:creationId xmlns:p14="http://schemas.microsoft.com/office/powerpoint/2010/main" val="2222527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56CD-85C1-4A3D-9E0F-9E57932EB2A0}"/>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79B063DB-4051-44AE-9F5A-E0DDB41F47A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85915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7FDB-A030-40F6-975A-FD89666F46BA}"/>
              </a:ext>
            </a:extLst>
          </p:cNvPr>
          <p:cNvSpPr>
            <a:spLocks noGrp="1"/>
          </p:cNvSpPr>
          <p:nvPr>
            <p:ph type="title"/>
          </p:nvPr>
        </p:nvSpPr>
        <p:spPr/>
        <p:txBody>
          <a:bodyPr/>
          <a:lstStyle/>
          <a:p>
            <a:r>
              <a:rPr lang="en-US" dirty="0"/>
              <a:t>Discussion</a:t>
            </a:r>
          </a:p>
        </p:txBody>
      </p:sp>
      <p:sp>
        <p:nvSpPr>
          <p:cNvPr id="4" name="Content Placeholder 3">
            <a:extLst>
              <a:ext uri="{FF2B5EF4-FFF2-40B4-BE49-F238E27FC236}">
                <a16:creationId xmlns:a16="http://schemas.microsoft.com/office/drawing/2014/main" id="{B7996854-3CA5-4457-9983-DDC07712B600}"/>
              </a:ext>
            </a:extLst>
          </p:cNvPr>
          <p:cNvSpPr>
            <a:spLocks noGrp="1"/>
          </p:cNvSpPr>
          <p:nvPr>
            <p:ph idx="1"/>
          </p:nvPr>
        </p:nvSpPr>
        <p:spPr/>
        <p:txBody>
          <a:bodyPr/>
          <a:lstStyle/>
          <a:p>
            <a:r>
              <a:rPr lang="en-US" dirty="0"/>
              <a:t>The presence of “the man clothed in linen” permeates the prophecy and the structures of 11:16-22/23-28 focus on His presence in vs. 22 and the center of the section. </a:t>
            </a:r>
          </a:p>
          <a:p>
            <a:r>
              <a:rPr lang="en-US" dirty="0"/>
              <a:t>On either side of section B (11:16-22/23-28) are sections A (11:2b-15) and C (11:29-35/36-39, 40-43, 44-45/12:1-3). </a:t>
            </a:r>
          </a:p>
          <a:p>
            <a:r>
              <a:rPr lang="en-US" dirty="0"/>
              <a:t>On either side of these outer sections is an inner inclusio around the entire narrative consisting of 11:2a and 12:4.</a:t>
            </a:r>
          </a:p>
          <a:p>
            <a:r>
              <a:rPr lang="en-US" dirty="0"/>
              <a:t>On either side of this inner inclusio is an outer inclusio consisting of Dan 10 and 12.</a:t>
            </a:r>
          </a:p>
        </p:txBody>
      </p:sp>
    </p:spTree>
    <p:extLst>
      <p:ext uri="{BB962C8B-B14F-4D97-AF65-F5344CB8AC3E}">
        <p14:creationId xmlns:p14="http://schemas.microsoft.com/office/powerpoint/2010/main" val="7939756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2CC7-DFA9-45B6-9C43-1C8AF7ABFD8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36AC09E0-1895-4852-9ED8-BAEAEAB47A11}"/>
              </a:ext>
            </a:extLst>
          </p:cNvPr>
          <p:cNvSpPr>
            <a:spLocks noGrp="1"/>
          </p:cNvSpPr>
          <p:nvPr>
            <p:ph idx="1"/>
          </p:nvPr>
        </p:nvSpPr>
        <p:spPr/>
        <p:txBody>
          <a:bodyPr>
            <a:normAutofit/>
          </a:bodyPr>
          <a:lstStyle/>
          <a:p>
            <a:r>
              <a:rPr lang="en-US" dirty="0"/>
              <a:t>Another name for “the man clothed in linen” (12:6) is “the prince of the covenant” (11:22). </a:t>
            </a:r>
          </a:p>
          <a:p>
            <a:r>
              <a:rPr lang="en-US" dirty="0"/>
              <a:t>He occupies the center verse, of the center section, of the center chapter, of the book’s final prophecy – and other passages. </a:t>
            </a:r>
          </a:p>
        </p:txBody>
      </p:sp>
    </p:spTree>
    <p:extLst>
      <p:ext uri="{BB962C8B-B14F-4D97-AF65-F5344CB8AC3E}">
        <p14:creationId xmlns:p14="http://schemas.microsoft.com/office/powerpoint/2010/main" val="42215001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2CC7-DFA9-45B6-9C43-1C8AF7ABFD8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36AC09E0-1895-4852-9ED8-BAEAEAB47A11}"/>
              </a:ext>
            </a:extLst>
          </p:cNvPr>
          <p:cNvSpPr>
            <a:spLocks noGrp="1"/>
          </p:cNvSpPr>
          <p:nvPr>
            <p:ph idx="1"/>
          </p:nvPr>
        </p:nvSpPr>
        <p:spPr/>
        <p:txBody>
          <a:bodyPr>
            <a:normAutofit/>
          </a:bodyPr>
          <a:lstStyle/>
          <a:p>
            <a:r>
              <a:rPr lang="en-US" dirty="0"/>
              <a:t>This prophecy occupies one quarter (1/4) of the book of Daniel by chapter count and represents the summing up of everything Gabriel was trying to say to Daniel throughout the series of four apocalyptic prophecies.</a:t>
            </a:r>
          </a:p>
          <a:p>
            <a:r>
              <a:rPr lang="en-US" dirty="0"/>
              <a:t>The prophecy of Dan 11 does not end with a minor war in the Middle East – or a major war, in the Middle East or elsewhere. It ends with the whole earth coming under one command in opposition to God. </a:t>
            </a:r>
          </a:p>
        </p:txBody>
      </p:sp>
    </p:spTree>
    <p:extLst>
      <p:ext uri="{BB962C8B-B14F-4D97-AF65-F5344CB8AC3E}">
        <p14:creationId xmlns:p14="http://schemas.microsoft.com/office/powerpoint/2010/main" val="1014104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12EA-E7BE-43CD-B759-49E2E57F4361}"/>
              </a:ext>
            </a:extLst>
          </p:cNvPr>
          <p:cNvSpPr>
            <a:spLocks noGrp="1"/>
          </p:cNvSpPr>
          <p:nvPr>
            <p:ph type="title"/>
          </p:nvPr>
        </p:nvSpPr>
        <p:spPr/>
        <p:txBody>
          <a:bodyPr/>
          <a:lstStyle/>
          <a:p>
            <a:r>
              <a:rPr lang="en-US" dirty="0"/>
              <a:t>Progressions: Symbols in Dan 7 </a:t>
            </a:r>
          </a:p>
        </p:txBody>
      </p:sp>
      <p:pic>
        <p:nvPicPr>
          <p:cNvPr id="5" name="Content Placeholder 4">
            <a:extLst>
              <a:ext uri="{FF2B5EF4-FFF2-40B4-BE49-F238E27FC236}">
                <a16:creationId xmlns:a16="http://schemas.microsoft.com/office/drawing/2014/main" id="{A6B8BC1F-C0A1-4FDD-946F-CC63EDC57FD6}"/>
              </a:ext>
            </a:extLst>
          </p:cNvPr>
          <p:cNvPicPr>
            <a:picLocks noGrp="1" noChangeAspect="1"/>
          </p:cNvPicPr>
          <p:nvPr>
            <p:ph idx="1"/>
          </p:nvPr>
        </p:nvPicPr>
        <p:blipFill>
          <a:blip r:embed="rId2"/>
          <a:stretch>
            <a:fillRect/>
          </a:stretch>
        </p:blipFill>
        <p:spPr>
          <a:xfrm>
            <a:off x="3304121" y="2743200"/>
            <a:ext cx="4366260" cy="1331448"/>
          </a:xfrm>
        </p:spPr>
      </p:pic>
      <p:sp>
        <p:nvSpPr>
          <p:cNvPr id="6" name="TextBox 5">
            <a:extLst>
              <a:ext uri="{FF2B5EF4-FFF2-40B4-BE49-F238E27FC236}">
                <a16:creationId xmlns:a16="http://schemas.microsoft.com/office/drawing/2014/main" id="{1153D1AE-AF21-4B14-B911-318BF90C03A0}"/>
              </a:ext>
            </a:extLst>
          </p:cNvPr>
          <p:cNvSpPr txBox="1"/>
          <p:nvPr/>
        </p:nvSpPr>
        <p:spPr>
          <a:xfrm>
            <a:off x="680321" y="5486400"/>
            <a:ext cx="9613861" cy="369332"/>
          </a:xfrm>
          <a:prstGeom prst="rect">
            <a:avLst/>
          </a:prstGeom>
          <a:noFill/>
        </p:spPr>
        <p:txBody>
          <a:bodyPr wrap="square" rtlCol="0">
            <a:spAutoFit/>
          </a:bodyPr>
          <a:lstStyle/>
          <a:p>
            <a:r>
              <a:rPr lang="en-US" dirty="0"/>
              <a:t>Here we have simply a succession of numbers (less to more).</a:t>
            </a:r>
          </a:p>
        </p:txBody>
      </p:sp>
    </p:spTree>
    <p:extLst>
      <p:ext uri="{BB962C8B-B14F-4D97-AF65-F5344CB8AC3E}">
        <p14:creationId xmlns:p14="http://schemas.microsoft.com/office/powerpoint/2010/main" val="28510970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A09D-B390-4E7E-A1BB-074AFDC7BE4C}"/>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261C4020-D64D-4E3D-A2BC-3350223E8C54}"/>
              </a:ext>
            </a:extLst>
          </p:cNvPr>
          <p:cNvSpPr>
            <a:spLocks noGrp="1"/>
          </p:cNvSpPr>
          <p:nvPr>
            <p:ph idx="1"/>
          </p:nvPr>
        </p:nvSpPr>
        <p:spPr>
          <a:xfrm>
            <a:off x="680321" y="2336873"/>
            <a:ext cx="9613861" cy="3599316"/>
          </a:xfrm>
        </p:spPr>
        <p:txBody>
          <a:bodyPr/>
          <a:lstStyle/>
          <a:p>
            <a:r>
              <a:rPr lang="en-US" dirty="0"/>
              <a:t>It takes two armies to fight.</a:t>
            </a:r>
          </a:p>
          <a:p>
            <a:r>
              <a:rPr lang="en-US" dirty="0"/>
              <a:t>The first army is led by what we have been calling the king of the North (after vss. 41-43 the king of this world, North and South together).</a:t>
            </a:r>
          </a:p>
          <a:p>
            <a:r>
              <a:rPr lang="en-US" dirty="0"/>
              <a:t>The second army is led by Christ and consists of all the holy angels (Rev 19:11-16), the King of heaven. When this second army arrives, that is the second coming.</a:t>
            </a:r>
          </a:p>
        </p:txBody>
      </p:sp>
    </p:spTree>
    <p:extLst>
      <p:ext uri="{BB962C8B-B14F-4D97-AF65-F5344CB8AC3E}">
        <p14:creationId xmlns:p14="http://schemas.microsoft.com/office/powerpoint/2010/main" val="23956793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8EBC-44A7-43F4-BB44-3954FCFD76AC}"/>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D05BD38-D596-49DD-85AB-EC5797C42E15}"/>
              </a:ext>
            </a:extLst>
          </p:cNvPr>
          <p:cNvSpPr>
            <a:spLocks noGrp="1"/>
          </p:cNvSpPr>
          <p:nvPr>
            <p:ph idx="1"/>
          </p:nvPr>
        </p:nvSpPr>
        <p:spPr>
          <a:xfrm>
            <a:off x="680321" y="2336872"/>
            <a:ext cx="9613861" cy="4055301"/>
          </a:xfrm>
        </p:spPr>
        <p:txBody>
          <a:bodyPr>
            <a:normAutofit/>
          </a:bodyPr>
          <a:lstStyle/>
          <a:p>
            <a:r>
              <a:rPr lang="en-US" dirty="0"/>
              <a:t>The powers we call the king of the North and the king of the South at the end of Dan 11 are called spiritual “Babylon” (Rev 14:8; 16:19; 17:5; 18:2, 10, 21) and spiritual “Egypt” (Rev 11:8) in the book of Revelation. </a:t>
            </a:r>
          </a:p>
          <a:p>
            <a:pPr lvl="1"/>
            <a:r>
              <a:rPr lang="en-US" dirty="0"/>
              <a:t>“According to the words of the prophet, then, a little before the year 1798 some power of satanic origin and character would rise to make war upon the Bible. And in the land where the testimony of God’s two witnesses should thus be silenced, there would be manifest the atheism of the Pharaoh and the licentiousness of Sodom.” GC 269</a:t>
            </a:r>
          </a:p>
        </p:txBody>
      </p:sp>
    </p:spTree>
    <p:extLst>
      <p:ext uri="{BB962C8B-B14F-4D97-AF65-F5344CB8AC3E}">
        <p14:creationId xmlns:p14="http://schemas.microsoft.com/office/powerpoint/2010/main" val="4684245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8EBC-44A7-43F4-BB44-3954FCFD76AC}"/>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D05BD38-D596-49DD-85AB-EC5797C42E15}"/>
              </a:ext>
            </a:extLst>
          </p:cNvPr>
          <p:cNvSpPr>
            <a:spLocks noGrp="1"/>
          </p:cNvSpPr>
          <p:nvPr>
            <p:ph idx="1"/>
          </p:nvPr>
        </p:nvSpPr>
        <p:spPr>
          <a:xfrm>
            <a:off x="680321" y="2336872"/>
            <a:ext cx="9613861" cy="4055301"/>
          </a:xfrm>
        </p:spPr>
        <p:txBody>
          <a:bodyPr>
            <a:normAutofit/>
          </a:bodyPr>
          <a:lstStyle/>
          <a:p>
            <a:r>
              <a:rPr lang="en-US" dirty="0"/>
              <a:t>This is the power that attacked Pius VI at Rome in 1798. Berthier (or Napoleon, or Revolutionary France) is the king of the South in Dan 11:40a, and France is spiritual “Egypt” in GC 269 (Rev 11:8).</a:t>
            </a:r>
          </a:p>
          <a:p>
            <a:r>
              <a:rPr lang="en-US" dirty="0"/>
              <a:t>It takes nothing out of context to connect the two sets of terms. We should not have to separate Daniel from Revelation in order to do good exegesis of either book.</a:t>
            </a:r>
          </a:p>
        </p:txBody>
      </p:sp>
    </p:spTree>
    <p:extLst>
      <p:ext uri="{BB962C8B-B14F-4D97-AF65-F5344CB8AC3E}">
        <p14:creationId xmlns:p14="http://schemas.microsoft.com/office/powerpoint/2010/main" val="6861600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F798-E5E1-41EB-AE02-CC20699E542E}"/>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50F9E62B-D641-424C-857E-67146266FA7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17209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4799A-0881-4C78-81DE-84DAF13193E9}"/>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a16="http://schemas.microsoft.com/office/drawing/2014/main" id="{58A620E5-8BA0-414A-B82C-BC94148F91F1}"/>
              </a:ext>
            </a:extLst>
          </p:cNvPr>
          <p:cNvSpPr>
            <a:spLocks noGrp="1"/>
          </p:cNvSpPr>
          <p:nvPr>
            <p:ph idx="1"/>
          </p:nvPr>
        </p:nvSpPr>
        <p:spPr/>
        <p:txBody>
          <a:bodyPr/>
          <a:lstStyle/>
          <a:p>
            <a:r>
              <a:rPr lang="en-US" dirty="0"/>
              <a:t>When South attacks North in Dan 11:40a, the attack is entirely one sided. Pius VI has no defense whatever against a French army. And similarly, when North attacks South in vss. 40b-c/42-43, South has no defense against the papacy’s spiritual warfare. The text gives no indication of any Southern response, or any Southern awareness that an invasion is taking place. This phase of the conflict also is entirely one sided. </a:t>
            </a:r>
          </a:p>
          <a:p>
            <a:endParaRPr lang="en-US" dirty="0"/>
          </a:p>
        </p:txBody>
      </p:sp>
    </p:spTree>
    <p:extLst>
      <p:ext uri="{BB962C8B-B14F-4D97-AF65-F5344CB8AC3E}">
        <p14:creationId xmlns:p14="http://schemas.microsoft.com/office/powerpoint/2010/main" val="34596525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50E3-9513-42FD-8095-8FE69818B25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6F8129D-6894-4B95-9AA7-86F668670AC2}"/>
              </a:ext>
            </a:extLst>
          </p:cNvPr>
          <p:cNvSpPr>
            <a:spLocks noGrp="1"/>
          </p:cNvSpPr>
          <p:nvPr>
            <p:ph idx="1"/>
          </p:nvPr>
        </p:nvSpPr>
        <p:spPr/>
        <p:txBody>
          <a:bodyPr/>
          <a:lstStyle/>
          <a:p>
            <a:r>
              <a:rPr lang="en-US" dirty="0"/>
              <a:t>The point to notice here is not that North and South fight, but that they merge. Fighting is a process, merging is the ensuing outcome or result. The king of the North overwhelms “Egypt” and the result is that “Egypt” and its satellites become his territory, just as the North was always his territory. At this point, by virtue of controlling both North and South, he is no longer a king of the North, nor is he a king of the South. In becoming both, he becomes neither. He is a king of this world. </a:t>
            </a:r>
          </a:p>
          <a:p>
            <a:endParaRPr lang="en-US" dirty="0"/>
          </a:p>
        </p:txBody>
      </p:sp>
    </p:spTree>
    <p:extLst>
      <p:ext uri="{BB962C8B-B14F-4D97-AF65-F5344CB8AC3E}">
        <p14:creationId xmlns:p14="http://schemas.microsoft.com/office/powerpoint/2010/main" val="16542224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0522-D4A3-4971-BE16-3E54C7D22C8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B9ACF41-16A6-417D-9094-AF464E6093BA}"/>
              </a:ext>
            </a:extLst>
          </p:cNvPr>
          <p:cNvSpPr>
            <a:spLocks noGrp="1"/>
          </p:cNvSpPr>
          <p:nvPr>
            <p:ph idx="1"/>
          </p:nvPr>
        </p:nvSpPr>
        <p:spPr/>
        <p:txBody>
          <a:bodyPr/>
          <a:lstStyle/>
          <a:p>
            <a:r>
              <a:rPr lang="en-US" dirty="0"/>
              <a:t>Now the stage is set for the real conflict. The battle is not in vss. 40a-c/41-43, with 44-45 as a sidebar. On the contrary, the earlier verses merely set the stage for what follows. Verses 40a-c/41-43, are an explanation of how the real war could ever take place, since one of the sides (North/South) is so consistently fragmented. Even in the time of the end North and South are still squabbling. Saying they would one day unite under one command requires explanation, and that is the function of vss. 40a-c/41-43. </a:t>
            </a:r>
          </a:p>
          <a:p>
            <a:endParaRPr lang="en-US" dirty="0"/>
          </a:p>
        </p:txBody>
      </p:sp>
    </p:spTree>
    <p:extLst>
      <p:ext uri="{BB962C8B-B14F-4D97-AF65-F5344CB8AC3E}">
        <p14:creationId xmlns:p14="http://schemas.microsoft.com/office/powerpoint/2010/main" val="11197017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0522-D4A3-4971-BE16-3E54C7D22C8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B9ACF41-16A6-417D-9094-AF464E6093BA}"/>
              </a:ext>
            </a:extLst>
          </p:cNvPr>
          <p:cNvSpPr>
            <a:spLocks noGrp="1"/>
          </p:cNvSpPr>
          <p:nvPr>
            <p:ph idx="1"/>
          </p:nvPr>
        </p:nvSpPr>
        <p:spPr>
          <a:xfrm>
            <a:off x="680321" y="2336872"/>
            <a:ext cx="9613861" cy="4227829"/>
          </a:xfrm>
        </p:spPr>
        <p:txBody>
          <a:bodyPr>
            <a:normAutofit/>
          </a:bodyPr>
          <a:lstStyle/>
          <a:p>
            <a:r>
              <a:rPr lang="en-US" dirty="0"/>
              <a:t>The two sides must eventually unite or Rev 13:3 would be untrue (“but its mortal wound was healed [41-43], and the whole earth marveled as they followed the beast [44-45]”), and Rev 19:19 (“And I saw the beast and the kings of the earth with their armies gathered [</a:t>
            </a:r>
            <a:r>
              <a:rPr lang="el-GR" dirty="0">
                <a:latin typeface="SBL BibLit" panose="02000000000000000000" pitchFamily="2" charset="-79"/>
                <a:ea typeface="SBL BibLit" panose="02000000000000000000" pitchFamily="2" charset="-79"/>
                <a:cs typeface="SBL BibLit" panose="02000000000000000000" pitchFamily="2" charset="-79"/>
              </a:rPr>
              <a:t>συνηγμένα</a:t>
            </a:r>
            <a:r>
              <a:rPr lang="en-US" dirty="0"/>
              <a:t>] to make war against him who was sitting on the horse and against his army”). This takes us back to Rev 16:16 (“And they assembled [</a:t>
            </a:r>
            <a:r>
              <a:rPr lang="el-GR" dirty="0">
                <a:latin typeface="SBL BibLit" panose="02000000000000000000" pitchFamily="2" charset="-79"/>
                <a:ea typeface="SBL BibLit" panose="02000000000000000000" pitchFamily="2" charset="-79"/>
                <a:cs typeface="SBL BibLit" panose="02000000000000000000" pitchFamily="2" charset="-79"/>
              </a:rPr>
              <a:t>συνήγαγεν</a:t>
            </a:r>
            <a:r>
              <a:rPr lang="en-US" dirty="0"/>
              <a:t>] them at the place that in Hebrew is called Armageddon”), and 16:14 (“For they are demonic spirits, performing signs, who go abroad to the kings of the whole world, to assemble [</a:t>
            </a:r>
            <a:r>
              <a:rPr lang="el-GR" dirty="0">
                <a:latin typeface="SBL BibLit" panose="02000000000000000000" pitchFamily="2" charset="-79"/>
                <a:ea typeface="SBL BibLit" panose="02000000000000000000" pitchFamily="2" charset="-79"/>
                <a:cs typeface="SBL BibLit" panose="02000000000000000000" pitchFamily="2" charset="-79"/>
              </a:rPr>
              <a:t>συναγαγεῖν</a:t>
            </a:r>
            <a:r>
              <a:rPr lang="en-US" dirty="0"/>
              <a:t>] them for battle on the great day of God the Almighty”).</a:t>
            </a:r>
          </a:p>
          <a:p>
            <a:endParaRPr lang="en-US" dirty="0"/>
          </a:p>
        </p:txBody>
      </p:sp>
    </p:spTree>
    <p:extLst>
      <p:ext uri="{BB962C8B-B14F-4D97-AF65-F5344CB8AC3E}">
        <p14:creationId xmlns:p14="http://schemas.microsoft.com/office/powerpoint/2010/main" val="12156602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0522-D4A3-4971-BE16-3E54C7D22C8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B9ACF41-16A6-417D-9094-AF464E6093BA}"/>
              </a:ext>
            </a:extLst>
          </p:cNvPr>
          <p:cNvSpPr>
            <a:spLocks noGrp="1"/>
          </p:cNvSpPr>
          <p:nvPr>
            <p:ph idx="1"/>
          </p:nvPr>
        </p:nvSpPr>
        <p:spPr>
          <a:xfrm>
            <a:off x="680321" y="2336872"/>
            <a:ext cx="9613861" cy="4107059"/>
          </a:xfrm>
        </p:spPr>
        <p:txBody>
          <a:bodyPr>
            <a:normAutofit/>
          </a:bodyPr>
          <a:lstStyle/>
          <a:p>
            <a:r>
              <a:rPr lang="en-US" dirty="0"/>
              <a:t>So long as North and South are still squabbling the real war cannot begin, because the first army has not yet coalesced as one. And even when they form one army the war cannot take place, because the second army has not yet arrived. When it does arrive (“And the armies of heaven, arrayed in fine linen, white and pure, were following him on white horses” [Rev 19:14]), the conflict is over almost before it begins (“and he shall come to his end with none to help him” [Dan 11:45b]). “And then the lawless one will be revealed, whom the Lord Jesus will kill with the breath of his mouth and bring to nothing by the appearance of his coming” (2 </a:t>
            </a:r>
            <a:r>
              <a:rPr lang="en-US" dirty="0" err="1"/>
              <a:t>Thess</a:t>
            </a:r>
            <a:r>
              <a:rPr lang="en-US" dirty="0"/>
              <a:t> 2:8 ESV). In this case also, the conflict is entirely one sided.</a:t>
            </a:r>
          </a:p>
          <a:p>
            <a:endParaRPr lang="en-US" dirty="0"/>
          </a:p>
        </p:txBody>
      </p:sp>
    </p:spTree>
    <p:extLst>
      <p:ext uri="{BB962C8B-B14F-4D97-AF65-F5344CB8AC3E}">
        <p14:creationId xmlns:p14="http://schemas.microsoft.com/office/powerpoint/2010/main" val="12427716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0522-D4A3-4971-BE16-3E54C7D22C8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B9ACF41-16A6-417D-9094-AF464E6093BA}"/>
              </a:ext>
            </a:extLst>
          </p:cNvPr>
          <p:cNvSpPr>
            <a:spLocks noGrp="1"/>
          </p:cNvSpPr>
          <p:nvPr>
            <p:ph idx="1"/>
          </p:nvPr>
        </p:nvSpPr>
        <p:spPr>
          <a:xfrm>
            <a:off x="680321" y="2336873"/>
            <a:ext cx="9613861" cy="4210576"/>
          </a:xfrm>
        </p:spPr>
        <p:txBody>
          <a:bodyPr>
            <a:normAutofit/>
          </a:bodyPr>
          <a:lstStyle/>
          <a:p>
            <a:r>
              <a:rPr lang="en-US" dirty="0"/>
              <a:t>It is imperative that we combine the narrative of Daniel with the narrative of Revelation. Until we do this, we will never understand it. The angel says, “And none of the wicked shall understand, but those who are wise shall understand” (Dan 12:1). This language is very blunt, but I did not write it. My question is, why is this so? What hermeneutic leads the wicked not to understand? And in fact there are many ways to misunderstand, with many hermeneutics that could lead to such a result. </a:t>
            </a:r>
          </a:p>
          <a:p>
            <a:endParaRPr lang="en-US" dirty="0"/>
          </a:p>
        </p:txBody>
      </p:sp>
    </p:spTree>
    <p:extLst>
      <p:ext uri="{BB962C8B-B14F-4D97-AF65-F5344CB8AC3E}">
        <p14:creationId xmlns:p14="http://schemas.microsoft.com/office/powerpoint/2010/main" val="59165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75C3-E8AC-4D33-8758-90DC293E7EA4}"/>
              </a:ext>
            </a:extLst>
          </p:cNvPr>
          <p:cNvSpPr>
            <a:spLocks noGrp="1"/>
          </p:cNvSpPr>
          <p:nvPr>
            <p:ph type="title"/>
          </p:nvPr>
        </p:nvSpPr>
        <p:spPr/>
        <p:txBody>
          <a:bodyPr/>
          <a:lstStyle/>
          <a:p>
            <a:r>
              <a:rPr lang="en-US" dirty="0"/>
              <a:t>Progressions: Dan 8-9 Separate</a:t>
            </a:r>
          </a:p>
        </p:txBody>
      </p:sp>
      <p:pic>
        <p:nvPicPr>
          <p:cNvPr id="5" name="Content Placeholder 4">
            <a:extLst>
              <a:ext uri="{FF2B5EF4-FFF2-40B4-BE49-F238E27FC236}">
                <a16:creationId xmlns:a16="http://schemas.microsoft.com/office/drawing/2014/main" id="{E478522F-F31B-4EF6-B19C-32416239EA25}"/>
              </a:ext>
            </a:extLst>
          </p:cNvPr>
          <p:cNvPicPr>
            <a:picLocks noGrp="1" noChangeAspect="1"/>
          </p:cNvPicPr>
          <p:nvPr>
            <p:ph idx="1"/>
          </p:nvPr>
        </p:nvPicPr>
        <p:blipFill>
          <a:blip r:embed="rId2"/>
          <a:stretch>
            <a:fillRect/>
          </a:stretch>
        </p:blipFill>
        <p:spPr>
          <a:xfrm>
            <a:off x="725488" y="2743200"/>
            <a:ext cx="9525000" cy="1813560"/>
          </a:xfrm>
        </p:spPr>
      </p:pic>
      <p:sp>
        <p:nvSpPr>
          <p:cNvPr id="4" name="TextBox 3">
            <a:extLst>
              <a:ext uri="{FF2B5EF4-FFF2-40B4-BE49-F238E27FC236}">
                <a16:creationId xmlns:a16="http://schemas.microsoft.com/office/drawing/2014/main" id="{BC294A76-1ADD-4C9C-86B9-02BF57B7D5DE}"/>
              </a:ext>
            </a:extLst>
          </p:cNvPr>
          <p:cNvSpPr txBox="1"/>
          <p:nvPr/>
        </p:nvSpPr>
        <p:spPr>
          <a:xfrm>
            <a:off x="680321" y="5486400"/>
            <a:ext cx="9613861" cy="369332"/>
          </a:xfrm>
          <a:prstGeom prst="rect">
            <a:avLst/>
          </a:prstGeom>
          <a:noFill/>
        </p:spPr>
        <p:txBody>
          <a:bodyPr wrap="square" rtlCol="0">
            <a:spAutoFit/>
          </a:bodyPr>
          <a:lstStyle/>
          <a:p>
            <a:r>
              <a:rPr lang="en-US" dirty="0"/>
              <a:t>Here Dan 8 and 9 are treated separately because of their use or nonuse of symbolism.</a:t>
            </a:r>
          </a:p>
        </p:txBody>
      </p:sp>
    </p:spTree>
    <p:extLst>
      <p:ext uri="{BB962C8B-B14F-4D97-AF65-F5344CB8AC3E}">
        <p14:creationId xmlns:p14="http://schemas.microsoft.com/office/powerpoint/2010/main" val="18377100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0522-D4A3-4971-BE16-3E54C7D22C8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B9ACF41-16A6-417D-9094-AF464E6093BA}"/>
              </a:ext>
            </a:extLst>
          </p:cNvPr>
          <p:cNvSpPr>
            <a:spLocks noGrp="1"/>
          </p:cNvSpPr>
          <p:nvPr>
            <p:ph idx="1"/>
          </p:nvPr>
        </p:nvSpPr>
        <p:spPr/>
        <p:txBody>
          <a:bodyPr/>
          <a:lstStyle/>
          <a:p>
            <a:r>
              <a:rPr lang="en-US" dirty="0"/>
              <a:t>But if, through rigorous exegesis, we follow what the Holy Spirit tells us in Daniel, and add to this what the Holy Spirit tells us in Revelation, and add to this what the Holy Spirit tells us in the Spirit of Prophecy, we will not misunderstand. The meaning will be clear. And it will be Christ centered.</a:t>
            </a:r>
          </a:p>
        </p:txBody>
      </p:sp>
    </p:spTree>
    <p:extLst>
      <p:ext uri="{BB962C8B-B14F-4D97-AF65-F5344CB8AC3E}">
        <p14:creationId xmlns:p14="http://schemas.microsoft.com/office/powerpoint/2010/main" val="220437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A08F5-120A-41C6-9216-5A3360BF43FC}"/>
              </a:ext>
            </a:extLst>
          </p:cNvPr>
          <p:cNvSpPr>
            <a:spLocks noGrp="1"/>
          </p:cNvSpPr>
          <p:nvPr>
            <p:ph type="title"/>
          </p:nvPr>
        </p:nvSpPr>
        <p:spPr/>
        <p:txBody>
          <a:bodyPr/>
          <a:lstStyle/>
          <a:p>
            <a:r>
              <a:rPr lang="en-US" dirty="0"/>
              <a:t>Progressions: Animacy Hierarchy</a:t>
            </a:r>
          </a:p>
        </p:txBody>
      </p:sp>
      <p:pic>
        <p:nvPicPr>
          <p:cNvPr id="5" name="Content Placeholder 4">
            <a:extLst>
              <a:ext uri="{FF2B5EF4-FFF2-40B4-BE49-F238E27FC236}">
                <a16:creationId xmlns:a16="http://schemas.microsoft.com/office/drawing/2014/main" id="{F0D1D135-FAE9-4274-8925-35909366AB07}"/>
              </a:ext>
            </a:extLst>
          </p:cNvPr>
          <p:cNvPicPr>
            <a:picLocks noGrp="1" noChangeAspect="1"/>
          </p:cNvPicPr>
          <p:nvPr>
            <p:ph idx="1"/>
          </p:nvPr>
        </p:nvPicPr>
        <p:blipFill>
          <a:blip r:embed="rId2"/>
          <a:stretch>
            <a:fillRect/>
          </a:stretch>
        </p:blipFill>
        <p:spPr>
          <a:xfrm>
            <a:off x="729298" y="2743200"/>
            <a:ext cx="9517380" cy="1516380"/>
          </a:xfrm>
        </p:spPr>
      </p:pic>
      <p:sp>
        <p:nvSpPr>
          <p:cNvPr id="4" name="TextBox 3">
            <a:extLst>
              <a:ext uri="{FF2B5EF4-FFF2-40B4-BE49-F238E27FC236}">
                <a16:creationId xmlns:a16="http://schemas.microsoft.com/office/drawing/2014/main" id="{3C610BE4-104B-4B6B-B92F-9C20C4731C7B}"/>
              </a:ext>
            </a:extLst>
          </p:cNvPr>
          <p:cNvSpPr txBox="1"/>
          <p:nvPr/>
        </p:nvSpPr>
        <p:spPr>
          <a:xfrm>
            <a:off x="680321" y="5486400"/>
            <a:ext cx="9613861" cy="646331"/>
          </a:xfrm>
          <a:prstGeom prst="rect">
            <a:avLst/>
          </a:prstGeom>
          <a:noFill/>
        </p:spPr>
        <p:txBody>
          <a:bodyPr wrap="square" rtlCol="0">
            <a:spAutoFit/>
          </a:bodyPr>
          <a:lstStyle/>
          <a:p>
            <a:r>
              <a:rPr lang="en-US" dirty="0"/>
              <a:t>Across chapters the symbols form an animacy hierarchy, from entirely inanimate to beings capable of worship. The scale is one of spiritual relevance (less to more).</a:t>
            </a:r>
          </a:p>
        </p:txBody>
      </p:sp>
    </p:spTree>
    <p:extLst>
      <p:ext uri="{BB962C8B-B14F-4D97-AF65-F5344CB8AC3E}">
        <p14:creationId xmlns:p14="http://schemas.microsoft.com/office/powerpoint/2010/main" val="49736652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29076</TotalTime>
  <Words>2808</Words>
  <Application>Microsoft Office PowerPoint</Application>
  <PresentationFormat>Widescreen</PresentationFormat>
  <Paragraphs>172</Paragraphs>
  <Slides>80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SBL BibLit</vt:lpstr>
      <vt:lpstr>Trebuchet MS</vt:lpstr>
      <vt:lpstr>Berlin</vt:lpstr>
      <vt:lpstr>Daniel 11:40-45</vt:lpstr>
      <vt:lpstr>Introduction</vt:lpstr>
      <vt:lpstr>Introduction</vt:lpstr>
      <vt:lpstr>PowerPoint Presentation</vt:lpstr>
      <vt:lpstr>Progressions</vt:lpstr>
      <vt:lpstr>Progressions: Symbols in Dan 2</vt:lpstr>
      <vt:lpstr>Progressions: Symbols in Dan 7 </vt:lpstr>
      <vt:lpstr>Progressions: Dan 8-9 Separate</vt:lpstr>
      <vt:lpstr>Progressions: Animacy Hierarchy</vt:lpstr>
      <vt:lpstr>Progressions: Dan 8-9 Combined</vt:lpstr>
      <vt:lpstr>Progressions: By Narrative</vt:lpstr>
      <vt:lpstr>Progressions: By Narrative</vt:lpstr>
      <vt:lpstr>Progressions: By Empire</vt:lpstr>
      <vt:lpstr>Progressions: By Empire</vt:lpstr>
      <vt:lpstr>Progressions: By Empire</vt:lpstr>
      <vt:lpstr>Progressions: Summary</vt:lpstr>
      <vt:lpstr>Daniel 10-12</vt:lpstr>
      <vt:lpstr>Dan 10-12: Overview</vt:lpstr>
      <vt:lpstr>Dan 10-12: Issues</vt:lpstr>
      <vt:lpstr>Dan 10-12: Issues</vt:lpstr>
      <vt:lpstr>Dan 10-12: Issues</vt:lpstr>
      <vt:lpstr>Dan 10-12: Issues</vt:lpstr>
      <vt:lpstr>Dan 10-12: Issues</vt:lpstr>
      <vt:lpstr>Daniel 10</vt:lpstr>
      <vt:lpstr>Dan 10</vt:lpstr>
      <vt:lpstr>PowerPoint Presentation</vt:lpstr>
      <vt:lpstr>Daniel 11</vt:lpstr>
      <vt:lpstr>Dan 11: Overview</vt:lpstr>
      <vt:lpstr>Dan 11: Overview</vt:lpstr>
      <vt:lpstr>Daniel 11</vt:lpstr>
      <vt:lpstr>Dan 11: Section A (Beginning)</vt:lpstr>
      <vt:lpstr>Dan 11: Section A</vt:lpstr>
      <vt:lpstr>Dan 11: Section A (End)</vt:lpstr>
      <vt:lpstr>Dan 11: Section B (Beginning)</vt:lpstr>
      <vt:lpstr>Dan 11: Section B (Beginning)</vt:lpstr>
      <vt:lpstr>Dan 11: Section B (Beginning)</vt:lpstr>
      <vt:lpstr>PowerPoint Presentation</vt:lpstr>
      <vt:lpstr>Dan 11: Section B</vt:lpstr>
      <vt:lpstr>Dan 11: Section B</vt:lpstr>
      <vt:lpstr>Dan 11: Section B</vt:lpstr>
      <vt:lpstr>Dan 11: Section B</vt:lpstr>
      <vt:lpstr>Dan 11: Section B</vt:lpstr>
      <vt:lpstr>Dan 11: Section B</vt:lpstr>
      <vt:lpstr>Dan 11: Section B (End)</vt:lpstr>
      <vt:lpstr>Daniel 11</vt:lpstr>
      <vt:lpstr>Dan 11: Wars</vt:lpstr>
      <vt:lpstr>Dan 11: Wars</vt:lpstr>
      <vt:lpstr>Dan 11: Wars</vt:lpstr>
      <vt:lpstr>Daniel 11</vt:lpstr>
      <vt:lpstr>Dan 11: Section C (Framing Statements)</vt:lpstr>
      <vt:lpstr>Dan 11: Section C (Framing Statements)</vt:lpstr>
      <vt:lpstr>Dan 11: Section C (Framing Statements)</vt:lpstr>
      <vt:lpstr>Dan 11: Section C (Framing Statements)</vt:lpstr>
      <vt:lpstr>Dan 11: Section C (Framing Statements)</vt:lpstr>
      <vt:lpstr>Dan 11: Section C (Framing Statements)</vt:lpstr>
      <vt:lpstr>Daniel 12</vt:lpstr>
      <vt:lpstr>Dan 12: Overview</vt:lpstr>
      <vt:lpstr>Dan 12: Parallels 1 (11:35-36/12:6-7)</vt:lpstr>
      <vt:lpstr>PowerPoint Presentation</vt:lpstr>
      <vt:lpstr>Dan 12: Parallels 2 (11:31-35/12:10-11)</vt:lpstr>
      <vt:lpstr>PowerPoint Presentation</vt:lpstr>
      <vt:lpstr>PowerPoint Presentation</vt:lpstr>
      <vt:lpstr>Dan 12: Parallels</vt:lpstr>
      <vt:lpstr>Outline</vt:lpstr>
      <vt:lpstr>Outline</vt:lpstr>
      <vt:lpstr>Discussion</vt:lpstr>
      <vt:lpstr>Discussion</vt:lpstr>
      <vt:lpstr>Discussion</vt:lpstr>
      <vt:lpstr>Discussion</vt:lpstr>
      <vt:lpstr>Discussion</vt:lpstr>
      <vt:lpstr>Discussion</vt:lpstr>
      <vt:lpstr>Discussion</vt:lpstr>
      <vt:lpstr>Conclusion</vt:lpstr>
      <vt:lpstr>Conclusion</vt:lpstr>
      <vt:lpstr>Conclusion</vt:lpstr>
      <vt:lpstr>Conclusion</vt:lpstr>
      <vt:lpstr>Conclusion</vt:lpstr>
      <vt:lpstr>Conclusion</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Hardy</dc:creator>
  <cp:lastModifiedBy>Frank Hardy</cp:lastModifiedBy>
  <cp:revision>1417</cp:revision>
  <dcterms:created xsi:type="dcterms:W3CDTF">2018-05-21T17:12:30Z</dcterms:created>
  <dcterms:modified xsi:type="dcterms:W3CDTF">2018-10-17T20:11:43Z</dcterms:modified>
</cp:coreProperties>
</file>