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5" r:id="rId10"/>
    <p:sldId id="268" r:id="rId11"/>
    <p:sldId id="264" r:id="rId12"/>
    <p:sldId id="269" r:id="rId13"/>
    <p:sldId id="266" r:id="rId14"/>
    <p:sldId id="267" r:id="rId15"/>
    <p:sldId id="270" r:id="rId16"/>
    <p:sldId id="271" r:id="rId17"/>
    <p:sldId id="272" r:id="rId18"/>
    <p:sldId id="273" r:id="rId19"/>
    <p:sldId id="274" r:id="rId20"/>
    <p:sldId id="275" r:id="rId21"/>
    <p:sldId id="276" r:id="rId22"/>
    <p:sldId id="277" r:id="rId23"/>
    <p:sldId id="278" r:id="rId24"/>
    <p:sldId id="280" r:id="rId25"/>
    <p:sldId id="290" r:id="rId26"/>
    <p:sldId id="279" r:id="rId27"/>
    <p:sldId id="281" r:id="rId28"/>
    <p:sldId id="282" r:id="rId29"/>
    <p:sldId id="284" r:id="rId30"/>
    <p:sldId id="285" r:id="rId31"/>
    <p:sldId id="283"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D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Testing</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56000"/>
                    </a14:imgEffect>
                    <a14:imgEffect>
                      <a14:brightnessContrast bright="-55000"/>
                    </a14:imgEffect>
                  </a14:imgLayer>
                </a14:imgProps>
              </a:ext>
            </a:extLst>
          </a:blip>
          <a:srcRect/>
          <a:stretch>
            <a:fillRect l="-12000" r="-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Errors in Translation and Genre that Derail Interpretations of Daniel 11</a:t>
            </a:r>
            <a:endParaRPr lang="en-US" b="1"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9600" y="3886200"/>
            <a:ext cx="8153400" cy="1752600"/>
          </a:xfrm>
        </p:spPr>
        <p:txBody>
          <a:bodyPr>
            <a:normAutofit/>
          </a:bodyPr>
          <a:lstStyle/>
          <a:p>
            <a:r>
              <a:rPr lang="en-US" sz="1800" b="1" dirty="0" smtClean="0">
                <a:solidFill>
                  <a:srgbClr val="FFFF00"/>
                </a:solidFill>
                <a:effectLst>
                  <a:outerShdw blurRad="38100" dist="38100" dir="2700000" algn="tl">
                    <a:srgbClr val="000000">
                      <a:alpha val="43137"/>
                    </a:srgbClr>
                  </a:outerShdw>
                </a:effectLst>
              </a:rPr>
              <a:t>Michael F. Younker, PhD</a:t>
            </a:r>
          </a:p>
          <a:p>
            <a:r>
              <a:rPr lang="en-US" sz="1800" b="1" dirty="0" smtClean="0">
                <a:solidFill>
                  <a:srgbClr val="FFFF00"/>
                </a:solidFill>
                <a:effectLst>
                  <a:outerShdw blurRad="38100" dist="38100" dir="2700000" algn="tl">
                    <a:srgbClr val="000000">
                      <a:alpha val="43137"/>
                    </a:srgbClr>
                  </a:outerShdw>
                </a:effectLst>
              </a:rPr>
              <a:t>ASTR with General Conference of SDA</a:t>
            </a:r>
            <a:endParaRPr lang="en-US" sz="18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2390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4525963"/>
          </a:xfrm>
        </p:spPr>
        <p:txBody>
          <a:bodyPr>
            <a:noAutofit/>
          </a:bodyPr>
          <a:lstStyle/>
          <a:p>
            <a:r>
              <a:rPr lang="en-US" sz="2400" dirty="0"/>
              <a:t>In Dan 8:4, the phrase “as he pleases” is accompanied by a </a:t>
            </a:r>
            <a:r>
              <a:rPr lang="en-US" sz="2400" i="1" dirty="0"/>
              <a:t>context</a:t>
            </a:r>
            <a:r>
              <a:rPr lang="en-US" sz="2400" dirty="0"/>
              <a:t> that makes clear a distinct power is intended—the power of the ram in 8:3, who is so strong none can ‘stand’ before him.  The phrase “as he pleases,” however, does </a:t>
            </a:r>
            <a:r>
              <a:rPr lang="en-US" sz="2400" i="1" dirty="0"/>
              <a:t>not</a:t>
            </a:r>
            <a:r>
              <a:rPr lang="en-US" sz="2400" dirty="0"/>
              <a:t> introduce the power of the ram in itself, but rather indicates the </a:t>
            </a:r>
            <a:r>
              <a:rPr lang="en-US" sz="2400" i="1" dirty="0"/>
              <a:t>apex</a:t>
            </a:r>
            <a:r>
              <a:rPr lang="en-US" sz="2400" dirty="0"/>
              <a:t> of the ram’s power—this is a power who will truly rule “as he pleases” for a limited time.  “As he pleases” serves the same function in 11:16 to </a:t>
            </a:r>
            <a:r>
              <a:rPr lang="en-US" sz="2400" i="1" dirty="0"/>
              <a:t>conclude</a:t>
            </a:r>
            <a:r>
              <a:rPr lang="en-US" sz="2400" dirty="0"/>
              <a:t> with the apex of the </a:t>
            </a:r>
            <a:r>
              <a:rPr lang="en-US" sz="2400" dirty="0" err="1"/>
              <a:t>KoN’s</a:t>
            </a:r>
            <a:r>
              <a:rPr lang="en-US" sz="2400" dirty="0"/>
              <a:t> power at this point in the narrative before his demise (11:17-19).</a:t>
            </a:r>
          </a:p>
          <a:p>
            <a:r>
              <a:rPr lang="en-US" sz="2400" dirty="0">
                <a:solidFill>
                  <a:srgbClr val="00B0F0"/>
                </a:solidFill>
              </a:rPr>
              <a:t>The use of two pronouns, whether with a particle, participle or as a suffix, in verse 16 indicates one must look to the previous verse 15 to identify what nouns are referred to in verse 16.  Scholars agree this is the correct syntax and grammar!</a:t>
            </a:r>
          </a:p>
          <a:p>
            <a:endParaRPr lang="en-US" sz="2400" dirty="0"/>
          </a:p>
        </p:txBody>
      </p:sp>
    </p:spTree>
    <p:extLst>
      <p:ext uri="{BB962C8B-B14F-4D97-AF65-F5344CB8AC3E}">
        <p14:creationId xmlns:p14="http://schemas.microsoft.com/office/powerpoint/2010/main" val="1355833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16</a:t>
            </a:r>
            <a:endParaRPr lang="en-US" dirty="0"/>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r>
              <a:rPr lang="en-US" dirty="0" smtClean="0"/>
              <a:t>Many assume </a:t>
            </a:r>
            <a:r>
              <a:rPr lang="en-US" i="1" dirty="0" err="1">
                <a:latin typeface="Bwtransh"/>
              </a:rPr>
              <a:t>wükälâ</a:t>
            </a:r>
            <a:r>
              <a:rPr lang="en-US" i="1" dirty="0">
                <a:latin typeface="Bwtransh"/>
              </a:rPr>
              <a:t> </a:t>
            </a:r>
            <a:r>
              <a:rPr lang="en-US" i="1" dirty="0" err="1" smtClean="0">
                <a:latin typeface="Bwtransh"/>
              </a:rPr>
              <a:t>büyädô</a:t>
            </a:r>
            <a:r>
              <a:rPr lang="en-US" i="1" dirty="0" smtClean="0">
                <a:latin typeface="Bwtransh"/>
              </a:rPr>
              <a:t> </a:t>
            </a:r>
            <a:r>
              <a:rPr lang="en-US" dirty="0" smtClean="0"/>
              <a:t>means “destruction in his hand.”  Unfortunately several popular Bible versions do render it this way.  But this is not fully accurate, as noted by other scholars.</a:t>
            </a:r>
          </a:p>
          <a:p>
            <a:r>
              <a:rPr lang="en-US" dirty="0"/>
              <a:t>Affirming that the power attained by Antiochus III was “finished/complete control” (</a:t>
            </a:r>
            <a:r>
              <a:rPr lang="en-US" i="1" dirty="0" err="1">
                <a:latin typeface="Bwtransh" panose="02020600050405020304" pitchFamily="18" charset="0"/>
              </a:rPr>
              <a:t>kälâ</a:t>
            </a:r>
            <a:r>
              <a:rPr lang="en-US" dirty="0"/>
              <a:t>) rather than actual “destruction” as some translate it, see Johns, </a:t>
            </a:r>
            <a:r>
              <a:rPr lang="en-US" i="1" dirty="0"/>
              <a:t>The Visions of Daniel the Hebrew Prophet</a:t>
            </a:r>
            <a:r>
              <a:rPr lang="en-US" dirty="0"/>
              <a:t>, 271-272; and </a:t>
            </a:r>
            <a:r>
              <a:rPr lang="en-US" dirty="0" err="1"/>
              <a:t>Greidanus</a:t>
            </a:r>
            <a:r>
              <a:rPr lang="en-US" dirty="0"/>
              <a:t>, </a:t>
            </a:r>
            <a:r>
              <a:rPr lang="en-US" i="1" dirty="0"/>
              <a:t>Preaching Christ from Daniel: Foundations for Expository Sermons</a:t>
            </a:r>
            <a:r>
              <a:rPr lang="en-US" dirty="0"/>
              <a:t>, 379.  The reason for this is logical—Antiochus III wanted to </a:t>
            </a:r>
            <a:r>
              <a:rPr lang="en-US" i="1" dirty="0"/>
              <a:t>control</a:t>
            </a:r>
            <a:r>
              <a:rPr lang="en-US" dirty="0"/>
              <a:t> Israel as his own possession, not destroy it; his quest to defeat his foe controlling it took some time, however.  The usage of </a:t>
            </a:r>
            <a:r>
              <a:rPr lang="en-US" i="1" dirty="0" err="1">
                <a:latin typeface="Bwtransh" panose="02020600050405020304" pitchFamily="18" charset="0"/>
              </a:rPr>
              <a:t>kälâ</a:t>
            </a:r>
            <a:r>
              <a:rPr lang="en-US" dirty="0" smtClean="0"/>
              <a:t> </a:t>
            </a:r>
            <a:r>
              <a:rPr lang="en-US" dirty="0"/>
              <a:t>in Hebrew confirms the probability of this interpretation, as seen in </a:t>
            </a:r>
            <a:r>
              <a:rPr lang="en-US" dirty="0" err="1"/>
              <a:t>Num</a:t>
            </a:r>
            <a:r>
              <a:rPr lang="en-US" dirty="0"/>
              <a:t> 4:15, 1 Sam 3:12, Isa 10:25, Isa 21:16, </a:t>
            </a:r>
            <a:r>
              <a:rPr lang="en-US" dirty="0" err="1"/>
              <a:t>Jer</a:t>
            </a:r>
            <a:r>
              <a:rPr lang="en-US" dirty="0"/>
              <a:t> 4:27, </a:t>
            </a:r>
            <a:r>
              <a:rPr lang="en-US" dirty="0" err="1"/>
              <a:t>Jer</a:t>
            </a:r>
            <a:r>
              <a:rPr lang="en-US" dirty="0"/>
              <a:t> 5:10, </a:t>
            </a:r>
            <a:r>
              <a:rPr lang="en-US" dirty="0" err="1"/>
              <a:t>Eze</a:t>
            </a:r>
            <a:r>
              <a:rPr lang="en-US" dirty="0"/>
              <a:t> 42:15, etc.  In brief, </a:t>
            </a:r>
            <a:r>
              <a:rPr lang="en-US" i="1" dirty="0" err="1">
                <a:latin typeface="Bwtransh" panose="02020600050405020304" pitchFamily="18" charset="0"/>
              </a:rPr>
              <a:t>kälâ</a:t>
            </a:r>
            <a:r>
              <a:rPr lang="en-US" dirty="0" smtClean="0"/>
              <a:t> as a verb or noun means </a:t>
            </a:r>
            <a:r>
              <a:rPr lang="en-US" dirty="0"/>
              <a:t>“end, finish, full end, cease, accomplish, completeness, consume,” etc.  Destruction is only one possible interpretation, and not one that fits the </a:t>
            </a:r>
            <a:r>
              <a:rPr lang="en-US" dirty="0" smtClean="0"/>
              <a:t>context nor possible historical applications. </a:t>
            </a:r>
          </a:p>
          <a:p>
            <a:endParaRPr lang="en-US" dirty="0" smtClean="0"/>
          </a:p>
          <a:p>
            <a:endParaRPr lang="en-US" dirty="0" smtClean="0"/>
          </a:p>
          <a:p>
            <a:endParaRPr lang="en-US" dirty="0" smtClean="0"/>
          </a:p>
          <a:p>
            <a:endParaRPr lang="en-US" dirty="0" smtClean="0"/>
          </a:p>
          <a:p>
            <a:endParaRPr lang="en-US" sz="3600" dirty="0">
              <a:latin typeface="Bwtransh"/>
            </a:endParaRPr>
          </a:p>
          <a:p>
            <a:endParaRPr lang="en-US" dirty="0"/>
          </a:p>
        </p:txBody>
      </p:sp>
    </p:spTree>
    <p:extLst>
      <p:ext uri="{BB962C8B-B14F-4D97-AF65-F5344CB8AC3E}">
        <p14:creationId xmlns:p14="http://schemas.microsoft.com/office/powerpoint/2010/main" val="2064047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16</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00B0F0"/>
                </a:solidFill>
              </a:rPr>
              <a:t>Neither Antiochus III nor the Romans destroyed the temple upon entering Israel, nor burned the countryside; only much later in 63 B.C. did the Romans first destroy Jerusalem’s walls, but even then did not destroy the temple.  Israel’s invaders wanted to profit from Israel as a prize, not destroy it.</a:t>
            </a:r>
          </a:p>
          <a:p>
            <a:r>
              <a:rPr lang="en-US" dirty="0">
                <a:solidFill>
                  <a:srgbClr val="00B0F0"/>
                </a:solidFill>
              </a:rPr>
              <a:t>Furthermore, it does not make sense to put the Romans here, as this would skip Antiochus III’s decade of control (same length as Alexander in 8:4!), and also ignore the fact that the Romans first gained control of Israel as a proxy ruler over the Seleucids, then lost control of it for a century to the Jewish Hasmonean kingdom, before being invited to Jerusalem by the Hasmonean rulers.</a:t>
            </a:r>
          </a:p>
          <a:p>
            <a:endParaRPr lang="en-US" dirty="0"/>
          </a:p>
        </p:txBody>
      </p:sp>
    </p:spTree>
    <p:extLst>
      <p:ext uri="{BB962C8B-B14F-4D97-AF65-F5344CB8AC3E}">
        <p14:creationId xmlns:p14="http://schemas.microsoft.com/office/powerpoint/2010/main" val="3992082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Verse 16</a:t>
            </a:r>
            <a:endParaRPr lang="en-US" dirty="0">
              <a:solidFill>
                <a:srgbClr val="00B0F0"/>
              </a:solidFill>
            </a:endParaRPr>
          </a:p>
        </p:txBody>
      </p:sp>
      <p:sp>
        <p:nvSpPr>
          <p:cNvPr id="3" name="Content Placeholder 2"/>
          <p:cNvSpPr>
            <a:spLocks noGrp="1"/>
          </p:cNvSpPr>
          <p:nvPr>
            <p:ph idx="1"/>
          </p:nvPr>
        </p:nvSpPr>
        <p:spPr/>
        <p:txBody>
          <a:bodyPr/>
          <a:lstStyle/>
          <a:p>
            <a:r>
              <a:rPr lang="en-US" dirty="0"/>
              <a:t>(my translation)</a:t>
            </a:r>
            <a:r>
              <a:rPr lang="en-US" b="1" dirty="0"/>
              <a:t>11:16</a:t>
            </a:r>
            <a:r>
              <a:rPr lang="en-US" dirty="0"/>
              <a:t> For </a:t>
            </a:r>
            <a:r>
              <a:rPr lang="en-US" dirty="0">
                <a:solidFill>
                  <a:srgbClr val="00B0F0"/>
                </a:solidFill>
              </a:rPr>
              <a:t>he</a:t>
            </a:r>
            <a:r>
              <a:rPr lang="en-US" dirty="0"/>
              <a:t> [</a:t>
            </a:r>
            <a:r>
              <a:rPr lang="en-US" dirty="0" err="1"/>
              <a:t>KoN</a:t>
            </a:r>
            <a:r>
              <a:rPr lang="en-US" dirty="0"/>
              <a:t>] who comes toward </a:t>
            </a:r>
            <a:r>
              <a:rPr lang="en-US" dirty="0">
                <a:solidFill>
                  <a:srgbClr val="00B0F0"/>
                </a:solidFill>
              </a:rPr>
              <a:t>him</a:t>
            </a:r>
            <a:r>
              <a:rPr lang="en-US" dirty="0"/>
              <a:t> [</a:t>
            </a:r>
            <a:r>
              <a:rPr lang="en-US" dirty="0" err="1"/>
              <a:t>KoS</a:t>
            </a:r>
            <a:r>
              <a:rPr lang="en-US" dirty="0"/>
              <a:t>] will do as he pleases, and nothing will stand against his face.  And he [</a:t>
            </a:r>
            <a:r>
              <a:rPr lang="en-US" dirty="0" err="1"/>
              <a:t>KoN</a:t>
            </a:r>
            <a:r>
              <a:rPr lang="en-US" dirty="0"/>
              <a:t>] will stand in the beautiful land, and have </a:t>
            </a:r>
            <a:r>
              <a:rPr lang="en-US" dirty="0">
                <a:solidFill>
                  <a:srgbClr val="00B0F0"/>
                </a:solidFill>
              </a:rPr>
              <a:t>complete control </a:t>
            </a:r>
            <a:r>
              <a:rPr lang="en-US" dirty="0"/>
              <a:t>in his hand.</a:t>
            </a:r>
          </a:p>
          <a:p>
            <a:endParaRPr lang="en-US" dirty="0"/>
          </a:p>
        </p:txBody>
      </p:sp>
    </p:spTree>
    <p:extLst>
      <p:ext uri="{BB962C8B-B14F-4D97-AF65-F5344CB8AC3E}">
        <p14:creationId xmlns:p14="http://schemas.microsoft.com/office/powerpoint/2010/main" val="1682919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20</a:t>
            </a:r>
            <a:endParaRPr lang="en-US" dirty="0"/>
          </a:p>
        </p:txBody>
      </p:sp>
      <p:sp>
        <p:nvSpPr>
          <p:cNvPr id="3" name="Content Placeholder 2"/>
          <p:cNvSpPr>
            <a:spLocks noGrp="1"/>
          </p:cNvSpPr>
          <p:nvPr>
            <p:ph idx="1"/>
          </p:nvPr>
        </p:nvSpPr>
        <p:spPr/>
        <p:txBody>
          <a:bodyPr>
            <a:normAutofit fontScale="92500"/>
          </a:bodyPr>
          <a:lstStyle/>
          <a:p>
            <a:r>
              <a:rPr lang="en-US" baseline="30000" dirty="0"/>
              <a:t>KJV </a:t>
            </a:r>
            <a:r>
              <a:rPr lang="en-US" b="1" dirty="0"/>
              <a:t>Daniel 11:20</a:t>
            </a:r>
            <a:r>
              <a:rPr lang="en-US" dirty="0"/>
              <a:t> Then shall stand up </a:t>
            </a:r>
            <a:r>
              <a:rPr lang="en-US" u="sng" dirty="0"/>
              <a:t>in his estate a raiser of taxes</a:t>
            </a:r>
            <a:r>
              <a:rPr lang="en-US" dirty="0"/>
              <a:t> </a:t>
            </a:r>
            <a:r>
              <a:rPr lang="en-US" i="1" dirty="0"/>
              <a:t>in </a:t>
            </a:r>
            <a:r>
              <a:rPr lang="en-US" dirty="0"/>
              <a:t>the glory of the kingdom: but within few days he shall be destroyed, neither in anger, nor in battle.</a:t>
            </a:r>
          </a:p>
          <a:p>
            <a:endParaRPr lang="en-US" dirty="0"/>
          </a:p>
          <a:p>
            <a:r>
              <a:rPr lang="en-US" baseline="30000" dirty="0"/>
              <a:t>NAS </a:t>
            </a:r>
            <a:r>
              <a:rPr lang="en-US" b="1" dirty="0"/>
              <a:t>Daniel 11:20</a:t>
            </a:r>
            <a:r>
              <a:rPr lang="en-US" dirty="0"/>
              <a:t> "Then in his place one will arise who will </a:t>
            </a:r>
            <a:r>
              <a:rPr lang="en-US" dirty="0">
                <a:solidFill>
                  <a:srgbClr val="00B0F0"/>
                </a:solidFill>
              </a:rPr>
              <a:t>send an oppressor </a:t>
            </a:r>
            <a:r>
              <a:rPr lang="en-US" dirty="0"/>
              <a:t>through the Jewel of </a:t>
            </a:r>
            <a:r>
              <a:rPr lang="en-US" i="1" dirty="0"/>
              <a:t>his </a:t>
            </a:r>
            <a:r>
              <a:rPr lang="en-US" dirty="0"/>
              <a:t>kingdom; yet within a few days he will be shattered, though neither in anger nor in battle.</a:t>
            </a:r>
          </a:p>
          <a:p>
            <a:endParaRPr lang="en-US" dirty="0"/>
          </a:p>
        </p:txBody>
      </p:sp>
    </p:spTree>
    <p:extLst>
      <p:ext uri="{BB962C8B-B14F-4D97-AF65-F5344CB8AC3E}">
        <p14:creationId xmlns:p14="http://schemas.microsoft.com/office/powerpoint/2010/main" val="372557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20</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Observe </a:t>
            </a:r>
            <a:r>
              <a:rPr lang="en-US" dirty="0"/>
              <a:t>that </a:t>
            </a:r>
            <a:r>
              <a:rPr lang="en-US" i="1" dirty="0" err="1">
                <a:latin typeface="Bwtransh" panose="02020600050405020304" pitchFamily="18" charset="0"/>
              </a:rPr>
              <a:t>nôgëS</a:t>
            </a:r>
            <a:r>
              <a:rPr lang="en-US" dirty="0"/>
              <a:t> </a:t>
            </a:r>
            <a:r>
              <a:rPr lang="en-US" dirty="0" smtClean="0"/>
              <a:t>/ overseer is </a:t>
            </a:r>
            <a:r>
              <a:rPr lang="en-US" dirty="0"/>
              <a:t>used in Job 39:7, </a:t>
            </a:r>
            <a:r>
              <a:rPr lang="en-US" dirty="0" err="1"/>
              <a:t>Zec</a:t>
            </a:r>
            <a:r>
              <a:rPr lang="en-US" dirty="0"/>
              <a:t> 10:4, and also Ex 3:7, </a:t>
            </a:r>
            <a:r>
              <a:rPr lang="en-US" dirty="0" smtClean="0"/>
              <a:t>5:6.  </a:t>
            </a:r>
          </a:p>
          <a:p>
            <a:r>
              <a:rPr lang="en-US" dirty="0" smtClean="0"/>
              <a:t>Taskmaster/</a:t>
            </a:r>
            <a:r>
              <a:rPr lang="en-US" dirty="0" err="1" smtClean="0"/>
              <a:t>slavemaster</a:t>
            </a:r>
            <a:r>
              <a:rPr lang="en-US" dirty="0" smtClean="0"/>
              <a:t>, not simply “taxer.”</a:t>
            </a:r>
          </a:p>
          <a:p>
            <a:r>
              <a:rPr lang="en-US" dirty="0" smtClean="0"/>
              <a:t>First Roman to do this is general Pompey, who was authorized by the Republic to go to the east, and ultimately invited to resolve a dispute for the crown of Jerusalem.  The Hasmonean </a:t>
            </a:r>
            <a:r>
              <a:rPr lang="en-US" dirty="0"/>
              <a:t>throne’s competitors, the brothers </a:t>
            </a:r>
            <a:r>
              <a:rPr lang="en-US" dirty="0" err="1"/>
              <a:t>Hyrcanus</a:t>
            </a:r>
            <a:r>
              <a:rPr lang="en-US" dirty="0"/>
              <a:t> and </a:t>
            </a:r>
            <a:r>
              <a:rPr lang="en-US" dirty="0" err="1"/>
              <a:t>Aristobulus</a:t>
            </a:r>
            <a:r>
              <a:rPr lang="en-US" dirty="0"/>
              <a:t>, appealed to him for Rome’s help in resolving their </a:t>
            </a:r>
            <a:r>
              <a:rPr lang="en-US" dirty="0" smtClean="0"/>
              <a:t>dispute.</a:t>
            </a:r>
          </a:p>
          <a:p>
            <a:r>
              <a:rPr lang="en-US" dirty="0" smtClean="0">
                <a:solidFill>
                  <a:srgbClr val="00B0F0"/>
                </a:solidFill>
              </a:rPr>
              <a:t>The Roman historian Tacitus wrote, “</a:t>
            </a:r>
            <a:r>
              <a:rPr lang="en-US" dirty="0" err="1" smtClean="0">
                <a:solidFill>
                  <a:srgbClr val="00B0F0"/>
                </a:solidFill>
              </a:rPr>
              <a:t>Pompeius</a:t>
            </a:r>
            <a:r>
              <a:rPr lang="en-US" dirty="0" smtClean="0">
                <a:solidFill>
                  <a:srgbClr val="00B0F0"/>
                </a:solidFill>
              </a:rPr>
              <a:t> was the first of our countrymen to subjugate the Jews.  And invoking the right of conquest, he entered the Temple . . . .  The walls of Jerusalem were destroyed, but the Temple was left standing,” Tacitus, </a:t>
            </a:r>
            <a:r>
              <a:rPr lang="en-US" i="1" dirty="0" smtClean="0">
                <a:solidFill>
                  <a:srgbClr val="00B0F0"/>
                </a:solidFill>
              </a:rPr>
              <a:t>History V, 8, 9.</a:t>
            </a:r>
            <a:endParaRPr lang="en-US" dirty="0">
              <a:solidFill>
                <a:srgbClr val="00B0F0"/>
              </a:solidFill>
            </a:endParaRPr>
          </a:p>
        </p:txBody>
      </p:sp>
    </p:spTree>
    <p:extLst>
      <p:ext uri="{BB962C8B-B14F-4D97-AF65-F5344CB8AC3E}">
        <p14:creationId xmlns:p14="http://schemas.microsoft.com/office/powerpoint/2010/main" val="768652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Verses 21-39: Lexical data in relation to Dan 8:23-25</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991" y="1524000"/>
            <a:ext cx="8923002" cy="3775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295400" y="5570071"/>
            <a:ext cx="6629400" cy="923330"/>
          </a:xfrm>
          <a:prstGeom prst="rect">
            <a:avLst/>
          </a:prstGeom>
          <a:noFill/>
        </p:spPr>
        <p:txBody>
          <a:bodyPr wrap="square" rtlCol="0">
            <a:spAutoFit/>
          </a:bodyPr>
          <a:lstStyle/>
          <a:p>
            <a:r>
              <a:rPr lang="en-US" dirty="0" smtClean="0">
                <a:solidFill>
                  <a:srgbClr val="0808DA"/>
                </a:solidFill>
              </a:rPr>
              <a:t>Blue = Keywords in 8:23-25 that are repeated in Dan 11:</a:t>
            </a:r>
            <a:r>
              <a:rPr lang="en-US" dirty="0" smtClean="0"/>
              <a:t> </a:t>
            </a:r>
          </a:p>
          <a:p>
            <a:r>
              <a:rPr lang="en-US" dirty="0" smtClean="0">
                <a:solidFill>
                  <a:srgbClr val="FF0000"/>
                </a:solidFill>
              </a:rPr>
              <a:t>Red = 11:21-30; </a:t>
            </a:r>
            <a:r>
              <a:rPr lang="en-US" dirty="0" smtClean="0">
                <a:solidFill>
                  <a:srgbClr val="FFFF00"/>
                </a:solidFill>
              </a:rPr>
              <a:t>Yellow = 11:36-37</a:t>
            </a:r>
            <a:r>
              <a:rPr lang="en-US" dirty="0" smtClean="0"/>
              <a:t>; </a:t>
            </a:r>
            <a:r>
              <a:rPr lang="en-US" dirty="0" smtClean="0">
                <a:solidFill>
                  <a:srgbClr val="000000"/>
                </a:solidFill>
              </a:rPr>
              <a:t>Black = Rome in Dan 8:9-14</a:t>
            </a:r>
            <a:r>
              <a:rPr lang="en-US" dirty="0" smtClean="0"/>
              <a:t>; </a:t>
            </a:r>
          </a:p>
          <a:p>
            <a:r>
              <a:rPr lang="en-US" dirty="0" smtClean="0">
                <a:solidFill>
                  <a:srgbClr val="00B050"/>
                </a:solidFill>
              </a:rPr>
              <a:t>Green = Greek powers in Dan 8 </a:t>
            </a:r>
            <a:endParaRPr lang="en-US" dirty="0">
              <a:solidFill>
                <a:srgbClr val="00B050"/>
              </a:solidFill>
            </a:endParaRPr>
          </a:p>
        </p:txBody>
      </p:sp>
    </p:spTree>
    <p:extLst>
      <p:ext uri="{BB962C8B-B14F-4D97-AF65-F5344CB8AC3E}">
        <p14:creationId xmlns:p14="http://schemas.microsoft.com/office/powerpoint/2010/main" val="1022358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Verses 21-30</a:t>
            </a:r>
            <a:endParaRPr lang="en-US" dirty="0"/>
          </a:p>
        </p:txBody>
      </p:sp>
      <p:sp>
        <p:nvSpPr>
          <p:cNvPr id="3" name="Content Placeholder 2"/>
          <p:cNvSpPr>
            <a:spLocks noGrp="1"/>
          </p:cNvSpPr>
          <p:nvPr>
            <p:ph idx="1"/>
          </p:nvPr>
        </p:nvSpPr>
        <p:spPr/>
        <p:txBody>
          <a:bodyPr/>
          <a:lstStyle/>
          <a:p>
            <a:r>
              <a:rPr lang="en-US" dirty="0" smtClean="0"/>
              <a:t>Question: why do so many words attributed to Rome, and very likely the papacy, in Dan 8 appear in Dan 11 </a:t>
            </a:r>
            <a:r>
              <a:rPr lang="en-US" i="1" dirty="0" smtClean="0"/>
              <a:t>before</a:t>
            </a:r>
            <a:r>
              <a:rPr lang="en-US" dirty="0" smtClean="0"/>
              <a:t> verse 31?  (And also in verses 36-37?).</a:t>
            </a:r>
          </a:p>
          <a:p>
            <a:r>
              <a:rPr lang="en-US" dirty="0" smtClean="0">
                <a:solidFill>
                  <a:srgbClr val="00B0F0"/>
                </a:solidFill>
              </a:rPr>
              <a:t>Answer is clear, lexically: The papacy appears before verse 31, and is highlighted again in verses 36-37.</a:t>
            </a:r>
            <a:endParaRPr lang="en-US" dirty="0">
              <a:solidFill>
                <a:srgbClr val="00B0F0"/>
              </a:solidFill>
            </a:endParaRPr>
          </a:p>
        </p:txBody>
      </p:sp>
    </p:spTree>
    <p:extLst>
      <p:ext uri="{BB962C8B-B14F-4D97-AF65-F5344CB8AC3E}">
        <p14:creationId xmlns:p14="http://schemas.microsoft.com/office/powerpoint/2010/main" val="755721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dirty="0"/>
              <a:t>1) In 8:25 he corrupts through "peace/</a:t>
            </a:r>
            <a:r>
              <a:rPr lang="en-US" i="1" dirty="0" err="1"/>
              <a:t>shalvah</a:t>
            </a:r>
            <a:r>
              <a:rPr lang="en-US" dirty="0"/>
              <a:t>" and </a:t>
            </a:r>
            <a:r>
              <a:rPr lang="en-US" i="1" dirty="0" err="1"/>
              <a:t>shalvah</a:t>
            </a:r>
            <a:r>
              <a:rPr lang="en-US" dirty="0"/>
              <a:t> only appears twice more in 11:21 and 11:23/24.</a:t>
            </a:r>
          </a:p>
          <a:p>
            <a:endParaRPr lang="en-US" dirty="0"/>
          </a:p>
          <a:p>
            <a:r>
              <a:rPr lang="en-US" dirty="0"/>
              <a:t>2) The word “vast/</a:t>
            </a:r>
            <a:r>
              <a:rPr lang="en-US" i="1" dirty="0" err="1"/>
              <a:t>atsam</a:t>
            </a:r>
            <a:r>
              <a:rPr lang="en-US" dirty="0"/>
              <a:t>” only appears in reference to united Greece in 8:8, and then twice more in 8:24a (as the papacy and 11:23 (probably as the papacy again?) Vast means ‘vast.’  Only united Greece and Rome (but not divided Greece!) controlled such vast geographical territory.  The context of becoming vast from a few people in verse 23 indicates that this is the papacy, as Rome was already introduced and was already vast.</a:t>
            </a:r>
          </a:p>
          <a:p>
            <a:endParaRPr lang="en-US" dirty="0"/>
          </a:p>
          <a:p>
            <a:r>
              <a:rPr lang="en-US" dirty="0"/>
              <a:t>3) The word “numerous/</a:t>
            </a:r>
            <a:r>
              <a:rPr lang="en-US" i="1" dirty="0" err="1"/>
              <a:t>atsum</a:t>
            </a:r>
            <a:r>
              <a:rPr lang="en-US" dirty="0"/>
              <a:t>” only appears twice, once in 8:24b as the papacy’s enemies and again in 11:25 as the papacy’s(?) arch-rival.  Numerous means ‘numerous.’  Only papal Rome and the southern empire of the 7th century attained ‘numerous’ armies within the relevant time windows.  Imperial Rome did not have a ‘numerous’ enemy or enemies worthy of note before Constantine.  And no single united enemy would attack Imperial Rome before 538 as the text depicts in 11:25.</a:t>
            </a:r>
          </a:p>
        </p:txBody>
      </p:sp>
    </p:spTree>
    <p:extLst>
      <p:ext uri="{BB962C8B-B14F-4D97-AF65-F5344CB8AC3E}">
        <p14:creationId xmlns:p14="http://schemas.microsoft.com/office/powerpoint/2010/main" val="3816693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4) Dan 8:25 refers to "treachery/</a:t>
            </a:r>
            <a:r>
              <a:rPr lang="en-US" i="1" dirty="0" err="1"/>
              <a:t>mirmah</a:t>
            </a:r>
            <a:r>
              <a:rPr lang="en-US" dirty="0"/>
              <a:t>," a word appearing only twice in Daniel, with the other in 11:23.  Dan 8:25 is widely seen as the papacy.</a:t>
            </a:r>
          </a:p>
          <a:p>
            <a:endParaRPr lang="en-US" dirty="0"/>
          </a:p>
          <a:p>
            <a:r>
              <a:rPr lang="en-US" dirty="0"/>
              <a:t>5) "Extraordinary/</a:t>
            </a:r>
            <a:r>
              <a:rPr lang="en-US" i="1" dirty="0" err="1"/>
              <a:t>pala</a:t>
            </a:r>
            <a:r>
              <a:rPr lang="en-US" dirty="0"/>
              <a:t>" only occurs three times in Daniel, in 8:24, 11:36, and 12:6.  The latter refers to the former two, and identifies the ‘end of these wonders’ as the end of papal dominance and the cleansing of the temple in 1844 (12:7, 11-12).</a:t>
            </a:r>
          </a:p>
          <a:p>
            <a:endParaRPr lang="en-US" dirty="0"/>
          </a:p>
          <a:p>
            <a:r>
              <a:rPr lang="en-US" dirty="0"/>
              <a:t>6) "Heart/</a:t>
            </a:r>
            <a:r>
              <a:rPr lang="en-US" i="1" dirty="0" err="1"/>
              <a:t>lebab</a:t>
            </a:r>
            <a:r>
              <a:rPr lang="en-US" dirty="0"/>
              <a:t>" appears in Dan 11:12, but only again in 8:25, and then in the despised king in 11:25, 27, 28.</a:t>
            </a:r>
          </a:p>
        </p:txBody>
      </p:sp>
    </p:spTree>
    <p:extLst>
      <p:ext uri="{BB962C8B-B14F-4D97-AF65-F5344CB8AC3E}">
        <p14:creationId xmlns:p14="http://schemas.microsoft.com/office/powerpoint/2010/main" val="2807075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actual words matter, and so does sound scholarship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lesson from Dan 8:12:</a:t>
            </a:r>
          </a:p>
          <a:p>
            <a:r>
              <a:rPr lang="en-US" dirty="0" smtClean="0"/>
              <a:t>EGW: “Then </a:t>
            </a:r>
            <a:r>
              <a:rPr lang="en-US" dirty="0"/>
              <a:t>I saw in relation to the "daily" (Daniel 8:12) that the word "sacrifice" was supplied by man's wisdom, and does not belong to the </a:t>
            </a:r>
            <a:r>
              <a:rPr lang="en-US" dirty="0" smtClean="0"/>
              <a:t>text.”</a:t>
            </a:r>
          </a:p>
          <a:p>
            <a:r>
              <a:rPr lang="en-US" dirty="0" smtClean="0">
                <a:solidFill>
                  <a:srgbClr val="00B0F0"/>
                </a:solidFill>
              </a:rPr>
              <a:t>While Adventists emphasize the correct translation, </a:t>
            </a:r>
            <a:r>
              <a:rPr lang="en-US" b="1" i="1" dirty="0" smtClean="0">
                <a:solidFill>
                  <a:srgbClr val="00B0F0"/>
                </a:solidFill>
                <a:effectLst>
                  <a:outerShdw blurRad="38100" dist="38100" dir="2700000" algn="tl">
                    <a:srgbClr val="000000">
                      <a:alpha val="43137"/>
                    </a:srgbClr>
                  </a:outerShdw>
                </a:effectLst>
              </a:rPr>
              <a:t>scholars are in harmony with us on the translation</a:t>
            </a:r>
            <a:r>
              <a:rPr lang="en-US" dirty="0" smtClean="0">
                <a:solidFill>
                  <a:srgbClr val="00B0F0"/>
                </a:solidFill>
              </a:rPr>
              <a:t>—it is the </a:t>
            </a:r>
            <a:r>
              <a:rPr lang="en-US" i="1" dirty="0" smtClean="0">
                <a:solidFill>
                  <a:srgbClr val="00B0F0"/>
                </a:solidFill>
              </a:rPr>
              <a:t>interpretation</a:t>
            </a:r>
            <a:r>
              <a:rPr lang="en-US" dirty="0" smtClean="0">
                <a:solidFill>
                  <a:srgbClr val="00B0F0"/>
                </a:solidFill>
              </a:rPr>
              <a:t> where we differ.</a:t>
            </a:r>
          </a:p>
          <a:p>
            <a:r>
              <a:rPr lang="en-US" dirty="0" smtClean="0">
                <a:solidFill>
                  <a:srgbClr val="00B0F0"/>
                </a:solidFill>
              </a:rPr>
              <a:t>We should seek to understand the correct translations before we interpret!  And scholarly opinion does matter here.</a:t>
            </a:r>
          </a:p>
        </p:txBody>
      </p:sp>
    </p:spTree>
    <p:extLst>
      <p:ext uri="{BB962C8B-B14F-4D97-AF65-F5344CB8AC3E}">
        <p14:creationId xmlns:p14="http://schemas.microsoft.com/office/powerpoint/2010/main" val="1031808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7) In 8:25, he will “magnify/</a:t>
            </a:r>
            <a:r>
              <a:rPr lang="en-US" i="1" dirty="0" err="1"/>
              <a:t>gadol</a:t>
            </a:r>
            <a:r>
              <a:rPr lang="en-US" dirty="0"/>
              <a:t> himself,” which only appears in Dan 8:4, 8, 9, 10, 11, and again in Dan 11:36-37.  It is likely those in 8:25 and 11:36-37 are all pointing toward Rome.</a:t>
            </a:r>
          </a:p>
          <a:p>
            <a:endParaRPr lang="en-US" dirty="0"/>
          </a:p>
          <a:p>
            <a:r>
              <a:rPr lang="en-US" dirty="0"/>
              <a:t>8) The word </a:t>
            </a:r>
            <a:r>
              <a:rPr lang="en-US" dirty="0" smtClean="0"/>
              <a:t>understanding/</a:t>
            </a:r>
            <a:r>
              <a:rPr lang="en-US" i="1" dirty="0" err="1" smtClean="0"/>
              <a:t>sakal</a:t>
            </a:r>
            <a:r>
              <a:rPr lang="en-US" dirty="0" smtClean="0"/>
              <a:t> </a:t>
            </a:r>
            <a:r>
              <a:rPr lang="en-US" dirty="0"/>
              <a:t>is always used in a positive sense in Scripture (e.g. Dan 11:35); the king of Dan 8:25 corrupts God’s people through an understanding of their own religion; he professes to be one of them to corrupt them.  This cannot be applied to Antiochus IV, who did not deceive any Jews.</a:t>
            </a:r>
          </a:p>
          <a:p>
            <a:endParaRPr lang="en-US" dirty="0"/>
          </a:p>
          <a:p>
            <a:r>
              <a:rPr lang="en-US" dirty="0"/>
              <a:t>9) “</a:t>
            </a:r>
            <a:r>
              <a:rPr lang="en-US" dirty="0" smtClean="0"/>
              <a:t>Prosper/</a:t>
            </a:r>
            <a:r>
              <a:rPr lang="en-US" i="1" dirty="0" err="1" smtClean="0"/>
              <a:t>salah</a:t>
            </a:r>
            <a:r>
              <a:rPr lang="en-US" dirty="0" smtClean="0"/>
              <a:t>” </a:t>
            </a:r>
            <a:r>
              <a:rPr lang="en-US" dirty="0"/>
              <a:t>only appears in Dan 8:12, 24-25, 11:27 and 11:36.  In each instance it likely refers to the papacy; it would be remarkable if only those occurrences in Dan 8 were the papacy.</a:t>
            </a:r>
          </a:p>
        </p:txBody>
      </p:sp>
    </p:spTree>
    <p:extLst>
      <p:ext uri="{BB962C8B-B14F-4D97-AF65-F5344CB8AC3E}">
        <p14:creationId xmlns:p14="http://schemas.microsoft.com/office/powerpoint/2010/main" val="3789739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10) Also, in Dan 9:26, the Jews under pagan Imperial Rome </a:t>
            </a:r>
            <a:r>
              <a:rPr lang="en-US" dirty="0" smtClean="0"/>
              <a:t>corrupt/</a:t>
            </a:r>
            <a:r>
              <a:rPr lang="en-US" i="1" dirty="0" err="1" smtClean="0"/>
              <a:t>shachat</a:t>
            </a:r>
            <a:r>
              <a:rPr lang="en-US" dirty="0" smtClean="0"/>
              <a:t> </a:t>
            </a:r>
            <a:r>
              <a:rPr lang="en-US" dirty="0"/>
              <a:t>themselves, Jerusalem, and the sanctuary during and after Christ’s life and sacrifice, and the end comes with a flood; Cf., 11:22 and its flood; and 8:24-25 and its corruption of Christianity by Rome’s Christian papacy.  That is, both corruptions originate from professing believers.</a:t>
            </a:r>
          </a:p>
          <a:p>
            <a:endParaRPr lang="en-US" dirty="0"/>
          </a:p>
          <a:p>
            <a:r>
              <a:rPr lang="en-US" dirty="0"/>
              <a:t>11) “Desolation/</a:t>
            </a:r>
            <a:r>
              <a:rPr lang="en-US" i="1" dirty="0" err="1"/>
              <a:t>shamem</a:t>
            </a:r>
            <a:r>
              <a:rPr lang="en-US" dirty="0"/>
              <a:t>” appears in Dan 8:13, 9:26-27, 11:31, and 12:11.  They likely all refer to the same general events of desolation caused by the Roman empire and papacy; note however that it appears in the plural in 9:26, indicating more than one is indicated (cf. Matt 24:15) so 8:13 and 11:31 are likely later than the initial </a:t>
            </a:r>
            <a:r>
              <a:rPr lang="en-US" dirty="0" err="1"/>
              <a:t>fulfilment</a:t>
            </a:r>
            <a:r>
              <a:rPr lang="en-US" dirty="0"/>
              <a:t> of 9:26-27 (abominations in 9:27 is also plural).</a:t>
            </a:r>
          </a:p>
          <a:p>
            <a:endParaRPr lang="en-US" dirty="0"/>
          </a:p>
        </p:txBody>
      </p:sp>
    </p:spTree>
    <p:extLst>
      <p:ext uri="{BB962C8B-B14F-4D97-AF65-F5344CB8AC3E}">
        <p14:creationId xmlns:p14="http://schemas.microsoft.com/office/powerpoint/2010/main" val="1132456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12)</a:t>
            </a:r>
            <a:r>
              <a:rPr lang="en-US" dirty="0"/>
              <a:t> </a:t>
            </a:r>
            <a:r>
              <a:rPr lang="en-US" dirty="0" err="1"/>
              <a:t>Deut</a:t>
            </a:r>
            <a:r>
              <a:rPr lang="en-US" dirty="0"/>
              <a:t> 28:50 and Dan 8:23 contain lexical parallels (“fierce face”), as do Dan 9:24 and 8:23 (“transgressions” are “finished”).  If these are valid, then it is likely Imperial Rome in each case, which likely indicates Dan 8:9 is Imperial Rome.</a:t>
            </a:r>
          </a:p>
          <a:p>
            <a:endParaRPr lang="en-US" dirty="0"/>
          </a:p>
        </p:txBody>
      </p:sp>
    </p:spTree>
    <p:extLst>
      <p:ext uri="{BB962C8B-B14F-4D97-AF65-F5344CB8AC3E}">
        <p14:creationId xmlns:p14="http://schemas.microsoft.com/office/powerpoint/2010/main" val="3677268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30 and </a:t>
            </a:r>
            <a:r>
              <a:rPr lang="en-US" dirty="0" err="1" smtClean="0"/>
              <a:t>Kittim</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a:t>
            </a:r>
            <a:r>
              <a:rPr lang="en-US" dirty="0" smtClean="0"/>
              <a:t>sum, </a:t>
            </a:r>
            <a:r>
              <a:rPr lang="en-US" dirty="0"/>
              <a:t>at the time Daniel wrote the prophecy in the 6th century B.C., </a:t>
            </a:r>
            <a:r>
              <a:rPr lang="en-US" dirty="0" err="1"/>
              <a:t>Kittim</a:t>
            </a:r>
            <a:r>
              <a:rPr lang="en-US" dirty="0"/>
              <a:t> meant Cyprus, </a:t>
            </a:r>
            <a:r>
              <a:rPr lang="en-US" dirty="0">
                <a:solidFill>
                  <a:srgbClr val="00B0F0"/>
                </a:solidFill>
              </a:rPr>
              <a:t>and only Cyprus</a:t>
            </a:r>
            <a:r>
              <a:rPr lang="en-US" dirty="0"/>
              <a:t>, even if later on the eschatologically-minded Jews who wrote 1 Maccabees or those near Qumran who wrote the apocalyptic </a:t>
            </a:r>
            <a:r>
              <a:rPr lang="en-US" i="1" dirty="0"/>
              <a:t>War Scrolls</a:t>
            </a:r>
            <a:r>
              <a:rPr lang="en-US" dirty="0"/>
              <a:t> or even others that wrote </a:t>
            </a:r>
            <a:r>
              <a:rPr lang="en-US" i="1" dirty="0"/>
              <a:t>Jubilees</a:t>
            </a:r>
            <a:r>
              <a:rPr lang="en-US" dirty="0"/>
              <a:t> or the </a:t>
            </a:r>
            <a:r>
              <a:rPr lang="en-US" i="1" dirty="0" err="1"/>
              <a:t>Pesharim</a:t>
            </a:r>
            <a:r>
              <a:rPr lang="en-US" dirty="0"/>
              <a:t> on </a:t>
            </a:r>
            <a:r>
              <a:rPr lang="en-US" i="1" dirty="0" err="1"/>
              <a:t>Habbakuk</a:t>
            </a:r>
            <a:r>
              <a:rPr lang="en-US" dirty="0"/>
              <a:t> had expanded its original literal geo-political meaning to fit </a:t>
            </a:r>
            <a:r>
              <a:rPr lang="en-US" i="1" dirty="0"/>
              <a:t>their own </a:t>
            </a:r>
            <a:r>
              <a:rPr lang="en-US" dirty="0"/>
              <a:t>expectations, </a:t>
            </a:r>
            <a:r>
              <a:rPr lang="en-US" dirty="0" smtClean="0"/>
              <a:t>very likely </a:t>
            </a:r>
            <a:r>
              <a:rPr lang="en-US" dirty="0"/>
              <a:t>based on their speculations about the meaning of </a:t>
            </a:r>
            <a:r>
              <a:rPr lang="en-US" dirty="0" err="1"/>
              <a:t>Kittim</a:t>
            </a:r>
            <a:r>
              <a:rPr lang="en-US" dirty="0"/>
              <a:t> in Numbers, Isaiah, and </a:t>
            </a:r>
            <a:r>
              <a:rPr lang="en-US" dirty="0" smtClean="0"/>
              <a:t>Daniel</a:t>
            </a:r>
            <a:r>
              <a:rPr lang="en-US" dirty="0" smtClean="0"/>
              <a:t>!</a:t>
            </a:r>
          </a:p>
          <a:p>
            <a:r>
              <a:rPr lang="en-US" baseline="30000" dirty="0"/>
              <a:t>NKJ </a:t>
            </a:r>
            <a:r>
              <a:rPr lang="en-US" b="1" dirty="0"/>
              <a:t>Daniel 11:30</a:t>
            </a:r>
            <a:r>
              <a:rPr lang="en-US" dirty="0"/>
              <a:t> "For ships from </a:t>
            </a:r>
            <a:r>
              <a:rPr lang="en-US" dirty="0">
                <a:solidFill>
                  <a:srgbClr val="0070C0"/>
                </a:solidFill>
              </a:rPr>
              <a:t>Cyprus</a:t>
            </a:r>
            <a:r>
              <a:rPr lang="en-US" dirty="0"/>
              <a:t> shall come against him; therefore he shall be grieved, and return in rage against the holy covenant, and do </a:t>
            </a:r>
            <a:r>
              <a:rPr lang="en-US" i="1" dirty="0"/>
              <a:t>damage. </a:t>
            </a:r>
            <a:r>
              <a:rPr lang="en-US" dirty="0"/>
              <a:t>So he shall return and show regard for those who forsake the holy covenant.</a:t>
            </a:r>
          </a:p>
          <a:p>
            <a:endParaRPr lang="en-US" dirty="0"/>
          </a:p>
        </p:txBody>
      </p:sp>
    </p:spTree>
    <p:extLst>
      <p:ext uri="{BB962C8B-B14F-4D97-AF65-F5344CB8AC3E}">
        <p14:creationId xmlns:p14="http://schemas.microsoft.com/office/powerpoint/2010/main" val="556989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40, 12:1-2</a:t>
            </a:r>
            <a:endParaRPr lang="en-US" dirty="0"/>
          </a:p>
        </p:txBody>
      </p:sp>
      <p:sp>
        <p:nvSpPr>
          <p:cNvPr id="3" name="Content Placeholder 2"/>
          <p:cNvSpPr>
            <a:spLocks noGrp="1"/>
          </p:cNvSpPr>
          <p:nvPr>
            <p:ph idx="1"/>
          </p:nvPr>
        </p:nvSpPr>
        <p:spPr/>
        <p:txBody>
          <a:bodyPr>
            <a:normAutofit fontScale="92500" lnSpcReduction="20000"/>
          </a:bodyPr>
          <a:lstStyle/>
          <a:p>
            <a:r>
              <a:rPr lang="en-US" i="1" dirty="0" err="1">
                <a:latin typeface="Bwtransh"/>
              </a:rPr>
              <a:t>ûbä`ët</a:t>
            </a:r>
            <a:r>
              <a:rPr lang="en-US" dirty="0">
                <a:latin typeface="Bwtransh"/>
              </a:rPr>
              <a:t> </a:t>
            </a:r>
            <a:r>
              <a:rPr lang="en-US" dirty="0" smtClean="0"/>
              <a:t>= </a:t>
            </a:r>
            <a:r>
              <a:rPr lang="en-US" i="1" dirty="0" smtClean="0"/>
              <a:t>at</a:t>
            </a:r>
            <a:r>
              <a:rPr lang="en-US" dirty="0" smtClean="0"/>
              <a:t> or </a:t>
            </a:r>
            <a:r>
              <a:rPr lang="en-US" i="1" dirty="0" smtClean="0">
                <a:solidFill>
                  <a:srgbClr val="00B0F0"/>
                </a:solidFill>
              </a:rPr>
              <a:t>during</a:t>
            </a:r>
            <a:r>
              <a:rPr lang="en-US" dirty="0" smtClean="0"/>
              <a:t> the time?</a:t>
            </a:r>
          </a:p>
          <a:p>
            <a:r>
              <a:rPr lang="en-US" i="1" dirty="0" smtClean="0"/>
              <a:t>“et” = season of time, implies duration</a:t>
            </a:r>
          </a:p>
          <a:p>
            <a:r>
              <a:rPr lang="en-US" dirty="0" smtClean="0"/>
              <a:t>In every Hebrew occurrence of </a:t>
            </a:r>
            <a:r>
              <a:rPr lang="en-US" i="1" dirty="0" err="1">
                <a:latin typeface="Bwtransh"/>
              </a:rPr>
              <a:t>ûbä`ët</a:t>
            </a:r>
            <a:r>
              <a:rPr lang="en-US" i="1" dirty="0">
                <a:latin typeface="Bwtransh"/>
              </a:rPr>
              <a:t> </a:t>
            </a:r>
            <a:r>
              <a:rPr lang="en-US" dirty="0" smtClean="0"/>
              <a:t>it can be translated with “during the time,” based off the </a:t>
            </a:r>
            <a:r>
              <a:rPr lang="en-US" i="1" dirty="0" smtClean="0"/>
              <a:t>b</a:t>
            </a:r>
            <a:r>
              <a:rPr lang="en-US" dirty="0" smtClean="0"/>
              <a:t> preposition + </a:t>
            </a:r>
            <a:r>
              <a:rPr lang="en-US" i="1" dirty="0" smtClean="0"/>
              <a:t>et</a:t>
            </a:r>
            <a:r>
              <a:rPr lang="en-US" dirty="0" smtClean="0"/>
              <a:t>.</a:t>
            </a:r>
          </a:p>
          <a:p>
            <a:r>
              <a:rPr lang="en-US" dirty="0" smtClean="0"/>
              <a:t>E.g., </a:t>
            </a:r>
            <a:r>
              <a:rPr lang="en-US" b="1" dirty="0" smtClean="0"/>
              <a:t>Joel </a:t>
            </a:r>
            <a:r>
              <a:rPr lang="en-US" b="1" dirty="0"/>
              <a:t>3:1</a:t>
            </a:r>
            <a:r>
              <a:rPr lang="en-US" dirty="0"/>
              <a:t> "For behold, in </a:t>
            </a:r>
            <a:r>
              <a:rPr lang="en-US" dirty="0">
                <a:solidFill>
                  <a:srgbClr val="00B0F0"/>
                </a:solidFill>
              </a:rPr>
              <a:t>those days </a:t>
            </a:r>
            <a:r>
              <a:rPr lang="en-US" dirty="0"/>
              <a:t>and </a:t>
            </a:r>
            <a:r>
              <a:rPr lang="en-US" i="1" dirty="0" smtClean="0">
                <a:solidFill>
                  <a:srgbClr val="00B0F0"/>
                </a:solidFill>
              </a:rPr>
              <a:t>during </a:t>
            </a:r>
            <a:r>
              <a:rPr lang="en-US" i="1" dirty="0">
                <a:solidFill>
                  <a:srgbClr val="00B0F0"/>
                </a:solidFill>
              </a:rPr>
              <a:t>that time</a:t>
            </a:r>
            <a:r>
              <a:rPr lang="en-US" dirty="0"/>
              <a:t>, When I restore the fortunes of Judah and </a:t>
            </a:r>
            <a:r>
              <a:rPr lang="en-US" dirty="0" smtClean="0"/>
              <a:t>Jerusalem.”</a:t>
            </a:r>
          </a:p>
          <a:p>
            <a:r>
              <a:rPr lang="en-US" i="1" dirty="0" err="1" smtClean="0">
                <a:solidFill>
                  <a:srgbClr val="00B0F0"/>
                </a:solidFill>
                <a:latin typeface="Bwtransh"/>
              </a:rPr>
              <a:t>ûbä`ët</a:t>
            </a:r>
            <a:r>
              <a:rPr lang="en-US" i="1" dirty="0" smtClean="0">
                <a:solidFill>
                  <a:srgbClr val="00B0F0"/>
                </a:solidFill>
                <a:latin typeface="Bwtransh"/>
              </a:rPr>
              <a:t> </a:t>
            </a:r>
            <a:r>
              <a:rPr lang="en-US" dirty="0" smtClean="0">
                <a:solidFill>
                  <a:srgbClr val="00B0F0"/>
                </a:solidFill>
              </a:rPr>
              <a:t>precedes events that take place </a:t>
            </a:r>
            <a:r>
              <a:rPr lang="en-US" i="1" dirty="0" smtClean="0">
                <a:solidFill>
                  <a:srgbClr val="00B0F0"/>
                </a:solidFill>
              </a:rPr>
              <a:t>during</a:t>
            </a:r>
            <a:r>
              <a:rPr lang="en-US" dirty="0" smtClean="0">
                <a:solidFill>
                  <a:srgbClr val="00B0F0"/>
                </a:solidFill>
              </a:rPr>
              <a:t> a season or process of time.</a:t>
            </a:r>
            <a:endParaRPr lang="en-US" dirty="0">
              <a:solidFill>
                <a:srgbClr val="00B0F0"/>
              </a:solidFill>
            </a:endParaRP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19808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a:t>
            </a:r>
            <a:r>
              <a:rPr lang="en-US" dirty="0" err="1" smtClean="0"/>
              <a:t>KoN</a:t>
            </a:r>
            <a:r>
              <a:rPr lang="en-US" dirty="0" smtClean="0"/>
              <a:t>?</a:t>
            </a:r>
            <a:endParaRPr lang="en-US" dirty="0"/>
          </a:p>
        </p:txBody>
      </p:sp>
      <p:sp>
        <p:nvSpPr>
          <p:cNvPr id="3" name="Content Placeholder 2"/>
          <p:cNvSpPr>
            <a:spLocks noGrp="1"/>
          </p:cNvSpPr>
          <p:nvPr>
            <p:ph idx="1"/>
          </p:nvPr>
        </p:nvSpPr>
        <p:spPr/>
        <p:txBody>
          <a:bodyPr/>
          <a:lstStyle/>
          <a:p>
            <a:r>
              <a:rPr lang="en-US" dirty="0"/>
              <a:t>Dan 8:9 and 11:40 are the introduction and conclusion of the same narrative power.  As such, there should be no insurmountable objections either historically or textually to having the Roman despised king also function as the </a:t>
            </a:r>
            <a:r>
              <a:rPr lang="en-US" dirty="0" err="1"/>
              <a:t>KoN</a:t>
            </a:r>
            <a:r>
              <a:rPr lang="en-US" dirty="0"/>
              <a:t> during the end times.  </a:t>
            </a:r>
            <a:r>
              <a:rPr lang="en-US" dirty="0" err="1"/>
              <a:t>Jer</a:t>
            </a:r>
            <a:r>
              <a:rPr lang="en-US" dirty="0"/>
              <a:t> 25:26 refers to “all the kings of the north, </a:t>
            </a:r>
            <a:r>
              <a:rPr lang="en-US" dirty="0">
                <a:solidFill>
                  <a:srgbClr val="00B0F0"/>
                </a:solidFill>
              </a:rPr>
              <a:t>far</a:t>
            </a:r>
            <a:r>
              <a:rPr lang="en-US" dirty="0"/>
              <a:t> and near, one with another, and all the kingdoms of the world that are on the face of the earth”</a:t>
            </a:r>
          </a:p>
        </p:txBody>
      </p:sp>
    </p:spTree>
    <p:extLst>
      <p:ext uri="{BB962C8B-B14F-4D97-AF65-F5344CB8AC3E}">
        <p14:creationId xmlns:p14="http://schemas.microsoft.com/office/powerpoint/2010/main" val="3453324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Edom, Moab, and Ammon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Dan 11:40-45 does not mention God’s </a:t>
            </a:r>
            <a:r>
              <a:rPr lang="en-US" i="1" dirty="0"/>
              <a:t>people</a:t>
            </a:r>
            <a:r>
              <a:rPr lang="en-US" dirty="0"/>
              <a:t> in connection with the glorious holy mountain nor Ammon, Edom, and Moab, etc.  Rather, the glorious holy mountain is the target of God’s adversaries, and it still is, literally, today.  Furthermore, in each biblical passage in which Edom, Moab, and Ammon are mentioned (Dan 11:41), even in prophetic passages depicting the far distant future, fulfilled during the </a:t>
            </a:r>
            <a:r>
              <a:rPr lang="en-US" dirty="0">
                <a:solidFill>
                  <a:srgbClr val="00B0F0"/>
                </a:solidFill>
              </a:rPr>
              <a:t>Christian era, they are used literally</a:t>
            </a:r>
            <a:r>
              <a:rPr lang="en-US" dirty="0"/>
              <a:t>.  For example, </a:t>
            </a:r>
            <a:r>
              <a:rPr lang="en-US" dirty="0">
                <a:solidFill>
                  <a:srgbClr val="00B0F0"/>
                </a:solidFill>
              </a:rPr>
              <a:t>Isa 11:14</a:t>
            </a:r>
            <a:r>
              <a:rPr lang="en-US" dirty="0"/>
              <a:t>, as well as </a:t>
            </a:r>
            <a:r>
              <a:rPr lang="en-US" dirty="0" err="1"/>
              <a:t>Jer</a:t>
            </a:r>
            <a:r>
              <a:rPr lang="en-US" dirty="0"/>
              <a:t> 9:26, and 25:21</a:t>
            </a:r>
            <a:r>
              <a:rPr lang="en-US" dirty="0" smtClean="0"/>
              <a:t>.</a:t>
            </a:r>
            <a:endParaRPr lang="en-US" dirty="0"/>
          </a:p>
        </p:txBody>
      </p:sp>
    </p:spTree>
    <p:extLst>
      <p:ext uri="{BB962C8B-B14F-4D97-AF65-F5344CB8AC3E}">
        <p14:creationId xmlns:p14="http://schemas.microsoft.com/office/powerpoint/2010/main" val="4237757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Ellen G. White</a:t>
            </a:r>
            <a:r>
              <a:rPr lang="en-US" dirty="0"/>
              <a:t>, </a:t>
            </a:r>
            <a:r>
              <a:rPr lang="en-US" i="1" dirty="0"/>
              <a:t>Prophets and Kings</a:t>
            </a:r>
            <a:r>
              <a:rPr lang="en-US" dirty="0"/>
              <a:t>, 367-378.</a:t>
            </a:r>
          </a:p>
        </p:txBody>
      </p:sp>
      <p:sp>
        <p:nvSpPr>
          <p:cNvPr id="3" name="Content Placeholder 2"/>
          <p:cNvSpPr>
            <a:spLocks noGrp="1"/>
          </p:cNvSpPr>
          <p:nvPr>
            <p:ph idx="1"/>
          </p:nvPr>
        </p:nvSpPr>
        <p:spPr/>
        <p:txBody>
          <a:bodyPr>
            <a:normAutofit fontScale="85000" lnSpcReduction="20000"/>
          </a:bodyPr>
          <a:lstStyle/>
          <a:p>
            <a:r>
              <a:rPr lang="en-US" dirty="0"/>
              <a:t>In this chapter, White emphasizes that as Isaiah was “looking on still farther through the ages, the prophet beheld the </a:t>
            </a:r>
            <a:r>
              <a:rPr lang="en-US" dirty="0">
                <a:solidFill>
                  <a:srgbClr val="00B0F0"/>
                </a:solidFill>
              </a:rPr>
              <a:t>literal fulfillment </a:t>
            </a:r>
            <a:r>
              <a:rPr lang="en-US" dirty="0"/>
              <a:t>of these glorious promises.  He saw the bearers of the glad tidings of salvation going to the ends of the earth, to every kindred and people,” ibid., 374.  She continues, “these prophecies of a great spiritual awakening in a time of gross darkness are </a:t>
            </a:r>
            <a:r>
              <a:rPr lang="en-US" dirty="0">
                <a:solidFill>
                  <a:srgbClr val="00B0F0"/>
                </a:solidFill>
              </a:rPr>
              <a:t>today</a:t>
            </a:r>
            <a:r>
              <a:rPr lang="en-US" dirty="0"/>
              <a:t> meeting fulfillment in the advancing lines of mission stations that are reaching out into the benighted regions of earth. The groups of missionaries in heathen lands have been likened by the prophet to ensigns set up for the guidance of those who are looking for the light of truth</a:t>
            </a:r>
            <a:r>
              <a:rPr lang="en-US" dirty="0" smtClean="0"/>
              <a:t>.”</a:t>
            </a:r>
            <a:endParaRPr lang="en-US" dirty="0"/>
          </a:p>
        </p:txBody>
      </p:sp>
    </p:spTree>
    <p:extLst>
      <p:ext uri="{BB962C8B-B14F-4D97-AF65-F5344CB8AC3E}">
        <p14:creationId xmlns:p14="http://schemas.microsoft.com/office/powerpoint/2010/main" val="620223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dirty="0" smtClean="0"/>
              <a:t>“‘</a:t>
            </a:r>
            <a:r>
              <a:rPr lang="en-US" dirty="0"/>
              <a:t>In that day,’ says Isaiah, ‘there shall be a root of Jesse, which shall stand for an ensign of the people; to it shall the Gentiles seek: and his rest shall be glorious. And it shall come to pass in that day, that the Lord shall set His hand again the second time to recover the remnant of His people. . . . And He shall set up an ensign for the nations, and shall assemble the outcasts of Israel, and gather together the dispersed of Judah from the </a:t>
            </a:r>
            <a:r>
              <a:rPr lang="en-US" dirty="0">
                <a:solidFill>
                  <a:srgbClr val="00B0F0"/>
                </a:solidFill>
              </a:rPr>
              <a:t>four corners of the earth</a:t>
            </a:r>
            <a:r>
              <a:rPr lang="en-US" dirty="0"/>
              <a:t>.’  </a:t>
            </a:r>
            <a:r>
              <a:rPr lang="en-US" dirty="0">
                <a:solidFill>
                  <a:srgbClr val="00B0F0"/>
                </a:solidFill>
              </a:rPr>
              <a:t>Isaiah 11:10-12</a:t>
            </a:r>
            <a:r>
              <a:rPr lang="en-US" dirty="0"/>
              <a:t>,” ibid., 375-376.  </a:t>
            </a:r>
            <a:endParaRPr lang="en-US" dirty="0" smtClean="0"/>
          </a:p>
        </p:txBody>
      </p:sp>
    </p:spTree>
    <p:extLst>
      <p:ext uri="{BB962C8B-B14F-4D97-AF65-F5344CB8AC3E}">
        <p14:creationId xmlns:p14="http://schemas.microsoft.com/office/powerpoint/2010/main" val="33524366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Although White does not specifically quote Isa 11:14, in point of fact, during the first part of the Christian dispensation before Islam arose, it was literally fulfilled, alongside the numerous other nations referred to in Isa 11:11-14 (</a:t>
            </a:r>
            <a:r>
              <a:rPr lang="en-US" dirty="0">
                <a:solidFill>
                  <a:srgbClr val="00B0F0"/>
                </a:solidFill>
              </a:rPr>
              <a:t>Assyria, Egypt, </a:t>
            </a:r>
            <a:r>
              <a:rPr lang="en-US" dirty="0" err="1">
                <a:solidFill>
                  <a:srgbClr val="00B0F0"/>
                </a:solidFill>
              </a:rPr>
              <a:t>Pathros</a:t>
            </a:r>
            <a:r>
              <a:rPr lang="en-US" dirty="0">
                <a:solidFill>
                  <a:srgbClr val="00B0F0"/>
                </a:solidFill>
              </a:rPr>
              <a:t>, Cush, Elam, Shinar, </a:t>
            </a:r>
            <a:r>
              <a:rPr lang="en-US" dirty="0" err="1">
                <a:solidFill>
                  <a:srgbClr val="00B0F0"/>
                </a:solidFill>
              </a:rPr>
              <a:t>Hamath</a:t>
            </a:r>
            <a:r>
              <a:rPr lang="en-US" dirty="0">
                <a:solidFill>
                  <a:srgbClr val="00B0F0"/>
                </a:solidFill>
              </a:rPr>
              <a:t>, the islands of the sea, and the </a:t>
            </a:r>
            <a:r>
              <a:rPr lang="en-US" dirty="0" smtClean="0">
                <a:solidFill>
                  <a:srgbClr val="00B0F0"/>
                </a:solidFill>
              </a:rPr>
              <a:t>Philistines—after Isaiah’s time, all </a:t>
            </a:r>
            <a:r>
              <a:rPr lang="en-US" dirty="0">
                <a:solidFill>
                  <a:srgbClr val="00B0F0"/>
                </a:solidFill>
              </a:rPr>
              <a:t>these nations later saw Christianity</a:t>
            </a:r>
            <a:r>
              <a:rPr lang="en-US" dirty="0"/>
              <a:t> before Islam arose, and it would be very difficult to determine a symbolic meaning for each of them</a:t>
            </a:r>
            <a:r>
              <a:rPr lang="en-US" dirty="0" smtClean="0"/>
              <a:t>).  </a:t>
            </a:r>
            <a:r>
              <a:rPr lang="en-US" dirty="0" smtClean="0">
                <a:solidFill>
                  <a:srgbClr val="00B0F0"/>
                </a:solidFill>
              </a:rPr>
              <a:t>Isaiah sees a real, literal future, and writes the names of those places he is familiar with, regardless of changes in their names or peoples in the future.</a:t>
            </a:r>
            <a:endParaRPr lang="en-US" dirty="0">
              <a:solidFill>
                <a:srgbClr val="00B0F0"/>
              </a:solidFill>
            </a:endParaRPr>
          </a:p>
          <a:p>
            <a:endParaRPr lang="en-US" dirty="0"/>
          </a:p>
        </p:txBody>
      </p:sp>
    </p:spTree>
    <p:extLst>
      <p:ext uri="{BB962C8B-B14F-4D97-AF65-F5344CB8AC3E}">
        <p14:creationId xmlns:p14="http://schemas.microsoft.com/office/powerpoint/2010/main" val="1159483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Verse 14</a:t>
            </a:r>
            <a:endParaRPr lang="en-US" dirty="0"/>
          </a:p>
        </p:txBody>
      </p:sp>
      <p:sp>
        <p:nvSpPr>
          <p:cNvPr id="3" name="Content Placeholder 2"/>
          <p:cNvSpPr>
            <a:spLocks noGrp="1"/>
          </p:cNvSpPr>
          <p:nvPr>
            <p:ph idx="1"/>
          </p:nvPr>
        </p:nvSpPr>
        <p:spPr>
          <a:xfrm>
            <a:off x="457200" y="762000"/>
            <a:ext cx="8229600" cy="4525963"/>
          </a:xfrm>
        </p:spPr>
        <p:txBody>
          <a:bodyPr>
            <a:noAutofit/>
          </a:bodyPr>
          <a:lstStyle/>
          <a:p>
            <a:r>
              <a:rPr lang="en-US" sz="2000" i="1" dirty="0" err="1">
                <a:latin typeface="Bwtransh"/>
              </a:rPr>
              <a:t>ûbä`iTTîm</a:t>
            </a:r>
            <a:r>
              <a:rPr lang="en-US" sz="2000" i="1" dirty="0">
                <a:latin typeface="Bwtransh"/>
              </a:rPr>
              <a:t> </a:t>
            </a:r>
            <a:r>
              <a:rPr lang="en-US" sz="2000" i="1" dirty="0" err="1" smtClean="0">
                <a:latin typeface="Bwtransh"/>
              </a:rPr>
              <a:t>hähëm</a:t>
            </a:r>
            <a:r>
              <a:rPr lang="en-US" sz="2000" i="1" dirty="0" smtClean="0">
                <a:latin typeface="Bwtransh"/>
              </a:rPr>
              <a:t>  </a:t>
            </a:r>
            <a:r>
              <a:rPr lang="en-US" sz="2000" dirty="0" smtClean="0">
                <a:latin typeface="Bwtransh"/>
              </a:rPr>
              <a:t>(</a:t>
            </a:r>
            <a:r>
              <a:rPr lang="en-US" sz="2000" dirty="0">
                <a:latin typeface="Bwhebb"/>
              </a:rPr>
              <a:t>~</a:t>
            </a:r>
            <a:r>
              <a:rPr lang="en-US" sz="2000" dirty="0" err="1">
                <a:latin typeface="Bwhebb"/>
              </a:rPr>
              <a:t>heêh</a:t>
            </a:r>
            <a:r>
              <a:rPr lang="en-US" sz="2000" dirty="0">
                <a:latin typeface="Bwhebb"/>
              </a:rPr>
              <a:t>' ~</a:t>
            </a:r>
            <a:r>
              <a:rPr lang="en-US" sz="2000" dirty="0" err="1">
                <a:latin typeface="Bwhebb"/>
              </a:rPr>
              <a:t>yTiä</a:t>
            </a:r>
            <a:r>
              <a:rPr lang="en-US" sz="2000" dirty="0">
                <a:latin typeface="Bwhebb"/>
              </a:rPr>
              <a:t>[</a:t>
            </a:r>
            <a:r>
              <a:rPr lang="en-US" sz="2000" dirty="0" err="1">
                <a:latin typeface="Bwhebb"/>
              </a:rPr>
              <a:t>ib'W</a:t>
            </a:r>
            <a:r>
              <a:rPr lang="en-US" sz="1050" baseline="30000" dirty="0">
                <a:latin typeface="Arial"/>
              </a:rPr>
              <a:t> </a:t>
            </a:r>
            <a:r>
              <a:rPr lang="en-US" sz="2000" dirty="0" smtClean="0">
                <a:latin typeface="Bwtransh"/>
              </a:rPr>
              <a:t>)</a:t>
            </a:r>
          </a:p>
          <a:p>
            <a:r>
              <a:rPr lang="en-US" sz="2000" dirty="0"/>
              <a:t>= “and in those time</a:t>
            </a:r>
            <a:r>
              <a:rPr lang="en-US" sz="2000" b="1" i="1" dirty="0"/>
              <a:t>s</a:t>
            </a:r>
            <a:r>
              <a:rPr lang="en-US" sz="2000" dirty="0"/>
              <a:t>” (plural</a:t>
            </a:r>
            <a:r>
              <a:rPr lang="en-US" sz="2000" dirty="0" smtClean="0"/>
              <a:t>).</a:t>
            </a:r>
            <a:endParaRPr lang="en-US" sz="2000" dirty="0"/>
          </a:p>
          <a:p>
            <a:r>
              <a:rPr lang="en-US" sz="2000" dirty="0" smtClean="0"/>
              <a:t>This exact form occurs only one other time in </a:t>
            </a:r>
            <a:r>
              <a:rPr lang="en-US" sz="2000" dirty="0"/>
              <a:t>2 </a:t>
            </a:r>
            <a:r>
              <a:rPr lang="en-US" sz="2000" dirty="0" err="1"/>
              <a:t>Chr</a:t>
            </a:r>
            <a:r>
              <a:rPr lang="en-US" sz="2000" dirty="0"/>
              <a:t> </a:t>
            </a:r>
            <a:r>
              <a:rPr lang="en-US" sz="2000" dirty="0" smtClean="0"/>
              <a:t>15:5.  Has a </a:t>
            </a:r>
            <a:r>
              <a:rPr lang="en-US" sz="2000" dirty="0" err="1" smtClean="0"/>
              <a:t>waw</a:t>
            </a:r>
            <a:r>
              <a:rPr lang="en-US" sz="2000" dirty="0" smtClean="0"/>
              <a:t> disjunctive (interruption in </a:t>
            </a:r>
            <a:r>
              <a:rPr lang="en-US" sz="2000" dirty="0" smtClean="0"/>
              <a:t>narrative-scene </a:t>
            </a:r>
            <a:r>
              <a:rPr lang="en-US" sz="2000" dirty="0" smtClean="0"/>
              <a:t>continuity).</a:t>
            </a:r>
          </a:p>
          <a:p>
            <a:r>
              <a:rPr lang="en-US" sz="2000" dirty="0" smtClean="0"/>
              <a:t>Indicates a larger window of time.</a:t>
            </a:r>
          </a:p>
          <a:p>
            <a:r>
              <a:rPr lang="en-US" sz="2000" dirty="0"/>
              <a:t>Several commentators have considered the phrase </a:t>
            </a:r>
            <a:r>
              <a:rPr lang="en-US" sz="2000" i="1" dirty="0" err="1">
                <a:latin typeface="Bwtransh"/>
              </a:rPr>
              <a:t>ûbä`iTTîm</a:t>
            </a:r>
            <a:r>
              <a:rPr lang="en-US" sz="2000" i="1" dirty="0">
                <a:latin typeface="Bwtransh"/>
              </a:rPr>
              <a:t> </a:t>
            </a:r>
            <a:r>
              <a:rPr lang="en-US" sz="2000" i="1" dirty="0" err="1" smtClean="0">
                <a:latin typeface="Bwtransh"/>
              </a:rPr>
              <a:t>hähëm</a:t>
            </a:r>
            <a:r>
              <a:rPr lang="en-US" sz="2000" dirty="0" smtClean="0">
                <a:latin typeface="Bwtransh"/>
              </a:rPr>
              <a:t> </a:t>
            </a:r>
            <a:r>
              <a:rPr lang="en-US" sz="2000" dirty="0" smtClean="0"/>
              <a:t>in </a:t>
            </a:r>
            <a:r>
              <a:rPr lang="en-US" sz="2000" dirty="0"/>
              <a:t>2 </a:t>
            </a:r>
            <a:r>
              <a:rPr lang="en-US" sz="2000" dirty="0" err="1"/>
              <a:t>Ch</a:t>
            </a:r>
            <a:r>
              <a:rPr lang="en-US" sz="2000" dirty="0"/>
              <a:t> 15:5, spoken by </a:t>
            </a:r>
            <a:r>
              <a:rPr lang="en-US" sz="2000" dirty="0" err="1"/>
              <a:t>Azariah</a:t>
            </a:r>
            <a:r>
              <a:rPr lang="en-US" sz="2000" dirty="0"/>
              <a:t> to king </a:t>
            </a:r>
            <a:r>
              <a:rPr lang="en-US" sz="2000" dirty="0" err="1"/>
              <a:t>Asa</a:t>
            </a:r>
            <a:r>
              <a:rPr lang="en-US" sz="2000" dirty="0"/>
              <a:t>, as referring to the </a:t>
            </a:r>
            <a:r>
              <a:rPr lang="en-US" sz="2000" dirty="0" smtClean="0"/>
              <a:t>numerous previous kings and judges</a:t>
            </a:r>
            <a:r>
              <a:rPr lang="en-US" sz="2000" dirty="0"/>
              <a:t>, a span of </a:t>
            </a:r>
            <a:r>
              <a:rPr lang="en-US" sz="2000" dirty="0" smtClean="0"/>
              <a:t>many decades.  </a:t>
            </a:r>
          </a:p>
          <a:p>
            <a:pPr lvl="1"/>
            <a:r>
              <a:rPr lang="en-US" sz="1600" dirty="0" smtClean="0"/>
              <a:t>This </a:t>
            </a:r>
            <a:r>
              <a:rPr lang="en-US" sz="1600" dirty="0"/>
              <a:t>is supported by Warren W. </a:t>
            </a:r>
            <a:r>
              <a:rPr lang="en-US" sz="1600" dirty="0" err="1"/>
              <a:t>Wiersbe</a:t>
            </a:r>
            <a:r>
              <a:rPr lang="en-US" sz="1600" dirty="0"/>
              <a:t>, </a:t>
            </a:r>
            <a:r>
              <a:rPr lang="en-US" sz="1600" i="1" dirty="0"/>
              <a:t>The </a:t>
            </a:r>
            <a:r>
              <a:rPr lang="en-US" sz="1600" i="1" dirty="0" err="1"/>
              <a:t>Wiersbe</a:t>
            </a:r>
            <a:r>
              <a:rPr lang="en-US" sz="1600" i="1" dirty="0"/>
              <a:t> Bible Commentary: Old Testament</a:t>
            </a:r>
            <a:r>
              <a:rPr lang="en-US" sz="1600" dirty="0"/>
              <a:t> (Colorado Springs, CO: 2007), 652; and James E. Smith, </a:t>
            </a:r>
            <a:r>
              <a:rPr lang="en-US" sz="1600" i="1" dirty="0"/>
              <a:t>2 Chronicles: A Commentary</a:t>
            </a:r>
            <a:r>
              <a:rPr lang="en-US" sz="1600" dirty="0"/>
              <a:t> (Lulu Press, 2016), 118.  Others see it as “intentionally ambiguous,” but depicting a broad period, even “all of Israelite history,” Andrew E. Hill, </a:t>
            </a:r>
            <a:r>
              <a:rPr lang="en-US" sz="1600" i="1" dirty="0"/>
              <a:t>The NIV Application Commentary: 1 &amp; 2 Chronicles</a:t>
            </a:r>
            <a:r>
              <a:rPr lang="en-US" sz="1600" dirty="0"/>
              <a:t> (Grand Rapids, MI: Zondervan, 2003), 471.  </a:t>
            </a:r>
            <a:endParaRPr lang="en-US" sz="1600" dirty="0" smtClean="0"/>
          </a:p>
          <a:p>
            <a:r>
              <a:rPr lang="en-US" sz="2000" dirty="0" smtClean="0"/>
              <a:t>In </a:t>
            </a:r>
            <a:r>
              <a:rPr lang="en-US" sz="2000" dirty="0"/>
              <a:t>the least, it seems the term can imply a significant stretch of time, and in the prophetic context of Dan 11:14, its usage may be similar</a:t>
            </a:r>
            <a:r>
              <a:rPr lang="en-US" sz="2000" dirty="0" smtClean="0"/>
              <a:t>.</a:t>
            </a:r>
          </a:p>
          <a:p>
            <a:r>
              <a:rPr lang="en-US" sz="2000" dirty="0" smtClean="0">
                <a:solidFill>
                  <a:srgbClr val="00B0F0"/>
                </a:solidFill>
              </a:rPr>
              <a:t>No need to rigidly restrict the rebellions spoken of in Dan 11:14 to a very tight window of time under Antiochus III as many interpreters have done; just compare with 2 </a:t>
            </a:r>
            <a:r>
              <a:rPr lang="en-US" sz="2000" dirty="0" err="1" smtClean="0">
                <a:solidFill>
                  <a:srgbClr val="00B0F0"/>
                </a:solidFill>
              </a:rPr>
              <a:t>Chr</a:t>
            </a:r>
            <a:r>
              <a:rPr lang="en-US" sz="2000" dirty="0" smtClean="0">
                <a:solidFill>
                  <a:srgbClr val="00B0F0"/>
                </a:solidFill>
              </a:rPr>
              <a:t> 15:5 where more time is clearly present.</a:t>
            </a:r>
          </a:p>
          <a:p>
            <a:endParaRPr lang="en-US" sz="2000" dirty="0" smtClean="0"/>
          </a:p>
        </p:txBody>
      </p:sp>
    </p:spTree>
    <p:extLst>
      <p:ext uri="{BB962C8B-B14F-4D97-AF65-F5344CB8AC3E}">
        <p14:creationId xmlns:p14="http://schemas.microsoft.com/office/powerpoint/2010/main" val="17651082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Christianity in 3</a:t>
            </a:r>
            <a:r>
              <a:rPr lang="en-US" baseline="30000" dirty="0" smtClean="0"/>
              <a:t>rd</a:t>
            </a:r>
            <a:r>
              <a:rPr lang="en-US" dirty="0" smtClean="0"/>
              <a:t> and 5</a:t>
            </a:r>
            <a:r>
              <a:rPr lang="en-US" baseline="30000" dirty="0" smtClean="0"/>
              <a:t>th</a:t>
            </a:r>
            <a:r>
              <a:rPr lang="en-US" dirty="0" smtClean="0"/>
              <a:t> Century AD</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227" y="1189037"/>
            <a:ext cx="9048712"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43800" y="3886200"/>
            <a:ext cx="840936"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rPr>
              <a:t>Assyria</a:t>
            </a:r>
            <a:endParaRPr lang="en-US"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6454978" y="5650468"/>
            <a:ext cx="707822"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rPr>
              <a:t>Egypt</a:t>
            </a:r>
            <a:endParaRPr lang="en-US"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6802557" y="6031468"/>
            <a:ext cx="893643" cy="369332"/>
          </a:xfrm>
          <a:prstGeom prst="rect">
            <a:avLst/>
          </a:prstGeom>
          <a:noFill/>
        </p:spPr>
        <p:txBody>
          <a:bodyPr wrap="none" rtlCol="0">
            <a:spAutoFit/>
          </a:bodyPr>
          <a:lstStyle/>
          <a:p>
            <a:r>
              <a:rPr lang="en-US" dirty="0" err="1" smtClean="0">
                <a:solidFill>
                  <a:srgbClr val="FF0000"/>
                </a:solidFill>
                <a:effectLst>
                  <a:outerShdw blurRad="38100" dist="38100" dir="2700000" algn="tl">
                    <a:srgbClr val="000000">
                      <a:alpha val="43137"/>
                    </a:srgbClr>
                  </a:outerShdw>
                </a:effectLst>
              </a:rPr>
              <a:t>Pathros</a:t>
            </a:r>
            <a:endParaRPr lang="en-US"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6934200" y="4507468"/>
            <a:ext cx="931152" cy="369332"/>
          </a:xfrm>
          <a:prstGeom prst="rect">
            <a:avLst/>
          </a:prstGeom>
          <a:noFill/>
        </p:spPr>
        <p:txBody>
          <a:bodyPr wrap="none" rtlCol="0">
            <a:spAutoFit/>
          </a:bodyPr>
          <a:lstStyle/>
          <a:p>
            <a:r>
              <a:rPr lang="en-US" dirty="0" err="1" smtClean="0">
                <a:solidFill>
                  <a:srgbClr val="FF0000"/>
                </a:solidFill>
                <a:effectLst>
                  <a:outerShdw blurRad="38100" dist="38100" dir="2700000" algn="tl">
                    <a:srgbClr val="000000">
                      <a:alpha val="43137"/>
                    </a:srgbClr>
                  </a:outerShdw>
                </a:effectLst>
              </a:rPr>
              <a:t>Hamath</a:t>
            </a:r>
            <a:endParaRPr lang="en-US"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5181600" y="4812268"/>
            <a:ext cx="1810111"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rPr>
              <a:t>Islands of the sea</a:t>
            </a:r>
            <a:endParaRPr lang="en-US" dirty="0">
              <a:solidFill>
                <a:srgbClr val="FF0000"/>
              </a:solidFill>
              <a:effectLst>
                <a:outerShdw blurRad="38100" dist="38100" dir="2700000" algn="tl">
                  <a:srgbClr val="000000">
                    <a:alpha val="43137"/>
                  </a:srgbClr>
                </a:outerShdw>
              </a:effectLst>
            </a:endParaRPr>
          </a:p>
        </p:txBody>
      </p:sp>
      <p:sp>
        <p:nvSpPr>
          <p:cNvPr id="10" name="TextBox 9"/>
          <p:cNvSpPr txBox="1"/>
          <p:nvPr/>
        </p:nvSpPr>
        <p:spPr>
          <a:xfrm>
            <a:off x="7359478" y="6412468"/>
            <a:ext cx="641522"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rPr>
              <a:t>Cush</a:t>
            </a:r>
            <a:endParaRPr lang="en-US" dirty="0">
              <a:solidFill>
                <a:srgbClr val="FF0000"/>
              </a:solidFill>
              <a:effectLst>
                <a:outerShdw blurRad="38100" dist="38100" dir="2700000" algn="tl">
                  <a:srgbClr val="000000">
                    <a:alpha val="43137"/>
                  </a:srgbClr>
                </a:outerShdw>
              </a:effectLst>
            </a:endParaRPr>
          </a:p>
        </p:txBody>
      </p:sp>
      <p:sp>
        <p:nvSpPr>
          <p:cNvPr id="11" name="TextBox 10"/>
          <p:cNvSpPr txBox="1"/>
          <p:nvPr/>
        </p:nvSpPr>
        <p:spPr>
          <a:xfrm>
            <a:off x="8534400" y="4583668"/>
            <a:ext cx="644728"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rPr>
              <a:t>Elam</a:t>
            </a:r>
            <a:endParaRPr lang="en-US" dirty="0">
              <a:solidFill>
                <a:srgbClr val="FF0000"/>
              </a:solidFill>
              <a:effectLst>
                <a:outerShdw blurRad="38100" dist="38100" dir="2700000" algn="tl">
                  <a:srgbClr val="000000">
                    <a:alpha val="43137"/>
                  </a:srgbClr>
                </a:outerShdw>
              </a:effectLst>
            </a:endParaRPr>
          </a:p>
        </p:txBody>
      </p:sp>
      <p:sp>
        <p:nvSpPr>
          <p:cNvPr id="12" name="TextBox 11"/>
          <p:cNvSpPr txBox="1"/>
          <p:nvPr/>
        </p:nvSpPr>
        <p:spPr>
          <a:xfrm>
            <a:off x="7696200" y="4267200"/>
            <a:ext cx="1624612"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rPr>
              <a:t>Shinar/Babylon</a:t>
            </a:r>
            <a:endParaRPr lang="en-US" dirty="0">
              <a:solidFill>
                <a:srgbClr val="FF0000"/>
              </a:solidFill>
              <a:effectLst>
                <a:outerShdw blurRad="38100" dist="38100" dir="2700000" algn="tl">
                  <a:srgbClr val="000000">
                    <a:alpha val="43137"/>
                  </a:srgbClr>
                </a:outerShdw>
              </a:effectLst>
            </a:endParaRPr>
          </a:p>
        </p:txBody>
      </p:sp>
      <p:sp>
        <p:nvSpPr>
          <p:cNvPr id="13" name="TextBox 12"/>
          <p:cNvSpPr txBox="1"/>
          <p:nvPr/>
        </p:nvSpPr>
        <p:spPr>
          <a:xfrm>
            <a:off x="6705600" y="5269468"/>
            <a:ext cx="911468" cy="369332"/>
          </a:xfrm>
          <a:prstGeom prst="rect">
            <a:avLst/>
          </a:prstGeom>
          <a:noFill/>
        </p:spPr>
        <p:txBody>
          <a:bodyPr wrap="none" rtlCol="0">
            <a:spAutoFit/>
          </a:bodyPr>
          <a:lstStyle/>
          <a:p>
            <a:r>
              <a:rPr lang="en-US" dirty="0" smtClean="0">
                <a:solidFill>
                  <a:srgbClr val="FF0000"/>
                </a:solidFill>
                <a:effectLst>
                  <a:outerShdw blurRad="38100" dist="38100" dir="2700000" algn="tl">
                    <a:srgbClr val="000000">
                      <a:alpha val="43137"/>
                    </a:srgbClr>
                  </a:outerShdw>
                </a:effectLst>
              </a:rPr>
              <a:t>Philistia</a:t>
            </a:r>
            <a:endParaRPr lang="en-US" dirty="0">
              <a:solidFill>
                <a:srgbClr val="FF0000"/>
              </a:solidFill>
              <a:effectLst>
                <a:outerShdw blurRad="38100" dist="38100" dir="2700000" algn="tl">
                  <a:srgbClr val="000000">
                    <a:alpha val="43137"/>
                  </a:srgbClr>
                </a:outerShdw>
              </a:effectLst>
            </a:endParaRPr>
          </a:p>
        </p:txBody>
      </p:sp>
      <p:sp>
        <p:nvSpPr>
          <p:cNvPr id="14" name="TextBox 13"/>
          <p:cNvSpPr txBox="1"/>
          <p:nvPr/>
        </p:nvSpPr>
        <p:spPr>
          <a:xfrm>
            <a:off x="6858000" y="4800600"/>
            <a:ext cx="1146468" cy="369332"/>
          </a:xfrm>
          <a:prstGeom prst="rect">
            <a:avLst/>
          </a:prstGeom>
          <a:noFill/>
        </p:spPr>
        <p:txBody>
          <a:bodyPr wrap="none" rtlCol="0">
            <a:spAutoFit/>
          </a:bodyPr>
          <a:lstStyle/>
          <a:p>
            <a:r>
              <a:rPr lang="en-US" b="1" dirty="0" smtClean="0">
                <a:solidFill>
                  <a:srgbClr val="FFC000"/>
                </a:solidFill>
                <a:effectLst>
                  <a:outerShdw blurRad="38100" dist="38100" dir="2700000" algn="tl">
                    <a:srgbClr val="000000">
                      <a:alpha val="43137"/>
                    </a:srgbClr>
                  </a:outerShdw>
                </a:effectLst>
              </a:rPr>
              <a:t>Jerusalem</a:t>
            </a:r>
            <a:endParaRPr lang="en-US"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8538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In sum, Isa 11 </a:t>
            </a:r>
            <a:r>
              <a:rPr lang="en-US" dirty="0"/>
              <a:t>contains prophecies that are focusing on the Christian (including its later ‘heavenly’) era, and were or will be </a:t>
            </a:r>
            <a:r>
              <a:rPr lang="en-US" dirty="0">
                <a:solidFill>
                  <a:srgbClr val="00B0F0"/>
                </a:solidFill>
              </a:rPr>
              <a:t>literally fulfilled</a:t>
            </a:r>
            <a:r>
              <a:rPr lang="en-US" dirty="0"/>
              <a:t>, including the calf and the young lion being together, with a young boy to lead them (Isa 11:6; cf. White, </a:t>
            </a:r>
            <a:r>
              <a:rPr lang="en-US" i="1" dirty="0"/>
              <a:t>Early Writings </a:t>
            </a:r>
            <a:r>
              <a:rPr lang="en-US" dirty="0"/>
              <a:t>(1882), 18).  There is no </a:t>
            </a:r>
            <a:r>
              <a:rPr lang="en-US" dirty="0" smtClean="0"/>
              <a:t>“symbolism” </a:t>
            </a:r>
            <a:r>
              <a:rPr lang="en-US" dirty="0"/>
              <a:t>in Isa 11; rather, more distant lands are literally referred to through the classic metaphor of the “four corners of the earth.”  Cf. </a:t>
            </a:r>
            <a:r>
              <a:rPr lang="en-US" dirty="0" err="1"/>
              <a:t>Jer</a:t>
            </a:r>
            <a:r>
              <a:rPr lang="en-US" dirty="0"/>
              <a:t> 25, which also refers to Edom, Moab, and Ammon (25:21), alongside “all the kingdoms of the world” (25:26).  The juxtaposition of these specific places alongside “the world” indicates the places are </a:t>
            </a:r>
            <a:r>
              <a:rPr lang="en-US" dirty="0">
                <a:solidFill>
                  <a:srgbClr val="00B0F0"/>
                </a:solidFill>
              </a:rPr>
              <a:t>literal</a:t>
            </a:r>
            <a:r>
              <a:rPr lang="en-US" dirty="0"/>
              <a:t> in meaning, as the rest of the world is literally included as well</a:t>
            </a:r>
            <a:r>
              <a:rPr lang="en-US" dirty="0" smtClean="0"/>
              <a:t>.</a:t>
            </a:r>
          </a:p>
          <a:p>
            <a:r>
              <a:rPr lang="en-US" dirty="0" smtClean="0"/>
              <a:t>It is our task today to again literally fulfill, per White, this prophecy.</a:t>
            </a:r>
            <a:endParaRPr lang="en-US" dirty="0"/>
          </a:p>
          <a:p>
            <a:endParaRPr lang="en-US" dirty="0"/>
          </a:p>
        </p:txBody>
      </p:sp>
    </p:spTree>
    <p:extLst>
      <p:ext uri="{BB962C8B-B14F-4D97-AF65-F5344CB8AC3E}">
        <p14:creationId xmlns:p14="http://schemas.microsoft.com/office/powerpoint/2010/main" val="14945813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White, </a:t>
            </a:r>
            <a:r>
              <a:rPr lang="en-US" i="1" dirty="0"/>
              <a:t>The Great Controversy</a:t>
            </a:r>
            <a:r>
              <a:rPr lang="en-US" dirty="0"/>
              <a:t> (1911), 662-663</a:t>
            </a:r>
          </a:p>
        </p:txBody>
      </p:sp>
      <p:sp>
        <p:nvSpPr>
          <p:cNvPr id="3" name="Content Placeholder 2"/>
          <p:cNvSpPr>
            <a:spLocks noGrp="1"/>
          </p:cNvSpPr>
          <p:nvPr>
            <p:ph idx="1"/>
          </p:nvPr>
        </p:nvSpPr>
        <p:spPr/>
        <p:txBody>
          <a:bodyPr>
            <a:normAutofit fontScale="77500" lnSpcReduction="20000"/>
          </a:bodyPr>
          <a:lstStyle/>
          <a:p>
            <a:r>
              <a:rPr lang="en-US" dirty="0"/>
              <a:t>Christ descends upon the Mount of Olives, whence, after His resurrection, He ascended, and where angels repeated the promise of His return. Says the prophet: “The Lord my God shall come, and all the saints with Thee.”  “And His feet shall stand in that day upon the Mount of Olives, which is before Jerusalem on the east, and the Mount of Olives shall cleave in the midst thereof, . . . and there shall be a very great valley.”  “And the Lord shall be king over all the earth: in that day shall there be one Lord, and His name one.”  Zechariah 14:5, 4, 9.  As the New Jerusalem, in its dazzling splendor, comes down out of heaven, it rests upon the place purified and made ready to receive it, and Christ, with His people and the angels, enters the Holy City.</a:t>
            </a:r>
          </a:p>
        </p:txBody>
      </p:sp>
    </p:spTree>
    <p:extLst>
      <p:ext uri="{BB962C8B-B14F-4D97-AF65-F5344CB8AC3E}">
        <p14:creationId xmlns:p14="http://schemas.microsoft.com/office/powerpoint/2010/main" val="4482338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a:t>
            </a:r>
            <a:r>
              <a:rPr lang="en-US" dirty="0"/>
              <a:t>the sin-cursed earth is purified from every stain of sin, when the Mount of Olives is rent asunder and becomes an immense plain, when the holy city of God descends upon it, the land that is now called the Holy Land will indeed become </a:t>
            </a:r>
            <a:r>
              <a:rPr lang="en-US" dirty="0" smtClean="0"/>
              <a:t>holy,” Lt26-1895</a:t>
            </a:r>
            <a:r>
              <a:rPr lang="en-US" dirty="0"/>
              <a:t>.</a:t>
            </a:r>
          </a:p>
        </p:txBody>
      </p:sp>
    </p:spTree>
    <p:extLst>
      <p:ext uri="{BB962C8B-B14F-4D97-AF65-F5344CB8AC3E}">
        <p14:creationId xmlns:p14="http://schemas.microsoft.com/office/powerpoint/2010/main" val="26886144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Ellen White, </a:t>
            </a:r>
            <a:r>
              <a:rPr lang="en-US" i="1" dirty="0"/>
              <a:t>A Word to the Little Flock</a:t>
            </a:r>
            <a:r>
              <a:rPr lang="en-US" dirty="0"/>
              <a:t> (1847), </a:t>
            </a:r>
            <a:r>
              <a:rPr lang="en-US" dirty="0" smtClean="0"/>
              <a:t>11-12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a:t>
            </a:r>
            <a:r>
              <a:rPr lang="en-US" dirty="0"/>
              <a:t>saw that Satan was “loosed out of his prison,” at the end of the 1000 years, just at the time the wicked dead were raised; and that Satan deceived them by making them believe that they could take the holy city from the saints.  The wicked all marched up around the “camp of the saints,” with Satan at their head; and when they were ready to make an effort to take the city, the Almighty breathed from his high throne, on the city, a breath of devouring fire, which came down on them, and burnt them up, “root and branch.”</a:t>
            </a:r>
          </a:p>
          <a:p>
            <a:r>
              <a:rPr lang="en-US" dirty="0"/>
              <a:t>And I saw, that as Christ is the vine, and his children the branches: so Satan is the “root”, and his children are the “branches;” and at the final destruction of “Gog and </a:t>
            </a:r>
            <a:r>
              <a:rPr lang="en-US" dirty="0" err="1"/>
              <a:t>Magog</a:t>
            </a:r>
            <a:r>
              <a:rPr lang="en-US" dirty="0"/>
              <a:t>,” the whole wicked host will be burnt up, “root and branch,” and cease to exist. Then will appear the new heaven and the new earth [see Rev 20:7-9</a:t>
            </a:r>
            <a:r>
              <a:rPr lang="en-US" dirty="0" smtClean="0"/>
              <a:t>].”</a:t>
            </a:r>
            <a:endParaRPr lang="en-US" dirty="0"/>
          </a:p>
        </p:txBody>
      </p:sp>
    </p:spTree>
    <p:extLst>
      <p:ext uri="{BB962C8B-B14F-4D97-AF65-F5344CB8AC3E}">
        <p14:creationId xmlns:p14="http://schemas.microsoft.com/office/powerpoint/2010/main" val="32679033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probable that Daniel, like Isaiah, describes the future from </a:t>
            </a:r>
            <a:r>
              <a:rPr lang="en-US" i="1" dirty="0" smtClean="0"/>
              <a:t>his</a:t>
            </a:r>
            <a:r>
              <a:rPr lang="en-US" dirty="0" smtClean="0"/>
              <a:t> perspective, his vocabulary, his point-of-view, even as it reveals a divine purpose and picture.</a:t>
            </a:r>
            <a:endParaRPr lang="en-US" dirty="0"/>
          </a:p>
        </p:txBody>
      </p:sp>
    </p:spTree>
    <p:extLst>
      <p:ext uri="{BB962C8B-B14F-4D97-AF65-F5344CB8AC3E}">
        <p14:creationId xmlns:p14="http://schemas.microsoft.com/office/powerpoint/2010/main" val="4203790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14</a:t>
            </a:r>
            <a:endParaRPr lang="en-US" dirty="0"/>
          </a:p>
        </p:txBody>
      </p:sp>
      <p:sp>
        <p:nvSpPr>
          <p:cNvPr id="3" name="Content Placeholder 2"/>
          <p:cNvSpPr>
            <a:spLocks noGrp="1"/>
          </p:cNvSpPr>
          <p:nvPr>
            <p:ph idx="1"/>
          </p:nvPr>
        </p:nvSpPr>
        <p:spPr/>
        <p:txBody>
          <a:bodyPr>
            <a:normAutofit fontScale="55000" lnSpcReduction="20000"/>
          </a:bodyPr>
          <a:lstStyle/>
          <a:p>
            <a:r>
              <a:rPr lang="en-US" i="1" dirty="0" err="1" smtClean="0">
                <a:latin typeface="Bwtransh"/>
              </a:rPr>
              <a:t>ûbünê</a:t>
            </a:r>
            <a:r>
              <a:rPr lang="en-US" i="1" dirty="0" smtClean="0">
                <a:latin typeface="Bwtransh"/>
              </a:rPr>
              <a:t> </a:t>
            </a:r>
            <a:r>
              <a:rPr lang="en-US" i="1" dirty="0" err="1">
                <a:latin typeface="Bwtransh"/>
              </a:rPr>
              <a:t>Pärîcê</a:t>
            </a:r>
            <a:r>
              <a:rPr lang="en-US" i="1" dirty="0">
                <a:latin typeface="Bwtransh"/>
              </a:rPr>
              <a:t> `</a:t>
            </a:r>
            <a:r>
              <a:rPr lang="en-US" i="1" dirty="0" err="1" smtClean="0">
                <a:latin typeface="Bwtransh"/>
              </a:rPr>
              <a:t>ammükä</a:t>
            </a:r>
            <a:r>
              <a:rPr lang="en-US" dirty="0" smtClean="0">
                <a:latin typeface="Bwtransh"/>
              </a:rPr>
              <a:t> </a:t>
            </a:r>
          </a:p>
          <a:p>
            <a:r>
              <a:rPr lang="en-US" dirty="0" smtClean="0"/>
              <a:t>Three </a:t>
            </a:r>
            <a:r>
              <a:rPr lang="en-US" dirty="0"/>
              <a:t>consecutive nouns in construct form, with a 2</a:t>
            </a:r>
            <a:r>
              <a:rPr lang="en-US" baseline="30000" dirty="0"/>
              <a:t>nd</a:t>
            </a:r>
            <a:r>
              <a:rPr lang="en-US" dirty="0"/>
              <a:t> person masculine possessive suffix</a:t>
            </a:r>
            <a:r>
              <a:rPr lang="en-US" dirty="0" smtClean="0"/>
              <a:t>.</a:t>
            </a:r>
          </a:p>
          <a:p>
            <a:r>
              <a:rPr lang="en-US" dirty="0" smtClean="0"/>
              <a:t>A construct chain </a:t>
            </a:r>
            <a:r>
              <a:rPr lang="en-US" dirty="0"/>
              <a:t>indicates a possessive </a:t>
            </a:r>
            <a:r>
              <a:rPr lang="en-US" dirty="0" smtClean="0"/>
              <a:t>series—that </a:t>
            </a:r>
            <a:r>
              <a:rPr lang="en-US" dirty="0"/>
              <a:t>is, “</a:t>
            </a:r>
            <a:r>
              <a:rPr lang="en-US" b="1" dirty="0">
                <a:effectLst>
                  <a:outerShdw blurRad="38100" dist="38100" dir="2700000" algn="tl">
                    <a:srgbClr val="000000">
                      <a:alpha val="43137"/>
                    </a:srgbClr>
                  </a:outerShdw>
                </a:effectLst>
              </a:rPr>
              <a:t>and sons of </a:t>
            </a:r>
            <a:r>
              <a:rPr lang="en-US" b="1" dirty="0" smtClean="0">
                <a:effectLst>
                  <a:outerShdw blurRad="38100" dist="38100" dir="2700000" algn="tl">
                    <a:srgbClr val="000000">
                      <a:alpha val="43137"/>
                    </a:srgbClr>
                  </a:outerShdw>
                </a:effectLst>
              </a:rPr>
              <a:t>violent-ones </a:t>
            </a:r>
            <a:r>
              <a:rPr lang="en-US" b="1" dirty="0">
                <a:effectLst>
                  <a:outerShdw blurRad="38100" dist="38100" dir="2700000" algn="tl">
                    <a:srgbClr val="000000">
                      <a:alpha val="43137"/>
                    </a:srgbClr>
                  </a:outerShdw>
                </a:effectLst>
              </a:rPr>
              <a:t>of your people</a:t>
            </a:r>
            <a:r>
              <a:rPr lang="en-US" dirty="0" smtClean="0"/>
              <a:t>.”</a:t>
            </a:r>
          </a:p>
          <a:p>
            <a:r>
              <a:rPr lang="en-US" dirty="0" smtClean="0"/>
              <a:t>Heinrich </a:t>
            </a:r>
            <a:r>
              <a:rPr lang="en-US" dirty="0" err="1"/>
              <a:t>Ewald</a:t>
            </a:r>
            <a:r>
              <a:rPr lang="en-US" dirty="0"/>
              <a:t>, </a:t>
            </a:r>
            <a:r>
              <a:rPr lang="en-US" i="1" dirty="0"/>
              <a:t>Syntax of the Hebrew Language of the Old </a:t>
            </a:r>
            <a:r>
              <a:rPr lang="en-US" i="1" dirty="0" smtClean="0"/>
              <a:t>Testament</a:t>
            </a:r>
            <a:r>
              <a:rPr lang="en-US" dirty="0" smtClean="0"/>
              <a:t> </a:t>
            </a:r>
            <a:r>
              <a:rPr lang="en-US" dirty="0"/>
              <a:t>(Edinburgh: T &amp; T Clark, 1891), 102-110.  As </a:t>
            </a:r>
            <a:r>
              <a:rPr lang="en-US" dirty="0" err="1"/>
              <a:t>Ewald</a:t>
            </a:r>
            <a:r>
              <a:rPr lang="en-US" dirty="0"/>
              <a:t> explains, </a:t>
            </a:r>
            <a:r>
              <a:rPr lang="en-US" dirty="0" smtClean="0"/>
              <a:t>“</a:t>
            </a:r>
            <a:r>
              <a:rPr lang="en-US" dirty="0"/>
              <a:t>when the series of construct words extends to three or more nouns, the same laws obtain [as with two]. . . .  If the second noun describes merely the property of the first, or is in any other way intimately connected with it, the third noun refers equally to the two </a:t>
            </a:r>
            <a:r>
              <a:rPr lang="en-US" dirty="0" smtClean="0"/>
              <a:t>preceding.”  </a:t>
            </a:r>
            <a:r>
              <a:rPr lang="en-US" dirty="0"/>
              <a:t>Furthermore, “to the foregoing construction of three or several nouns, corresponds that of several nouns, which are intimately connected in idea, with the pronominal suffix as the final member of the </a:t>
            </a:r>
            <a:r>
              <a:rPr lang="en-US" dirty="0" smtClean="0"/>
              <a:t>series.”</a:t>
            </a:r>
          </a:p>
          <a:p>
            <a:r>
              <a:rPr lang="en-US" dirty="0" smtClean="0">
                <a:solidFill>
                  <a:srgbClr val="00B0F0"/>
                </a:solidFill>
              </a:rPr>
              <a:t>That </a:t>
            </a:r>
            <a:r>
              <a:rPr lang="en-US" dirty="0">
                <a:solidFill>
                  <a:srgbClr val="00B0F0"/>
                </a:solidFill>
              </a:rPr>
              <a:t>is to say, one could legitimately rearrange the words in the present phrase to say “and your people’s </a:t>
            </a:r>
            <a:r>
              <a:rPr lang="en-US" dirty="0" smtClean="0">
                <a:solidFill>
                  <a:srgbClr val="00B0F0"/>
                </a:solidFill>
              </a:rPr>
              <a:t>violent sons.”  This is a common understanding by Bible translators; the phrase refers to Daniel’s own people rising up (Dan 10:14).</a:t>
            </a:r>
            <a:endParaRPr lang="en-US" dirty="0">
              <a:solidFill>
                <a:srgbClr val="00B0F0"/>
              </a:solidFill>
            </a:endParaRPr>
          </a:p>
        </p:txBody>
      </p:sp>
    </p:spTree>
    <p:extLst>
      <p:ext uri="{BB962C8B-B14F-4D97-AF65-F5344CB8AC3E}">
        <p14:creationId xmlns:p14="http://schemas.microsoft.com/office/powerpoint/2010/main" val="4190232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14</a:t>
            </a:r>
            <a:endParaRPr lang="en-US" dirty="0"/>
          </a:p>
        </p:txBody>
      </p:sp>
      <p:sp>
        <p:nvSpPr>
          <p:cNvPr id="3" name="Content Placeholder 2"/>
          <p:cNvSpPr>
            <a:spLocks noGrp="1"/>
          </p:cNvSpPr>
          <p:nvPr>
            <p:ph idx="1"/>
          </p:nvPr>
        </p:nvSpPr>
        <p:spPr/>
        <p:txBody>
          <a:bodyPr>
            <a:normAutofit fontScale="62500" lnSpcReduction="20000"/>
          </a:bodyPr>
          <a:lstStyle/>
          <a:p>
            <a:r>
              <a:rPr lang="en-US" dirty="0"/>
              <a:t>Lastly, most modern translations correctly render </a:t>
            </a:r>
            <a:r>
              <a:rPr lang="en-US" i="1" dirty="0" err="1">
                <a:latin typeface="Bwtransh"/>
              </a:rPr>
              <a:t>Pärîcê</a:t>
            </a:r>
            <a:r>
              <a:rPr lang="en-US" dirty="0">
                <a:latin typeface="Bwtransh"/>
              </a:rPr>
              <a:t> </a:t>
            </a:r>
            <a:r>
              <a:rPr lang="en-US" dirty="0"/>
              <a:t>as “violent ones” among Daniel’s people, the Jews.  The translation of “robbers” in the KJV is not a good choice for</a:t>
            </a:r>
            <a:r>
              <a:rPr lang="en-US" dirty="0">
                <a:latin typeface="Bwtransh"/>
              </a:rPr>
              <a:t> </a:t>
            </a:r>
            <a:r>
              <a:rPr lang="en-US" i="1" dirty="0" err="1">
                <a:latin typeface="Bwtransh"/>
              </a:rPr>
              <a:t>Pärîc</a:t>
            </a:r>
            <a:r>
              <a:rPr lang="en-US" dirty="0">
                <a:latin typeface="Bwtransh"/>
              </a:rPr>
              <a:t>, </a:t>
            </a:r>
            <a:r>
              <a:rPr lang="en-US" dirty="0"/>
              <a:t>as its root meaning is ‘violence / breaker / </a:t>
            </a:r>
            <a:r>
              <a:rPr lang="en-US" dirty="0" err="1"/>
              <a:t>breacher</a:t>
            </a:r>
            <a:r>
              <a:rPr lang="en-US" dirty="0"/>
              <a:t>,’ </a:t>
            </a:r>
            <a:r>
              <a:rPr lang="en-US" dirty="0" smtClean="0"/>
              <a:t>not </a:t>
            </a:r>
            <a:r>
              <a:rPr lang="en-US" dirty="0"/>
              <a:t>robber or thief, which might in English appear to indicate an outside entity as </a:t>
            </a:r>
            <a:r>
              <a:rPr lang="en-US" dirty="0" smtClean="0"/>
              <a:t>seen with the </a:t>
            </a:r>
            <a:r>
              <a:rPr lang="en-US" dirty="0"/>
              <a:t>‘robbers of your </a:t>
            </a:r>
            <a:r>
              <a:rPr lang="en-US" dirty="0" smtClean="0"/>
              <a:t>people’ in the KJV.</a:t>
            </a:r>
          </a:p>
          <a:p>
            <a:r>
              <a:rPr lang="en-US" dirty="0" smtClean="0"/>
              <a:t>Indeed</a:t>
            </a:r>
            <a:r>
              <a:rPr lang="en-US" dirty="0"/>
              <a:t>, the interpretation of ‘robbers’ is </a:t>
            </a:r>
            <a:r>
              <a:rPr lang="en-US" dirty="0" smtClean="0"/>
              <a:t>not </a:t>
            </a:r>
            <a:r>
              <a:rPr lang="en-US" dirty="0"/>
              <a:t>possible, as confirmed by the usage of </a:t>
            </a:r>
            <a:r>
              <a:rPr lang="en-US" i="1" dirty="0" err="1">
                <a:latin typeface="Bwtransh"/>
              </a:rPr>
              <a:t>Pärîc</a:t>
            </a:r>
            <a:r>
              <a:rPr lang="en-US" dirty="0">
                <a:latin typeface="Bwtransh"/>
              </a:rPr>
              <a:t> </a:t>
            </a:r>
            <a:r>
              <a:rPr lang="en-US" dirty="0"/>
              <a:t>in other passages, such as </a:t>
            </a:r>
            <a:r>
              <a:rPr lang="en-US" dirty="0" smtClean="0"/>
              <a:t>Isa </a:t>
            </a:r>
            <a:r>
              <a:rPr lang="en-US" dirty="0"/>
              <a:t>35:9, which reads, “no lion shall be there, nor any</a:t>
            </a:r>
            <a:r>
              <a:rPr lang="en-US" dirty="0">
                <a:latin typeface="Bwtransh"/>
              </a:rPr>
              <a:t> </a:t>
            </a:r>
            <a:r>
              <a:rPr lang="en-US" i="1" dirty="0" err="1">
                <a:latin typeface="Bwtransh"/>
              </a:rPr>
              <a:t>pürîc</a:t>
            </a:r>
            <a:r>
              <a:rPr lang="en-US" dirty="0">
                <a:latin typeface="Bwtransh"/>
              </a:rPr>
              <a:t>/</a:t>
            </a:r>
            <a:r>
              <a:rPr lang="en-US" dirty="0"/>
              <a:t>violent beast.”  Similarly, in </a:t>
            </a:r>
            <a:r>
              <a:rPr lang="en-US" dirty="0" err="1"/>
              <a:t>Eze</a:t>
            </a:r>
            <a:r>
              <a:rPr lang="en-US" dirty="0"/>
              <a:t> 18:10, it reads, “If he has a son, a </a:t>
            </a:r>
            <a:r>
              <a:rPr lang="en-US" i="1" dirty="0" err="1">
                <a:latin typeface="Bwtransh"/>
              </a:rPr>
              <a:t>pürîc</a:t>
            </a:r>
            <a:r>
              <a:rPr lang="en-US" dirty="0">
                <a:latin typeface="Bwtransh"/>
              </a:rPr>
              <a:t>/</a:t>
            </a:r>
            <a:r>
              <a:rPr lang="en-US" dirty="0"/>
              <a:t>violent one, a shedder of blood.”  In the other passages it appears violence is also assumed, such as </a:t>
            </a:r>
            <a:r>
              <a:rPr lang="en-US" dirty="0" err="1"/>
              <a:t>Eze</a:t>
            </a:r>
            <a:r>
              <a:rPr lang="en-US" dirty="0"/>
              <a:t> 7:22-23, and </a:t>
            </a:r>
            <a:r>
              <a:rPr lang="en-US" dirty="0" err="1"/>
              <a:t>Jer</a:t>
            </a:r>
            <a:r>
              <a:rPr lang="en-US" dirty="0"/>
              <a:t> 7:9-11.  No where does it imply simply “robber,” even if robbers can also be violent</a:t>
            </a:r>
            <a:r>
              <a:rPr lang="en-US" dirty="0" smtClean="0"/>
              <a:t>.</a:t>
            </a:r>
          </a:p>
          <a:p>
            <a:r>
              <a:rPr lang="en-US" dirty="0" smtClean="0">
                <a:solidFill>
                  <a:srgbClr val="00B0F0"/>
                </a:solidFill>
              </a:rPr>
              <a:t>The </a:t>
            </a:r>
            <a:r>
              <a:rPr lang="en-US" dirty="0">
                <a:solidFill>
                  <a:srgbClr val="00B0F0"/>
                </a:solidFill>
              </a:rPr>
              <a:t>Romans do not appear here. No reason to include the word “sons” if they appeared here for the first time, and likewise no reason to mention the collapse of the Romans or papacy which was several hundreds or thousands of years </a:t>
            </a:r>
            <a:r>
              <a:rPr lang="en-US" dirty="0" smtClean="0">
                <a:solidFill>
                  <a:srgbClr val="00B0F0"/>
                </a:solidFill>
              </a:rPr>
              <a:t>away, beyond what’s reasonably allowed by “those times.”  The uprising occurs during the period of the Greek kingdoms.</a:t>
            </a:r>
            <a:endParaRPr lang="en-US" dirty="0" smtClean="0"/>
          </a:p>
          <a:p>
            <a:endParaRPr lang="en-US" dirty="0"/>
          </a:p>
        </p:txBody>
      </p:sp>
    </p:spTree>
    <p:extLst>
      <p:ext uri="{BB962C8B-B14F-4D97-AF65-F5344CB8AC3E}">
        <p14:creationId xmlns:p14="http://schemas.microsoft.com/office/powerpoint/2010/main" val="2055524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Verse 14: Correct translations!</a:t>
            </a:r>
            <a:endParaRPr lang="en-US" dirty="0">
              <a:solidFill>
                <a:srgbClr val="00B0F0"/>
              </a:solidFill>
            </a:endParaRPr>
          </a:p>
        </p:txBody>
      </p:sp>
      <p:sp>
        <p:nvSpPr>
          <p:cNvPr id="3" name="Content Placeholder 2"/>
          <p:cNvSpPr>
            <a:spLocks noGrp="1"/>
          </p:cNvSpPr>
          <p:nvPr>
            <p:ph idx="1"/>
          </p:nvPr>
        </p:nvSpPr>
        <p:spPr/>
        <p:txBody>
          <a:bodyPr>
            <a:normAutofit fontScale="92500"/>
          </a:bodyPr>
          <a:lstStyle/>
          <a:p>
            <a:r>
              <a:rPr lang="en-US" baseline="30000" dirty="0"/>
              <a:t>NAS </a:t>
            </a:r>
            <a:r>
              <a:rPr lang="en-US" b="1" dirty="0"/>
              <a:t>Daniel 11:14</a:t>
            </a:r>
            <a:r>
              <a:rPr lang="en-US" dirty="0"/>
              <a:t> "Now in those </a:t>
            </a:r>
            <a:r>
              <a:rPr lang="en-US" dirty="0">
                <a:solidFill>
                  <a:srgbClr val="00B0F0"/>
                </a:solidFill>
              </a:rPr>
              <a:t>times</a:t>
            </a:r>
            <a:r>
              <a:rPr lang="en-US" dirty="0"/>
              <a:t> many will rise up against the king of the South; the </a:t>
            </a:r>
            <a:r>
              <a:rPr lang="en-US" dirty="0">
                <a:solidFill>
                  <a:srgbClr val="00B0F0"/>
                </a:solidFill>
              </a:rPr>
              <a:t>violent ones among your people </a:t>
            </a:r>
            <a:r>
              <a:rPr lang="en-US" dirty="0"/>
              <a:t>will also lift themselves up in order to fulfill the vision, but they will fall down</a:t>
            </a:r>
            <a:r>
              <a:rPr lang="en-US" dirty="0" smtClean="0"/>
              <a:t>.</a:t>
            </a:r>
          </a:p>
          <a:p>
            <a:r>
              <a:rPr lang="en-US" baseline="30000" dirty="0"/>
              <a:t>NKJ </a:t>
            </a:r>
            <a:r>
              <a:rPr lang="en-US" b="1" dirty="0"/>
              <a:t>Daniel 11:14</a:t>
            </a:r>
            <a:r>
              <a:rPr lang="en-US" dirty="0"/>
              <a:t> </a:t>
            </a:r>
            <a:r>
              <a:rPr lang="en-US" dirty="0" smtClean="0"/>
              <a:t>"Now </a:t>
            </a:r>
            <a:r>
              <a:rPr lang="en-US" dirty="0"/>
              <a:t>in those </a:t>
            </a:r>
            <a:r>
              <a:rPr lang="en-US" dirty="0">
                <a:solidFill>
                  <a:srgbClr val="00B0F0"/>
                </a:solidFill>
              </a:rPr>
              <a:t>times</a:t>
            </a:r>
            <a:r>
              <a:rPr lang="en-US" dirty="0"/>
              <a:t> many shall rise up against the king of the South. Also, </a:t>
            </a:r>
            <a:r>
              <a:rPr lang="en-US" dirty="0">
                <a:solidFill>
                  <a:srgbClr val="00B0F0"/>
                </a:solidFill>
              </a:rPr>
              <a:t>violent men of your people</a:t>
            </a:r>
            <a:r>
              <a:rPr lang="en-US" dirty="0"/>
              <a:t> shall exalt themselves in fulfillment of the vision, but they shall fall.</a:t>
            </a:r>
          </a:p>
          <a:p>
            <a:endParaRPr lang="en-US" dirty="0"/>
          </a:p>
          <a:p>
            <a:endParaRPr lang="en-US" dirty="0"/>
          </a:p>
        </p:txBody>
      </p:sp>
    </p:spTree>
    <p:extLst>
      <p:ext uri="{BB962C8B-B14F-4D97-AF65-F5344CB8AC3E}">
        <p14:creationId xmlns:p14="http://schemas.microsoft.com/office/powerpoint/2010/main" val="250808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Verse 15: Correct translations</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en-US" baseline="30000" dirty="0"/>
              <a:t>KJV </a:t>
            </a:r>
            <a:r>
              <a:rPr lang="en-US" b="1" dirty="0"/>
              <a:t>Daniel 11:15</a:t>
            </a:r>
            <a:r>
              <a:rPr lang="en-US" dirty="0"/>
              <a:t> So the </a:t>
            </a:r>
            <a:r>
              <a:rPr lang="en-US" dirty="0">
                <a:solidFill>
                  <a:srgbClr val="00B0F0"/>
                </a:solidFill>
              </a:rPr>
              <a:t>king of the north </a:t>
            </a:r>
            <a:r>
              <a:rPr lang="en-US" dirty="0"/>
              <a:t>shall come, and cast up a mount, and take the most fenced cities: and the arms of the </a:t>
            </a:r>
            <a:r>
              <a:rPr lang="en-US" dirty="0">
                <a:solidFill>
                  <a:srgbClr val="00B0F0"/>
                </a:solidFill>
              </a:rPr>
              <a:t>south</a:t>
            </a:r>
            <a:r>
              <a:rPr lang="en-US" dirty="0"/>
              <a:t> shall not withstand, neither </a:t>
            </a:r>
            <a:r>
              <a:rPr lang="en-US" dirty="0">
                <a:solidFill>
                  <a:srgbClr val="00B0F0"/>
                </a:solidFill>
              </a:rPr>
              <a:t>his</a:t>
            </a:r>
            <a:r>
              <a:rPr lang="en-US" dirty="0"/>
              <a:t> chosen people, neither </a:t>
            </a:r>
            <a:r>
              <a:rPr lang="en-US" i="1" dirty="0"/>
              <a:t>shall there be any </a:t>
            </a:r>
            <a:r>
              <a:rPr lang="en-US" dirty="0"/>
              <a:t>strength to withstand.</a:t>
            </a:r>
          </a:p>
          <a:p>
            <a:endParaRPr lang="en-US" dirty="0"/>
          </a:p>
          <a:p>
            <a:r>
              <a:rPr lang="en-US" baseline="30000" dirty="0"/>
              <a:t>NKJ </a:t>
            </a:r>
            <a:r>
              <a:rPr lang="en-US" b="1" dirty="0"/>
              <a:t>Daniel 11:15</a:t>
            </a:r>
            <a:r>
              <a:rPr lang="en-US" dirty="0"/>
              <a:t> "So the </a:t>
            </a:r>
            <a:r>
              <a:rPr lang="en-US" dirty="0">
                <a:solidFill>
                  <a:srgbClr val="00B0F0"/>
                </a:solidFill>
              </a:rPr>
              <a:t>king of the North </a:t>
            </a:r>
            <a:r>
              <a:rPr lang="en-US" dirty="0"/>
              <a:t>shall come and build a siege mound, and take a fortified city; and the forces of the </a:t>
            </a:r>
            <a:r>
              <a:rPr lang="en-US" dirty="0">
                <a:solidFill>
                  <a:srgbClr val="00B0F0"/>
                </a:solidFill>
              </a:rPr>
              <a:t>South</a:t>
            </a:r>
            <a:r>
              <a:rPr lang="en-US" dirty="0"/>
              <a:t> shall not withstand </a:t>
            </a:r>
            <a:r>
              <a:rPr lang="en-US" i="1" dirty="0"/>
              <a:t>him. </a:t>
            </a:r>
            <a:r>
              <a:rPr lang="en-US" dirty="0"/>
              <a:t>Even </a:t>
            </a:r>
            <a:r>
              <a:rPr lang="en-US" dirty="0">
                <a:solidFill>
                  <a:srgbClr val="00B0F0"/>
                </a:solidFill>
              </a:rPr>
              <a:t>his</a:t>
            </a:r>
            <a:r>
              <a:rPr lang="en-US" dirty="0"/>
              <a:t> choice troops </a:t>
            </a:r>
            <a:r>
              <a:rPr lang="en-US" i="1" dirty="0"/>
              <a:t>shall have </a:t>
            </a:r>
            <a:r>
              <a:rPr lang="en-US" dirty="0"/>
              <a:t>no strength to resist</a:t>
            </a:r>
            <a:r>
              <a:rPr lang="en-US" dirty="0" smtClean="0"/>
              <a:t>.</a:t>
            </a:r>
          </a:p>
          <a:p>
            <a:r>
              <a:rPr lang="en-US" dirty="0" smtClean="0">
                <a:solidFill>
                  <a:srgbClr val="00B0F0"/>
                </a:solidFill>
              </a:rPr>
              <a:t>Note the two nouns; the </a:t>
            </a:r>
            <a:r>
              <a:rPr lang="en-US" dirty="0" err="1" smtClean="0">
                <a:solidFill>
                  <a:srgbClr val="00B0F0"/>
                </a:solidFill>
              </a:rPr>
              <a:t>KoN</a:t>
            </a:r>
            <a:r>
              <a:rPr lang="en-US" dirty="0" smtClean="0">
                <a:solidFill>
                  <a:srgbClr val="00B0F0"/>
                </a:solidFill>
              </a:rPr>
              <a:t> and </a:t>
            </a:r>
            <a:r>
              <a:rPr lang="en-US" dirty="0" err="1" smtClean="0">
                <a:solidFill>
                  <a:srgbClr val="00B0F0"/>
                </a:solidFill>
              </a:rPr>
              <a:t>KoS</a:t>
            </a:r>
            <a:r>
              <a:rPr lang="en-US" dirty="0" smtClean="0">
                <a:solidFill>
                  <a:srgbClr val="00B0F0"/>
                </a:solidFill>
              </a:rPr>
              <a:t> are both present in verse 15 in the singular. </a:t>
            </a:r>
            <a:r>
              <a:rPr lang="en-US" i="1" dirty="0" err="1" smtClean="0">
                <a:solidFill>
                  <a:srgbClr val="00B0F0"/>
                </a:solidFill>
                <a:latin typeface="Bwtransh"/>
              </a:rPr>
              <a:t>mibHäräyw</a:t>
            </a:r>
            <a:r>
              <a:rPr lang="en-US" dirty="0" smtClean="0">
                <a:solidFill>
                  <a:srgbClr val="00B0F0"/>
                </a:solidFill>
                <a:latin typeface="Bwtransh"/>
              </a:rPr>
              <a:t> </a:t>
            </a:r>
            <a:r>
              <a:rPr lang="en-US" dirty="0" smtClean="0">
                <a:solidFill>
                  <a:srgbClr val="00B0F0"/>
                </a:solidFill>
              </a:rPr>
              <a:t>has a 3</a:t>
            </a:r>
            <a:r>
              <a:rPr lang="en-US" baseline="30000" dirty="0" smtClean="0">
                <a:solidFill>
                  <a:srgbClr val="00B0F0"/>
                </a:solidFill>
              </a:rPr>
              <a:t>rd</a:t>
            </a:r>
            <a:r>
              <a:rPr lang="en-US" dirty="0" smtClean="0">
                <a:solidFill>
                  <a:srgbClr val="00B0F0"/>
                </a:solidFill>
              </a:rPr>
              <a:t> person masculine singular suffix = “his choicest” </a:t>
            </a:r>
            <a:endParaRPr lang="en-US" dirty="0">
              <a:solidFill>
                <a:srgbClr val="00B0F0"/>
              </a:solidFill>
            </a:endParaRPr>
          </a:p>
          <a:p>
            <a:endParaRPr lang="en-US" dirty="0"/>
          </a:p>
        </p:txBody>
      </p:sp>
    </p:spTree>
    <p:extLst>
      <p:ext uri="{BB962C8B-B14F-4D97-AF65-F5344CB8AC3E}">
        <p14:creationId xmlns:p14="http://schemas.microsoft.com/office/powerpoint/2010/main" val="319310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16, Correct translations</a:t>
            </a:r>
            <a:endParaRPr lang="en-US" dirty="0"/>
          </a:p>
        </p:txBody>
      </p:sp>
      <p:sp>
        <p:nvSpPr>
          <p:cNvPr id="3" name="Content Placeholder 2"/>
          <p:cNvSpPr>
            <a:spLocks noGrp="1"/>
          </p:cNvSpPr>
          <p:nvPr>
            <p:ph idx="1"/>
          </p:nvPr>
        </p:nvSpPr>
        <p:spPr/>
        <p:txBody>
          <a:bodyPr>
            <a:normAutofit fontScale="92500" lnSpcReduction="10000"/>
          </a:bodyPr>
          <a:lstStyle/>
          <a:p>
            <a:r>
              <a:rPr lang="en-US" baseline="30000" dirty="0"/>
              <a:t>NKJ </a:t>
            </a:r>
            <a:r>
              <a:rPr lang="en-US" b="1" dirty="0"/>
              <a:t>Daniel 11:16</a:t>
            </a:r>
            <a:r>
              <a:rPr lang="en-US" dirty="0"/>
              <a:t> "But </a:t>
            </a:r>
            <a:r>
              <a:rPr lang="en-US" dirty="0">
                <a:solidFill>
                  <a:srgbClr val="00B0F0"/>
                </a:solidFill>
              </a:rPr>
              <a:t>he</a:t>
            </a:r>
            <a:r>
              <a:rPr lang="en-US" dirty="0"/>
              <a:t> </a:t>
            </a:r>
            <a:r>
              <a:rPr lang="en-US" dirty="0">
                <a:solidFill>
                  <a:srgbClr val="00B0F0"/>
                </a:solidFill>
              </a:rPr>
              <a:t>who</a:t>
            </a:r>
            <a:r>
              <a:rPr lang="en-US" dirty="0"/>
              <a:t> comes against </a:t>
            </a:r>
            <a:r>
              <a:rPr lang="en-US" dirty="0">
                <a:solidFill>
                  <a:srgbClr val="00B0F0"/>
                </a:solidFill>
              </a:rPr>
              <a:t>him</a:t>
            </a:r>
            <a:r>
              <a:rPr lang="en-US" dirty="0"/>
              <a:t> shall do according to his own will, and no one shall stand against him. He shall stand in the Glorious Land </a:t>
            </a:r>
            <a:r>
              <a:rPr lang="en-US" dirty="0" smtClean="0"/>
              <a:t>. . . .</a:t>
            </a:r>
          </a:p>
          <a:p>
            <a:r>
              <a:rPr lang="en-US" baseline="30000" dirty="0"/>
              <a:t>YLT </a:t>
            </a:r>
            <a:r>
              <a:rPr lang="en-US" b="1" dirty="0"/>
              <a:t>Daniel 11:16</a:t>
            </a:r>
            <a:r>
              <a:rPr lang="en-US" dirty="0"/>
              <a:t> And </a:t>
            </a:r>
            <a:r>
              <a:rPr lang="en-US" dirty="0">
                <a:solidFill>
                  <a:srgbClr val="00B0F0"/>
                </a:solidFill>
              </a:rPr>
              <a:t>he</a:t>
            </a:r>
            <a:r>
              <a:rPr lang="en-US" dirty="0"/>
              <a:t> </a:t>
            </a:r>
            <a:r>
              <a:rPr lang="en-US" dirty="0">
                <a:solidFill>
                  <a:srgbClr val="00B0F0"/>
                </a:solidFill>
              </a:rPr>
              <a:t>who</a:t>
            </a:r>
            <a:r>
              <a:rPr lang="en-US" dirty="0"/>
              <a:t> is coming unto </a:t>
            </a:r>
            <a:r>
              <a:rPr lang="en-US" dirty="0">
                <a:solidFill>
                  <a:srgbClr val="00B0F0"/>
                </a:solidFill>
              </a:rPr>
              <a:t>him</a:t>
            </a:r>
            <a:r>
              <a:rPr lang="en-US" dirty="0"/>
              <a:t> doth according to his will, and there is none standing before him; and he </a:t>
            </a:r>
            <a:r>
              <a:rPr lang="en-US" dirty="0" err="1"/>
              <a:t>standeth</a:t>
            </a:r>
            <a:r>
              <a:rPr lang="en-US" dirty="0"/>
              <a:t> in the desirable land, and </a:t>
            </a:r>
            <a:r>
              <a:rPr lang="en-US" i="1" dirty="0"/>
              <a:t>it is </a:t>
            </a:r>
            <a:r>
              <a:rPr lang="en-US" dirty="0">
                <a:solidFill>
                  <a:srgbClr val="00B0F0"/>
                </a:solidFill>
              </a:rPr>
              <a:t>wholly</a:t>
            </a:r>
            <a:r>
              <a:rPr lang="en-US" dirty="0"/>
              <a:t> in his hand</a:t>
            </a:r>
            <a:r>
              <a:rPr lang="en-US" dirty="0" smtClean="0"/>
              <a:t>.</a:t>
            </a:r>
          </a:p>
          <a:p>
            <a:r>
              <a:rPr lang="en-US" baseline="30000" dirty="0"/>
              <a:t>GWN </a:t>
            </a:r>
            <a:r>
              <a:rPr lang="en-US" b="1" dirty="0"/>
              <a:t>Daniel 11:16</a:t>
            </a:r>
            <a:r>
              <a:rPr lang="en-US" dirty="0"/>
              <a:t> </a:t>
            </a:r>
            <a:r>
              <a:rPr lang="en-US" dirty="0" smtClean="0"/>
              <a:t>. . . . beautiful </a:t>
            </a:r>
            <a:r>
              <a:rPr lang="en-US" dirty="0"/>
              <a:t>land and it will be </a:t>
            </a:r>
            <a:r>
              <a:rPr lang="en-US" dirty="0">
                <a:solidFill>
                  <a:srgbClr val="00B0F0"/>
                </a:solidFill>
              </a:rPr>
              <a:t>completely</a:t>
            </a:r>
            <a:r>
              <a:rPr lang="en-US" dirty="0"/>
              <a:t> under his </a:t>
            </a:r>
            <a:r>
              <a:rPr lang="en-US" dirty="0">
                <a:solidFill>
                  <a:srgbClr val="00B0F0"/>
                </a:solidFill>
              </a:rPr>
              <a:t>control</a:t>
            </a:r>
            <a:r>
              <a:rPr lang="en-US" dirty="0" smtClean="0"/>
              <a:t>.</a:t>
            </a:r>
          </a:p>
          <a:p>
            <a:endParaRPr lang="en-US" dirty="0" smtClean="0"/>
          </a:p>
          <a:p>
            <a:endParaRPr lang="en-US" dirty="0"/>
          </a:p>
          <a:p>
            <a:endParaRPr lang="en-US" dirty="0"/>
          </a:p>
        </p:txBody>
      </p:sp>
    </p:spTree>
    <p:extLst>
      <p:ext uri="{BB962C8B-B14F-4D97-AF65-F5344CB8AC3E}">
        <p14:creationId xmlns:p14="http://schemas.microsoft.com/office/powerpoint/2010/main" val="3110436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16</a:t>
            </a:r>
            <a:endParaRPr lang="en-US" dirty="0"/>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dirty="0" smtClean="0"/>
              <a:t>No </a:t>
            </a:r>
            <a:r>
              <a:rPr lang="en-US" dirty="0"/>
              <a:t>new </a:t>
            </a:r>
            <a:r>
              <a:rPr lang="en-US" dirty="0" smtClean="0"/>
              <a:t>narrative power </a:t>
            </a:r>
            <a:r>
              <a:rPr lang="en-US" dirty="0"/>
              <a:t>is introduced </a:t>
            </a:r>
            <a:r>
              <a:rPr lang="en-US" dirty="0" smtClean="0"/>
              <a:t>here through the </a:t>
            </a:r>
            <a:r>
              <a:rPr lang="en-US" i="1" dirty="0" err="1"/>
              <a:t>waw</a:t>
            </a:r>
            <a:r>
              <a:rPr lang="en-US" dirty="0"/>
              <a:t> </a:t>
            </a:r>
            <a:r>
              <a:rPr lang="en-US" dirty="0" smtClean="0"/>
              <a:t>consecutive which </a:t>
            </a:r>
            <a:r>
              <a:rPr lang="en-US" dirty="0"/>
              <a:t>indicates that the flow of the text requires that the story of the rise, victory, and demise of the king of the north introduced in verse 5, narratively, and verse 10, specifically, needs to be concluded</a:t>
            </a:r>
            <a:r>
              <a:rPr lang="en-US" dirty="0" smtClean="0"/>
              <a:t>.</a:t>
            </a:r>
          </a:p>
          <a:p>
            <a:r>
              <a:rPr lang="en-US" dirty="0" smtClean="0"/>
              <a:t>Neither </a:t>
            </a:r>
            <a:r>
              <a:rPr lang="en-US" dirty="0"/>
              <a:t>the Hebrew “he who comes”/</a:t>
            </a:r>
            <a:r>
              <a:rPr lang="en-US" i="1" dirty="0" err="1">
                <a:latin typeface="Bwtransh"/>
              </a:rPr>
              <a:t>haBBä</a:t>
            </a:r>
            <a:r>
              <a:rPr lang="en-US" i="1" dirty="0">
                <a:latin typeface="Bwtransh"/>
              </a:rPr>
              <a:t>´</a:t>
            </a:r>
            <a:r>
              <a:rPr lang="en-US" dirty="0">
                <a:latin typeface="Bwtransh"/>
              </a:rPr>
              <a:t>  </a:t>
            </a:r>
            <a:r>
              <a:rPr lang="en-US" dirty="0"/>
              <a:t>(Dan 9:26 prefaces this word by naming the power in mind as the “people of the prince”) nor “as he </a:t>
            </a:r>
            <a:r>
              <a:rPr lang="en-US" dirty="0" smtClean="0"/>
              <a:t>pleases </a:t>
            </a:r>
            <a:r>
              <a:rPr lang="en-US" dirty="0"/>
              <a:t>/</a:t>
            </a:r>
            <a:r>
              <a:rPr lang="en-US" i="1" dirty="0" err="1" smtClean="0">
                <a:latin typeface="Bwtransh"/>
              </a:rPr>
              <a:t>Kircônô</a:t>
            </a:r>
            <a:r>
              <a:rPr lang="en-US" dirty="0" smtClean="0">
                <a:latin typeface="Bwtransh"/>
              </a:rPr>
              <a:t> </a:t>
            </a:r>
            <a:r>
              <a:rPr lang="en-US" dirty="0"/>
              <a:t>ever introduces a ‘new’ king or power in </a:t>
            </a:r>
            <a:r>
              <a:rPr lang="en-US" dirty="0" smtClean="0"/>
              <a:t>Daniel’s prophecies by itself</a:t>
            </a:r>
            <a:r>
              <a:rPr lang="en-US" dirty="0" smtClean="0"/>
              <a:t>.</a:t>
            </a:r>
          </a:p>
          <a:p>
            <a:r>
              <a:rPr lang="en-US" i="1" dirty="0" err="1">
                <a:solidFill>
                  <a:srgbClr val="0070C0"/>
                </a:solidFill>
                <a:latin typeface="Bwtransh"/>
              </a:rPr>
              <a:t>ha</a:t>
            </a:r>
            <a:r>
              <a:rPr lang="en-US" i="1" dirty="0" err="1">
                <a:latin typeface="Bwtransh"/>
              </a:rPr>
              <a:t>BBä</a:t>
            </a:r>
            <a:r>
              <a:rPr lang="en-US" i="1" dirty="0" smtClean="0">
                <a:latin typeface="Bwtransh"/>
              </a:rPr>
              <a:t>´  </a:t>
            </a:r>
            <a:r>
              <a:rPr lang="en-US" dirty="0" smtClean="0"/>
              <a:t>looks for a previous noun; </a:t>
            </a:r>
            <a:r>
              <a:rPr lang="en-US" dirty="0"/>
              <a:t>2 Sam 12:4, Mal 3:19, 2 </a:t>
            </a:r>
            <a:r>
              <a:rPr lang="en-US" dirty="0" err="1"/>
              <a:t>Chron</a:t>
            </a:r>
            <a:r>
              <a:rPr lang="en-US" dirty="0"/>
              <a:t> 28:9, Ezra 8:15, etc</a:t>
            </a:r>
            <a:r>
              <a:rPr lang="en-US" dirty="0" smtClean="0"/>
              <a:t>.</a:t>
            </a:r>
            <a:endParaRPr lang="en-US" dirty="0" smtClean="0"/>
          </a:p>
          <a:p>
            <a:r>
              <a:rPr lang="en-US" dirty="0" smtClean="0"/>
              <a:t>E.g</a:t>
            </a:r>
            <a:r>
              <a:rPr lang="en-US" dirty="0" smtClean="0"/>
              <a:t>., </a:t>
            </a:r>
            <a:r>
              <a:rPr lang="en-US" baseline="30000" dirty="0"/>
              <a:t>NAS </a:t>
            </a:r>
            <a:r>
              <a:rPr lang="en-US" b="1" dirty="0"/>
              <a:t>1 Samuel 4:16</a:t>
            </a:r>
            <a:r>
              <a:rPr lang="en-US" dirty="0"/>
              <a:t> And the man said to Eli, "</a:t>
            </a:r>
            <a:r>
              <a:rPr lang="en-US" dirty="0">
                <a:solidFill>
                  <a:srgbClr val="0070C0"/>
                </a:solidFill>
              </a:rPr>
              <a:t>I</a:t>
            </a:r>
            <a:r>
              <a:rPr lang="en-US" dirty="0"/>
              <a:t> am </a:t>
            </a:r>
            <a:r>
              <a:rPr lang="en-US" dirty="0">
                <a:solidFill>
                  <a:srgbClr val="0070C0"/>
                </a:solidFill>
              </a:rPr>
              <a:t>the one who </a:t>
            </a:r>
            <a:r>
              <a:rPr lang="en-US" dirty="0"/>
              <a:t>came from the battle line. Indeed, I escaped from the battle line today." And he said, "How did things go, my son?"</a:t>
            </a:r>
          </a:p>
          <a:p>
            <a:r>
              <a:rPr lang="en-US" baseline="30000" dirty="0" smtClean="0"/>
              <a:t>NAS </a:t>
            </a:r>
            <a:r>
              <a:rPr lang="en-US" b="1" dirty="0"/>
              <a:t>Numbers 4:47</a:t>
            </a:r>
            <a:r>
              <a:rPr lang="en-US" dirty="0"/>
              <a:t> from thirty years and upward even to fifty years old, </a:t>
            </a:r>
            <a:r>
              <a:rPr lang="en-US" i="1" dirty="0">
                <a:solidFill>
                  <a:srgbClr val="00B0F0"/>
                </a:solidFill>
              </a:rPr>
              <a:t>everyone</a:t>
            </a:r>
            <a:r>
              <a:rPr lang="en-US" dirty="0"/>
              <a:t> </a:t>
            </a:r>
            <a:r>
              <a:rPr lang="en-US" i="1" dirty="0">
                <a:solidFill>
                  <a:srgbClr val="00B0F0"/>
                </a:solidFill>
              </a:rPr>
              <a:t>who</a:t>
            </a:r>
            <a:r>
              <a:rPr lang="en-US" dirty="0">
                <a:solidFill>
                  <a:srgbClr val="00B0F0"/>
                </a:solidFill>
              </a:rPr>
              <a:t> could enter </a:t>
            </a:r>
            <a:r>
              <a:rPr lang="en-US" dirty="0"/>
              <a:t>to do the work of service and the work of carrying in the tent of meeting</a:t>
            </a:r>
            <a:r>
              <a:rPr lang="en-US" dirty="0" smtClean="0"/>
              <a:t>.</a:t>
            </a:r>
          </a:p>
          <a:p>
            <a:endParaRPr lang="en-US" dirty="0" smtClean="0"/>
          </a:p>
          <a:p>
            <a:endParaRPr lang="en-US" dirty="0"/>
          </a:p>
          <a:p>
            <a:endParaRPr lang="en-US" dirty="0"/>
          </a:p>
        </p:txBody>
      </p:sp>
    </p:spTree>
    <p:extLst>
      <p:ext uri="{BB962C8B-B14F-4D97-AF65-F5344CB8AC3E}">
        <p14:creationId xmlns:p14="http://schemas.microsoft.com/office/powerpoint/2010/main" val="1924574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00"/>
      </a:dk1>
      <a:lt1>
        <a:srgbClr val="FFFF00"/>
      </a:lt1>
      <a:dk2>
        <a:srgbClr val="FFFF00"/>
      </a:dk2>
      <a:lt2>
        <a:srgbClr val="FFFF0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4073</Words>
  <Application>Microsoft Office PowerPoint</Application>
  <PresentationFormat>On-screen Show (4:3)</PresentationFormat>
  <Paragraphs>135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Errors in Translation and Genre that Derail Interpretations of Daniel 11</vt:lpstr>
      <vt:lpstr>The actual words matter, and so does sound scholarship</vt:lpstr>
      <vt:lpstr>Verse 14</vt:lpstr>
      <vt:lpstr>Verse 14</vt:lpstr>
      <vt:lpstr>Verse 14</vt:lpstr>
      <vt:lpstr>Verse 14: Correct translations!</vt:lpstr>
      <vt:lpstr>Verse 15: Correct translations</vt:lpstr>
      <vt:lpstr>Verse 16, Correct translations</vt:lpstr>
      <vt:lpstr>Verse 16</vt:lpstr>
      <vt:lpstr>PowerPoint Presentation</vt:lpstr>
      <vt:lpstr>Verse 16</vt:lpstr>
      <vt:lpstr>Verse 16</vt:lpstr>
      <vt:lpstr>Verse 16</vt:lpstr>
      <vt:lpstr>Verse 20</vt:lpstr>
      <vt:lpstr>Verse 20</vt:lpstr>
      <vt:lpstr>Verses 21-39: Lexical data in relation to Dan 8:23-25</vt:lpstr>
      <vt:lpstr>Verses 21-30</vt:lpstr>
      <vt:lpstr>PowerPoint Presentation</vt:lpstr>
      <vt:lpstr>PowerPoint Presentation</vt:lpstr>
      <vt:lpstr>PowerPoint Presentation</vt:lpstr>
      <vt:lpstr>PowerPoint Presentation</vt:lpstr>
      <vt:lpstr>PowerPoint Presentation</vt:lpstr>
      <vt:lpstr>Verse 30 and Kittim</vt:lpstr>
      <vt:lpstr>Verse 40, 12:1-2</vt:lpstr>
      <vt:lpstr>Where is the KoN?</vt:lpstr>
      <vt:lpstr>Edom, Moab, and Ammon</vt:lpstr>
      <vt:lpstr>Ellen G. White, Prophets and Kings, 367-378.</vt:lpstr>
      <vt:lpstr>PowerPoint Presentation</vt:lpstr>
      <vt:lpstr>PowerPoint Presentation</vt:lpstr>
      <vt:lpstr>Christianity in 3rd and 5th Century AD</vt:lpstr>
      <vt:lpstr>PowerPoint Presentation</vt:lpstr>
      <vt:lpstr>White, The Great Controversy (1911), 662-663</vt:lpstr>
      <vt:lpstr>PowerPoint Presentation</vt:lpstr>
      <vt:lpstr>Ellen White, A Word to the Little Flock (1847), 11-12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Errors in Translation</dc:title>
  <dc:creator>Michael</dc:creator>
  <cp:lastModifiedBy>Michael</cp:lastModifiedBy>
  <cp:revision>163</cp:revision>
  <dcterms:created xsi:type="dcterms:W3CDTF">2006-08-16T00:00:00Z</dcterms:created>
  <dcterms:modified xsi:type="dcterms:W3CDTF">2021-10-19T16:19:03Z</dcterms:modified>
</cp:coreProperties>
</file>