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5"/>
  </p:notesMasterIdLst>
  <p:sldIdLst>
    <p:sldId id="256" r:id="rId2"/>
    <p:sldId id="257"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9" r:id="rId31"/>
    <p:sldId id="290" r:id="rId32"/>
    <p:sldId id="291" r:id="rId33"/>
    <p:sldId id="292" r:id="rId34"/>
    <p:sldId id="294"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9" r:id="rId75"/>
    <p:sldId id="340" r:id="rId76"/>
    <p:sldId id="341" r:id="rId77"/>
    <p:sldId id="342"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383" r:id="rId117"/>
    <p:sldId id="384" r:id="rId118"/>
    <p:sldId id="385" r:id="rId119"/>
    <p:sldId id="386" r:id="rId120"/>
    <p:sldId id="387" r:id="rId121"/>
    <p:sldId id="388" r:id="rId122"/>
    <p:sldId id="389" r:id="rId123"/>
    <p:sldId id="390" r:id="rId1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1pPr>
    <a:lvl2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2pPr>
    <a:lvl3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3pPr>
    <a:lvl4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4pPr>
    <a:lvl5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5pPr>
    <a:lvl6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6pPr>
    <a:lvl7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7pPr>
    <a:lvl8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8pPr>
    <a:lvl9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62" d="100"/>
          <a:sy n="62" d="100"/>
        </p:scale>
        <p:origin x="6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1143000" y="685800"/>
            <a:ext cx="4572000" cy="3429000"/>
          </a:xfrm>
          <a:prstGeom prst="rect">
            <a:avLst/>
          </a:prstGeom>
        </p:spPr>
        <p:txBody>
          <a:bodyPr/>
          <a:lstStyle/>
          <a:p>
            <a:endParaRPr/>
          </a:p>
        </p:txBody>
      </p:sp>
      <p:sp>
        <p:nvSpPr>
          <p:cNvPr id="134" name="Shape 13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070100" y="2070100"/>
            <a:ext cx="20243800" cy="5003800"/>
          </a:xfrm>
          <a:prstGeom prst="rect">
            <a:avLst/>
          </a:prstGeom>
        </p:spPr>
        <p:txBody>
          <a:bodyPr anchor="b"/>
          <a:lstStyle/>
          <a:p>
            <a:r>
              <a:t>Title Text</a:t>
            </a:r>
          </a:p>
        </p:txBody>
      </p:sp>
      <p:sp>
        <p:nvSpPr>
          <p:cNvPr id="12" name="Body Level One…"/>
          <p:cNvSpPr txBox="1">
            <a:spLocks noGrp="1"/>
          </p:cNvSpPr>
          <p:nvPr>
            <p:ph type="body" sz="quarter" idx="1"/>
          </p:nvPr>
        </p:nvSpPr>
        <p:spPr>
          <a:xfrm>
            <a:off x="2070100" y="7061200"/>
            <a:ext cx="20243800" cy="31496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774700"/>
          </a:xfrm>
          <a:prstGeom prst="rect">
            <a:avLst/>
          </a:prstGeom>
        </p:spPr>
        <p:txBody>
          <a:bodyPr anchor="t">
            <a:spAutoFit/>
          </a:bodyPr>
          <a:lstStyle>
            <a:lvl1pPr marL="0" indent="0" algn="ctr">
              <a:spcBef>
                <a:spcPts val="0"/>
              </a:spcBef>
              <a:buClrTx/>
              <a:buSzTx/>
              <a:buNone/>
              <a:defRPr sz="4200"/>
            </a:lvl1pPr>
          </a:lstStyle>
          <a:p>
            <a:r>
              <a:t>–Johnny Appleseed</a:t>
            </a:r>
          </a:p>
        </p:txBody>
      </p:sp>
      <p:sp>
        <p:nvSpPr>
          <p:cNvPr id="94" name="“Type a quote here.”"/>
          <p:cNvSpPr txBox="1">
            <a:spLocks noGrp="1"/>
          </p:cNvSpPr>
          <p:nvPr>
            <p:ph type="body" sz="quarter" idx="22"/>
          </p:nvPr>
        </p:nvSpPr>
        <p:spPr>
          <a:xfrm>
            <a:off x="2387600" y="5976342"/>
            <a:ext cx="19621500" cy="1016001"/>
          </a:xfrm>
          <a:prstGeom prst="rect">
            <a:avLst/>
          </a:prstGeom>
        </p:spPr>
        <p:txBody>
          <a:bodyPr>
            <a:spAutoFit/>
          </a:bodyPr>
          <a:lstStyle>
            <a:lvl1pPr marL="0" indent="0" algn="ctr">
              <a:spcBef>
                <a:spcPts val="3400"/>
              </a:spcBef>
              <a:buClrTx/>
              <a:buSzTx/>
              <a:buNone/>
              <a:defRPr sz="5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Image"/>
          <p:cNvSpPr>
            <a:spLocks noGrp="1"/>
          </p:cNvSpPr>
          <p:nvPr>
            <p:ph type="pic" idx="21"/>
          </p:nvPr>
        </p:nvSpPr>
        <p:spPr>
          <a:xfrm>
            <a:off x="-401356" y="-466091"/>
            <a:ext cx="24858146" cy="16572100"/>
          </a:xfrm>
          <a:prstGeom prst="rect">
            <a:avLst/>
          </a:prstGeom>
          <a:ln w="25400"/>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2070100" y="2070100"/>
            <a:ext cx="20243800" cy="5003800"/>
          </a:xfrm>
          <a:prstGeom prst="rect">
            <a:avLst/>
          </a:prstGeom>
        </p:spPr>
        <p:txBody>
          <a:bodyPr anchor="b"/>
          <a:lstStyle>
            <a:lvl1pPr>
              <a:buClrTx/>
            </a:lvl1pPr>
          </a:lstStyle>
          <a:p>
            <a:r>
              <a:t>Title Text</a:t>
            </a:r>
          </a:p>
        </p:txBody>
      </p:sp>
      <p:sp>
        <p:nvSpPr>
          <p:cNvPr id="118" name="Body Level One…"/>
          <p:cNvSpPr txBox="1">
            <a:spLocks noGrp="1"/>
          </p:cNvSpPr>
          <p:nvPr>
            <p:ph type="body" sz="quarter" idx="1"/>
          </p:nvPr>
        </p:nvSpPr>
        <p:spPr>
          <a:xfrm>
            <a:off x="2070100" y="7061200"/>
            <a:ext cx="20243800" cy="31496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228600" algn="ctr">
              <a:spcBef>
                <a:spcPts val="0"/>
              </a:spcBef>
              <a:buClrTx/>
              <a:buSzTx/>
              <a:buNone/>
              <a:defRPr sz="3600">
                <a:latin typeface="Zapfino"/>
                <a:ea typeface="Zapfino"/>
                <a:cs typeface="Zapfino"/>
                <a:sym typeface="Zapfino"/>
              </a:defRPr>
            </a:lvl2pPr>
            <a:lvl3pPr marL="0" indent="457200" algn="ctr">
              <a:spcBef>
                <a:spcPts val="0"/>
              </a:spcBef>
              <a:buClrTx/>
              <a:buSzTx/>
              <a:buNone/>
              <a:defRPr sz="3600">
                <a:latin typeface="Zapfino"/>
                <a:ea typeface="Zapfino"/>
                <a:cs typeface="Zapfino"/>
                <a:sym typeface="Zapfino"/>
              </a:defRPr>
            </a:lvl3pPr>
            <a:lvl4pPr marL="0" indent="685800" algn="ctr">
              <a:spcBef>
                <a:spcPts val="0"/>
              </a:spcBef>
              <a:buClrTx/>
              <a:buSzTx/>
              <a:buNone/>
              <a:defRPr sz="3600">
                <a:latin typeface="Zapfino"/>
                <a:ea typeface="Zapfino"/>
                <a:cs typeface="Zapfino"/>
                <a:sym typeface="Zapfino"/>
              </a:defRPr>
            </a:lvl4pPr>
            <a:lvl5pPr marL="0" indent="914400" algn="ctr">
              <a:spcBef>
                <a:spcPts val="0"/>
              </a:spcBef>
              <a:buClrTx/>
              <a:buSzTx/>
              <a:buNone/>
              <a:defRPr sz="3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5253" y="13233400"/>
            <a:ext cx="453238" cy="487375"/>
          </a:xfrm>
          <a:prstGeom prst="rect">
            <a:avLst/>
          </a:prstGeom>
        </p:spPr>
        <p:txBody>
          <a:bodyPr anchor="t"/>
          <a:lstStyle>
            <a:lvl1pPr>
              <a:buClrTx/>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2070100" y="4356100"/>
            <a:ext cx="20243800" cy="5003800"/>
          </a:xfrm>
          <a:prstGeom prst="rect">
            <a:avLst/>
          </a:prstGeom>
        </p:spPr>
        <p:txBody>
          <a:bodyPr/>
          <a:lstStyle>
            <a:lvl1pPr>
              <a:buClrTx/>
            </a:lvl1pPr>
          </a:lstStyle>
          <a:p>
            <a:r>
              <a:t>Title Text</a:t>
            </a:r>
          </a:p>
        </p:txBody>
      </p:sp>
      <p:sp>
        <p:nvSpPr>
          <p:cNvPr id="127" name="Slide Number"/>
          <p:cNvSpPr txBox="1">
            <a:spLocks noGrp="1"/>
          </p:cNvSpPr>
          <p:nvPr>
            <p:ph type="sldNum" sz="quarter" idx="2"/>
          </p:nvPr>
        </p:nvSpPr>
        <p:spPr>
          <a:xfrm>
            <a:off x="11955253" y="13233400"/>
            <a:ext cx="453238" cy="487375"/>
          </a:xfrm>
          <a:prstGeom prst="rect">
            <a:avLst/>
          </a:prstGeom>
        </p:spPr>
        <p:txBody>
          <a:bodyPr anchor="t"/>
          <a:lstStyle>
            <a:lvl1pPr>
              <a:buClrTx/>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2559736" y="-1609527"/>
            <a:ext cx="18834099" cy="12556076"/>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2070100" y="8788400"/>
            <a:ext cx="20243800" cy="1968500"/>
          </a:xfrm>
          <a:prstGeom prst="rect">
            <a:avLst/>
          </a:prstGeom>
        </p:spPr>
        <p:txBody>
          <a:bodyPr/>
          <a:lstStyle/>
          <a:p>
            <a:r>
              <a:t>Title Text</a:t>
            </a:r>
          </a:p>
        </p:txBody>
      </p:sp>
      <p:sp>
        <p:nvSpPr>
          <p:cNvPr id="22" name="Body Level One…"/>
          <p:cNvSpPr txBox="1">
            <a:spLocks noGrp="1"/>
          </p:cNvSpPr>
          <p:nvPr>
            <p:ph type="body" sz="quarter" idx="1"/>
          </p:nvPr>
        </p:nvSpPr>
        <p:spPr>
          <a:xfrm>
            <a:off x="2070100" y="10744200"/>
            <a:ext cx="20243800" cy="19685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070100" y="4356100"/>
            <a:ext cx="20243800" cy="50038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8592578" y="822007"/>
            <a:ext cx="18666243" cy="12444154"/>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1778000" y="1104900"/>
            <a:ext cx="10223500" cy="5359400"/>
          </a:xfrm>
          <a:prstGeom prst="rect">
            <a:avLst/>
          </a:prstGeom>
        </p:spPr>
        <p:txBody>
          <a:bodyPr anchor="b"/>
          <a:lstStyle/>
          <a:p>
            <a:r>
              <a:t>Title Text</a:t>
            </a:r>
          </a:p>
        </p:txBody>
      </p:sp>
      <p:sp>
        <p:nvSpPr>
          <p:cNvPr id="40" name="Body Level One…"/>
          <p:cNvSpPr txBox="1">
            <a:spLocks noGrp="1"/>
          </p:cNvSpPr>
          <p:nvPr>
            <p:ph type="body" sz="quarter" idx="1"/>
          </p:nvPr>
        </p:nvSpPr>
        <p:spPr>
          <a:xfrm>
            <a:off x="1778000" y="6731000"/>
            <a:ext cx="10223500" cy="5359400"/>
          </a:xfrm>
          <a:prstGeom prst="rect">
            <a:avLst/>
          </a:prstGeom>
        </p:spPr>
        <p:txBody>
          <a:bodyPr anchor="t"/>
          <a:lstStyle>
            <a:lvl1pPr marL="0" indent="0" algn="ctr">
              <a:spcBef>
                <a:spcPts val="0"/>
              </a:spcBef>
              <a:buClrTx/>
              <a:buSzTx/>
              <a:buNone/>
              <a:defRPr sz="3600">
                <a:latin typeface="Zapfino"/>
                <a:ea typeface="Zapfino"/>
                <a:cs typeface="Zapfino"/>
                <a:sym typeface="Zapfino"/>
              </a:defRPr>
            </a:lvl1pPr>
            <a:lvl2pPr marL="0" indent="0" algn="ctr">
              <a:spcBef>
                <a:spcPts val="0"/>
              </a:spcBef>
              <a:buClrTx/>
              <a:buSzTx/>
              <a:buNone/>
              <a:defRPr sz="3600">
                <a:latin typeface="Zapfino"/>
                <a:ea typeface="Zapfino"/>
                <a:cs typeface="Zapfino"/>
                <a:sym typeface="Zapfino"/>
              </a:defRPr>
            </a:lvl2pPr>
            <a:lvl3pPr marL="0" indent="0" algn="ctr">
              <a:spcBef>
                <a:spcPts val="0"/>
              </a:spcBef>
              <a:buClrTx/>
              <a:buSzTx/>
              <a:buNone/>
              <a:defRPr sz="3600">
                <a:latin typeface="Zapfino"/>
                <a:ea typeface="Zapfino"/>
                <a:cs typeface="Zapfino"/>
                <a:sym typeface="Zapfino"/>
              </a:defRPr>
            </a:lvl3pPr>
            <a:lvl4pPr marL="0" indent="0" algn="ctr">
              <a:spcBef>
                <a:spcPts val="0"/>
              </a:spcBef>
              <a:buClrTx/>
              <a:buSzTx/>
              <a:buNone/>
              <a:defRPr sz="3600">
                <a:latin typeface="Zapfino"/>
                <a:ea typeface="Zapfino"/>
                <a:cs typeface="Zapfino"/>
                <a:sym typeface="Zapfino"/>
              </a:defRPr>
            </a:lvl4pPr>
            <a:lvl5pPr marL="0" indent="0" algn="ctr">
              <a:spcBef>
                <a:spcPts val="0"/>
              </a:spcBef>
              <a:buClrTx/>
              <a:buSzTx/>
              <a:buNone/>
              <a:defRPr sz="3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2070100" y="4254500"/>
            <a:ext cx="202438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12934950" y="2257124"/>
            <a:ext cx="9525000" cy="14317580"/>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21"/>
          </p:nvPr>
        </p:nvSpPr>
        <p:spPr>
          <a:xfrm>
            <a:off x="13652500" y="4610100"/>
            <a:ext cx="9525000" cy="10371667"/>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22"/>
          </p:nvPr>
        </p:nvSpPr>
        <p:spPr>
          <a:xfrm>
            <a:off x="13030200" y="630755"/>
            <a:ext cx="10820400" cy="7213601"/>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23"/>
          </p:nvPr>
        </p:nvSpPr>
        <p:spPr>
          <a:xfrm>
            <a:off x="1206500" y="-1955800"/>
            <a:ext cx="12065000" cy="1813560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2070100" y="1320800"/>
            <a:ext cx="20243800" cy="1107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7"/>
              </a:buBlip>
            </a:lvl1pPr>
            <a:lvl2pPr>
              <a:buBlip>
                <a:blip r:embed="rId17"/>
              </a:buBlip>
            </a:lvl2pPr>
            <a:lvl3pPr>
              <a:buBlip>
                <a:blip r:embed="rId17"/>
              </a:buBlip>
            </a:lvl3pPr>
            <a:lvl4pPr>
              <a:buBlip>
                <a:blip r:embed="rId17"/>
              </a:buBlip>
            </a:lvl4pPr>
            <a:lvl5pPr>
              <a:buBlip>
                <a:blip r:embed="rId17"/>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2070100" y="800100"/>
            <a:ext cx="20243800" cy="332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1955253" y="13228625"/>
            <a:ext cx="453238" cy="487375"/>
          </a:xfrm>
          <a:prstGeom prst="rect">
            <a:avLst/>
          </a:prstGeom>
          <a:ln w="12700">
            <a:miter lim="400000"/>
          </a:ln>
        </p:spPr>
        <p:txBody>
          <a:bodyPr wrap="none" lIns="50800" tIns="50800" rIns="50800" bIns="50800" anchor="b">
            <a:spAutoFit/>
          </a:bodyPr>
          <a:lstStyle>
            <a:lvl1pPr>
              <a:defRPr sz="2400" b="1">
                <a:solidFill>
                  <a:srgbClr val="51573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1pPr>
      <a:lvl2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2pPr>
      <a:lvl3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3pPr>
      <a:lvl4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4pPr>
      <a:lvl5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5pPr>
      <a:lvl6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6pPr>
      <a:lvl7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7pPr>
      <a:lvl8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8pPr>
      <a:lvl9pPr marL="0" marR="0" indent="0" algn="ctr" defTabSz="825500" rtl="0" latinLnBrk="0">
        <a:lnSpc>
          <a:spcPct val="100000"/>
        </a:lnSpc>
        <a:spcBef>
          <a:spcPts val="0"/>
        </a:spcBef>
        <a:spcAft>
          <a:spcPts val="0"/>
        </a:spcAft>
        <a:buClr>
          <a:srgbClr val="9A7865"/>
        </a:buClr>
        <a:buSzTx/>
        <a:buFontTx/>
        <a:buNone/>
        <a:tabLst/>
        <a:defRPr sz="10600" b="0" i="0" u="none" strike="noStrike" cap="none" spc="0" baseline="0">
          <a:solidFill>
            <a:srgbClr val="85604A"/>
          </a:solidFill>
          <a:uFillTx/>
          <a:latin typeface="+mn-lt"/>
          <a:ea typeface="+mn-ea"/>
          <a:cs typeface="+mn-cs"/>
          <a:sym typeface="Didot"/>
        </a:defRPr>
      </a:lvl9pPr>
    </p:titleStyle>
    <p:bodyStyle>
      <a:lvl1pPr marL="5715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1pPr>
      <a:lvl2pPr marL="11430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2pPr>
      <a:lvl3pPr marL="17145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3pPr>
      <a:lvl4pPr marL="22860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4pPr>
      <a:lvl5pPr marL="28575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5pPr>
      <a:lvl6pPr marL="34290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6pPr>
      <a:lvl7pPr marL="40005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7pPr>
      <a:lvl8pPr marL="45720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8pPr>
      <a:lvl9pPr marL="5143500" marR="0" indent="-571500" algn="l" defTabSz="825500" rtl="0" latinLnBrk="0">
        <a:lnSpc>
          <a:spcPct val="100000"/>
        </a:lnSpc>
        <a:spcBef>
          <a:spcPts val="4500"/>
        </a:spcBef>
        <a:spcAft>
          <a:spcPts val="0"/>
        </a:spcAft>
        <a:buClr>
          <a:srgbClr val="9A7865"/>
        </a:buClr>
        <a:buSzPct val="40000"/>
        <a:buFontTx/>
        <a:buBlip>
          <a:blip r:embed="rId17"/>
        </a:buBlip>
        <a:tabLst/>
        <a:defRPr sz="5000" b="0" i="0" u="none" strike="noStrike" cap="none" spc="0" baseline="0">
          <a:solidFill>
            <a:srgbClr val="625B48"/>
          </a:solidFill>
          <a:uFillTx/>
          <a:latin typeface="+mn-lt"/>
          <a:ea typeface="+mn-ea"/>
          <a:cs typeface="+mn-cs"/>
          <a:sym typeface="Didot"/>
        </a:defRPr>
      </a:lvl9pPr>
    </p:bodyStyle>
    <p:otherStyle>
      <a:lvl1pPr marL="0" marR="0" indent="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1pPr>
      <a:lvl2pPr marL="0" marR="0" indent="2286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2pPr>
      <a:lvl3pPr marL="0" marR="0" indent="4572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3pPr>
      <a:lvl4pPr marL="0" marR="0" indent="6858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4pPr>
      <a:lvl5pPr marL="0" marR="0" indent="9144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5pPr>
      <a:lvl6pPr marL="0" marR="0" indent="11430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6pPr>
      <a:lvl7pPr marL="0" marR="0" indent="13716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7pPr>
      <a:lvl8pPr marL="0" marR="0" indent="16002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8pPr>
      <a:lvl9pPr marL="0" marR="0" indent="1828800" algn="ctr" defTabSz="825500" latinLnBrk="0">
        <a:lnSpc>
          <a:spcPct val="100000"/>
        </a:lnSpc>
        <a:spcBef>
          <a:spcPts val="0"/>
        </a:spcBef>
        <a:spcAft>
          <a:spcPts val="0"/>
        </a:spcAft>
        <a:buClr>
          <a:srgbClr val="9A7865"/>
        </a:buClr>
        <a:buSzTx/>
        <a:buFontTx/>
        <a:buNone/>
        <a:tabLst/>
        <a:defRPr sz="2400" b="1" i="0" u="none" strike="noStrike" cap="none" spc="0" baseline="0">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136" name="Circle"/>
          <p:cNvSpPr/>
          <p:nvPr/>
        </p:nvSpPr>
        <p:spPr>
          <a:xfrm>
            <a:off x="-1" y="13624005"/>
            <a:ext cx="88918" cy="91995"/>
          </a:xfrm>
          <a:prstGeom prst="ellipse">
            <a:avLst/>
          </a:prstGeom>
          <a:solidFill>
            <a:srgbClr val="FFFFFF"/>
          </a:solidFill>
          <a:ln w="12700">
            <a:miter lim="400000"/>
          </a:ln>
        </p:spPr>
        <p:txBody>
          <a:bodyPr lIns="50800" tIns="50800" rIns="50800" bIns="50800" anchor="ctr"/>
          <a:lstStyle/>
          <a:p>
            <a:pPr>
              <a:defRPr sz="5000"/>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And in those times there shall many stand up against the king of the south: also the robbers of thy people shall exalt themselves to establish the vision;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a:r>
            <a:r>
              <a:rPr>
                <a:solidFill>
                  <a:schemeClr val="accent5">
                    <a:hueOff val="122773"/>
                    <a:satOff val="6301"/>
                    <a:lumOff val="-20829"/>
                  </a:schemeClr>
                </a:solidFill>
              </a:rPr>
              <a:t>in those times</a:t>
            </a:r>
            <a:r>
              <a:t> there shall </a:t>
            </a:r>
            <a:r>
              <a:rPr>
                <a:solidFill>
                  <a:schemeClr val="accent5">
                    <a:hueOff val="122773"/>
                    <a:satOff val="6301"/>
                    <a:lumOff val="-20829"/>
                  </a:schemeClr>
                </a:solidFill>
              </a:rPr>
              <a:t>many</a:t>
            </a:r>
            <a:r>
              <a:t> </a:t>
            </a:r>
            <a:r>
              <a:rPr>
                <a:solidFill>
                  <a:schemeClr val="accent5">
                    <a:hueOff val="122773"/>
                    <a:satOff val="6301"/>
                    <a:lumOff val="-20829"/>
                  </a:schemeClr>
                </a:solidFill>
              </a:rPr>
              <a:t>stand up against the king of the south</a:t>
            </a:r>
            <a:r>
              <a:t>: also the robbers of thy people shall exalt themselves to establish the vision; but they shall fall.</a:t>
            </a:r>
          </a:p>
        </p:txBody>
      </p:sp>
      <p:pic>
        <p:nvPicPr>
          <p:cNvPr id="195"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196"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197"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And out of one of them came forth a little horn, which waxed exceeding great, toward the south, and toward the east, and toward the pleasant land."/>
          <p:cNvSpPr txBox="1"/>
          <p:nvPr/>
        </p:nvSpPr>
        <p:spPr>
          <a:xfrm>
            <a:off x="1155983" y="1750060"/>
            <a:ext cx="13228864" cy="4658360"/>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800" b="1">
                <a:solidFill>
                  <a:schemeClr val="accent6">
                    <a:hueOff val="-186402"/>
                    <a:lumOff val="-30311"/>
                  </a:schemeClr>
                </a:solidFill>
                <a:latin typeface="Perpetua"/>
                <a:ea typeface="Perpetua"/>
                <a:cs typeface="Perpetua"/>
                <a:sym typeface="Perpetua"/>
              </a:defRPr>
            </a:pPr>
            <a:r>
              <a:t>And out of one of them came forth a little horn, which waxed exceeding great, </a:t>
            </a:r>
            <a:r>
              <a:rPr>
                <a:solidFill>
                  <a:schemeClr val="accent5">
                    <a:hueOff val="122773"/>
                    <a:satOff val="6301"/>
                    <a:lumOff val="-20829"/>
                  </a:schemeClr>
                </a:solidFill>
              </a:rPr>
              <a:t>toward the south, and toward the east, and toward the pleasant </a:t>
            </a:r>
            <a:r>
              <a:rPr i="1">
                <a:solidFill>
                  <a:schemeClr val="accent5">
                    <a:hueOff val="122773"/>
                    <a:satOff val="6301"/>
                    <a:lumOff val="-20829"/>
                  </a:schemeClr>
                </a:solidFill>
              </a:rPr>
              <a:t>land</a:t>
            </a:r>
            <a:r>
              <a:rPr i="1"/>
              <a:t>.</a:t>
            </a:r>
          </a:p>
        </p:txBody>
      </p:sp>
      <p:pic>
        <p:nvPicPr>
          <p:cNvPr id="691"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92" name="Line"/>
          <p:cNvSpPr/>
          <p:nvPr/>
        </p:nvSpPr>
        <p:spPr>
          <a:xfrm>
            <a:off x="1229009" y="1432874"/>
            <a:ext cx="4043081"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93" name="Daniel 8:9"/>
          <p:cNvSpPr txBox="1"/>
          <p:nvPr/>
        </p:nvSpPr>
        <p:spPr>
          <a:xfrm>
            <a:off x="1195847" y="444778"/>
            <a:ext cx="4109406"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8:9</a:t>
            </a:r>
          </a:p>
        </p:txBody>
      </p:sp>
      <p:sp>
        <p:nvSpPr>
          <p:cNvPr id="694" name="Line"/>
          <p:cNvSpPr/>
          <p:nvPr/>
        </p:nvSpPr>
        <p:spPr>
          <a:xfrm>
            <a:off x="1189145" y="7822615"/>
            <a:ext cx="451249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95" name="Daniel 8:23"/>
          <p:cNvSpPr txBox="1"/>
          <p:nvPr/>
        </p:nvSpPr>
        <p:spPr>
          <a:xfrm>
            <a:off x="1155983" y="6834519"/>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8:23</a:t>
            </a:r>
          </a:p>
        </p:txBody>
      </p:sp>
      <p:sp>
        <p:nvSpPr>
          <p:cNvPr id="696" name="And in the latter time of their kingdom, when the transgressors are come to the full, a king of fierce countenance, and understanding dark sentences, shall stand up."/>
          <p:cNvSpPr txBox="1"/>
          <p:nvPr/>
        </p:nvSpPr>
        <p:spPr>
          <a:xfrm>
            <a:off x="1155983" y="8015619"/>
            <a:ext cx="13228864" cy="465836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800" b="1">
                <a:solidFill>
                  <a:schemeClr val="accent6">
                    <a:hueOff val="-186402"/>
                    <a:lumOff val="-30311"/>
                  </a:schemeClr>
                </a:solidFill>
                <a:latin typeface="Perpetua"/>
                <a:ea typeface="Perpetua"/>
                <a:cs typeface="Perpetua"/>
                <a:sym typeface="Perpetua"/>
              </a:defRPr>
            </a:pPr>
            <a:r>
              <a:t>And in the latter time of their kingdom, when the transgressors are come to the full, a </a:t>
            </a:r>
            <a:r>
              <a:rPr>
                <a:solidFill>
                  <a:schemeClr val="accent5">
                    <a:hueOff val="122773"/>
                    <a:satOff val="6301"/>
                    <a:lumOff val="-20829"/>
                  </a:schemeClr>
                </a:solidFill>
              </a:rPr>
              <a:t>king of fierce countenance</a:t>
            </a:r>
            <a:r>
              <a:t>, and understanding dark sentences, </a:t>
            </a:r>
            <a:r>
              <a:rPr>
                <a:solidFill>
                  <a:schemeClr val="accent5">
                    <a:hueOff val="122773"/>
                    <a:satOff val="6301"/>
                    <a:lumOff val="-20829"/>
                  </a:schemeClr>
                </a:solidFill>
              </a:rPr>
              <a:t>shall stand up</a:t>
            </a:r>
            <a:r>
              <a:t>.</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Line"/>
          <p:cNvSpPr/>
          <p:nvPr/>
        </p:nvSpPr>
        <p:spPr>
          <a:xfrm>
            <a:off x="6745271" y="2658093"/>
            <a:ext cx="10893457" cy="1"/>
          </a:xfrm>
          <a:prstGeom prst="line">
            <a:avLst/>
          </a:prstGeom>
          <a:ln w="1905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699" name="Three Powers"/>
          <p:cNvSpPr txBox="1"/>
          <p:nvPr/>
        </p:nvSpPr>
        <p:spPr>
          <a:xfrm>
            <a:off x="6477921" y="683039"/>
            <a:ext cx="11428159" cy="23272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5000" b="1">
                <a:solidFill>
                  <a:schemeClr val="accent5">
                    <a:hueOff val="122773"/>
                    <a:satOff val="6301"/>
                    <a:lumOff val="-20829"/>
                  </a:schemeClr>
                </a:solidFill>
                <a:latin typeface="Perpetua"/>
                <a:ea typeface="Perpetua"/>
                <a:cs typeface="Perpetua"/>
                <a:sym typeface="Perpetua"/>
              </a:defRPr>
            </a:lvl1pPr>
          </a:lstStyle>
          <a:p>
            <a:r>
              <a:t>Three Powers</a:t>
            </a:r>
          </a:p>
        </p:txBody>
      </p:sp>
      <p:sp>
        <p:nvSpPr>
          <p:cNvPr id="700" name="King of the North"/>
          <p:cNvSpPr txBox="1"/>
          <p:nvPr/>
        </p:nvSpPr>
        <p:spPr>
          <a:xfrm>
            <a:off x="6028245" y="4109856"/>
            <a:ext cx="12471005"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King of the North</a:t>
            </a:r>
          </a:p>
        </p:txBody>
      </p:sp>
      <p:sp>
        <p:nvSpPr>
          <p:cNvPr id="701" name="King of the South"/>
          <p:cNvSpPr txBox="1"/>
          <p:nvPr/>
        </p:nvSpPr>
        <p:spPr>
          <a:xfrm>
            <a:off x="5956498" y="6138681"/>
            <a:ext cx="12327509"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King of the South</a:t>
            </a:r>
          </a:p>
        </p:txBody>
      </p:sp>
      <p:sp>
        <p:nvSpPr>
          <p:cNvPr id="702" name="Rome"/>
          <p:cNvSpPr txBox="1"/>
          <p:nvPr/>
        </p:nvSpPr>
        <p:spPr>
          <a:xfrm>
            <a:off x="10096896" y="8167506"/>
            <a:ext cx="4190208"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Rome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0" animBg="1" advAuto="0"/>
      <p:bldP spid="701" grpId="0" animBg="1" advAuto="0"/>
      <p:bldP spid="702" grpId="0"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And in his estate shall stand up a vile person, to whom they shall not give the honour of the kingdom: but he shall come in peaceably, and obtain the kingdom by flatteries."/>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a:r>
            <a:r>
              <a:rPr>
                <a:solidFill>
                  <a:schemeClr val="accent5">
                    <a:hueOff val="122773"/>
                    <a:satOff val="6301"/>
                    <a:lumOff val="-20829"/>
                  </a:schemeClr>
                </a:solidFill>
              </a:rPr>
              <a:t>in his estate shall stand up a vile person</a:t>
            </a:r>
            <a:r>
              <a:t>, to whom they shall not give the honour of the kingdom: but he shall come in peaceably, and obtain the kingdom by flatteries.</a:t>
            </a:r>
          </a:p>
        </p:txBody>
      </p:sp>
      <p:pic>
        <p:nvPicPr>
          <p:cNvPr id="710"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11"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12" name="Daniel 11:21"/>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11:21</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And in his estate shall stand up a vile person, to whom they shall not give the honour of the kingdom: but he shall come in peaceably, and obtain the kingdom by flatteries."/>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his estate shall stand up a vile person, to whom they shall not give the honour of the kingdom: but </a:t>
            </a:r>
            <a:r>
              <a:rPr>
                <a:solidFill>
                  <a:schemeClr val="accent5">
                    <a:hueOff val="122773"/>
                    <a:satOff val="6301"/>
                    <a:lumOff val="-20829"/>
                  </a:schemeClr>
                </a:solidFill>
              </a:rPr>
              <a:t>he shall come in peaceably, and obtain the kingdom by flatteries</a:t>
            </a:r>
            <a:r>
              <a:t>.</a:t>
            </a:r>
          </a:p>
        </p:txBody>
      </p:sp>
      <p:pic>
        <p:nvPicPr>
          <p:cNvPr id="715"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16"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17" name="Daniel 11:21"/>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11:21</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he senators, whose sole fear was to seem to understand him, burst into tears, plaints, and vows: with extended arms they supplicated the gods, invoked the image of Augustus, and embraced the knees of Tiberius… the senate stooping to the most humiliati"/>
          <p:cNvSpPr txBox="1"/>
          <p:nvPr/>
        </p:nvSpPr>
        <p:spPr>
          <a:xfrm>
            <a:off x="1604369" y="824225"/>
            <a:ext cx="13230030" cy="81203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700" b="1">
                <a:solidFill>
                  <a:schemeClr val="accent6">
                    <a:hueOff val="-186402"/>
                    <a:lumOff val="-30311"/>
                  </a:schemeClr>
                </a:solidFill>
                <a:latin typeface="Perpetua"/>
                <a:ea typeface="Perpetua"/>
                <a:cs typeface="Perpetua"/>
                <a:sym typeface="Perpetua"/>
              </a:defRPr>
            </a:pPr>
            <a:r>
              <a:t>“…the senators, whose sole fear was to seem to understand him, burst into tears, plaints, and vows: with extended arms they supplicated the gods, invoked the image of Augustus, and embraced the knees of Tiberius… the senate stooping to the most humiliating importunity…</a:t>
            </a:r>
            <a:r>
              <a:rPr sz="1200">
                <a:latin typeface="Times Roman"/>
                <a:ea typeface="Times Roman"/>
                <a:cs typeface="Times Roman"/>
                <a:sym typeface="Times Roman"/>
              </a:rPr>
              <a:t> </a:t>
            </a:r>
            <a:r>
              <a:t>”</a:t>
            </a:r>
          </a:p>
        </p:txBody>
      </p:sp>
      <p:pic>
        <p:nvPicPr>
          <p:cNvPr id="720" name="Tacitus.jpg" descr="Tacitus.jpg"/>
          <p:cNvPicPr>
            <a:picLocks noChangeAspect="1"/>
          </p:cNvPicPr>
          <p:nvPr/>
        </p:nvPicPr>
        <p:blipFill>
          <a:blip r:embed="rId2"/>
          <a:srcRect l="4681" r="4681"/>
          <a:stretch>
            <a:fillRect/>
          </a:stretch>
        </p:blipFill>
        <p:spPr>
          <a:xfrm>
            <a:off x="15318892" y="1087834"/>
            <a:ext cx="7925997" cy="115401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721" name="Annals of Tacitus, Book 1, p. 24"/>
          <p:cNvSpPr txBox="1"/>
          <p:nvPr/>
        </p:nvSpPr>
        <p:spPr>
          <a:xfrm>
            <a:off x="1604369" y="11661953"/>
            <a:ext cx="6482656" cy="6858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ClrTx/>
              <a:defRPr sz="4000" b="1">
                <a:solidFill>
                  <a:schemeClr val="accent6">
                    <a:hueOff val="-186402"/>
                    <a:lumOff val="-30311"/>
                  </a:schemeClr>
                </a:solidFill>
                <a:latin typeface="Perpetua"/>
                <a:ea typeface="Perpetua"/>
                <a:cs typeface="Perpetua"/>
                <a:sym typeface="Perpetua"/>
              </a:defRPr>
            </a:pPr>
            <a:r>
              <a:rPr i="1"/>
              <a:t>Annals of Tacitus</a:t>
            </a:r>
            <a:r>
              <a:t>, Book 1, p. 24 </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he first news of his death caused such joy at Rome that people ran about yelling: ‘To the Tiber with Tiberius!’ and other offered prayers to Mother Earth and the Infernal Gods to give him no home below except among the damned. There ware [sic] also lou"/>
          <p:cNvSpPr txBox="1"/>
          <p:nvPr/>
        </p:nvSpPr>
        <p:spPr>
          <a:xfrm>
            <a:off x="10077285" y="1087913"/>
            <a:ext cx="13230031" cy="900049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6700" b="1">
                <a:solidFill>
                  <a:schemeClr val="accent6">
                    <a:hueOff val="-186402"/>
                    <a:lumOff val="-30311"/>
                  </a:schemeClr>
                </a:solidFill>
                <a:latin typeface="Perpetua"/>
                <a:ea typeface="Perpetua"/>
                <a:cs typeface="Perpetua"/>
                <a:sym typeface="Perpetua"/>
              </a:defRPr>
            </a:lvl1pPr>
          </a:lstStyle>
          <a:p>
            <a:r>
              <a:t>“The first news of his death caused such joy at Rome that people ran about yelling: ‘To the Tiber with Tiberius!’ and other offered prayers to Mother Earth and the Infernal Gods to give him no home below except among the damned. There ware [sic] also loud threats to drag his body off with a hook and fling it on the Stairs of Mourning</a:t>
            </a:r>
          </a:p>
        </p:txBody>
      </p:sp>
      <p:pic>
        <p:nvPicPr>
          <p:cNvPr id="724" name="Seutonius.jpg" descr="Seutonius.jpg"/>
          <p:cNvPicPr>
            <a:picLocks noChangeAspect="1"/>
          </p:cNvPicPr>
          <p:nvPr/>
        </p:nvPicPr>
        <p:blipFill>
          <a:blip r:embed="rId2"/>
          <a:srcRect l="4212" r="4212"/>
          <a:stretch>
            <a:fillRect/>
          </a:stretch>
        </p:blipFill>
        <p:spPr>
          <a:xfrm>
            <a:off x="1604369" y="1087913"/>
            <a:ext cx="7925997" cy="115401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725" name="Gauis Seutonius Tranquillus…"/>
          <p:cNvSpPr txBox="1"/>
          <p:nvPr/>
        </p:nvSpPr>
        <p:spPr>
          <a:xfrm>
            <a:off x="15240004" y="11221042"/>
            <a:ext cx="7617223" cy="1270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4000" b="1">
                <a:solidFill>
                  <a:schemeClr val="accent6">
                    <a:hueOff val="-186402"/>
                    <a:lumOff val="-30311"/>
                  </a:schemeClr>
                </a:solidFill>
                <a:latin typeface="Perpetua"/>
                <a:ea typeface="Perpetua"/>
                <a:cs typeface="Perpetua"/>
                <a:sym typeface="Perpetua"/>
              </a:defRPr>
            </a:pPr>
            <a:r>
              <a:t>Gauis Seutonius Tranquillus</a:t>
            </a:r>
          </a:p>
          <a:p>
            <a:pPr algn="r">
              <a:buClrTx/>
              <a:defRPr sz="4000" b="1">
                <a:solidFill>
                  <a:schemeClr val="accent6">
                    <a:hueOff val="-186402"/>
                    <a:lumOff val="-30311"/>
                  </a:schemeClr>
                </a:solidFill>
                <a:latin typeface="Perpetua"/>
                <a:ea typeface="Perpetua"/>
                <a:cs typeface="Perpetua"/>
                <a:sym typeface="Perpetua"/>
              </a:defRPr>
            </a:pPr>
            <a:r>
              <a:rPr i="1"/>
              <a:t>The Lives of the Twelve Caesars</a:t>
            </a:r>
            <a:r>
              <a:t>, p. 130</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Gemonian Stairs]; for popular resentment against his savage behaviour was now increased by a fresh outrage… Thus the hatred of Tiberius grew hotter than ever - his cruelty, it was said, continued even after his death - and when the funeral procession le"/>
          <p:cNvSpPr txBox="1"/>
          <p:nvPr/>
        </p:nvSpPr>
        <p:spPr>
          <a:xfrm>
            <a:off x="10077285" y="1087913"/>
            <a:ext cx="13230031" cy="900049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6700" b="1">
                <a:solidFill>
                  <a:schemeClr val="accent6">
                    <a:hueOff val="-186402"/>
                    <a:lumOff val="-30311"/>
                  </a:schemeClr>
                </a:solidFill>
                <a:latin typeface="Perpetua"/>
                <a:ea typeface="Perpetua"/>
                <a:cs typeface="Perpetua"/>
                <a:sym typeface="Perpetua"/>
              </a:defRPr>
            </a:lvl1pPr>
          </a:lstStyle>
          <a:p>
            <a:r>
              <a:t>[Gemonian Stairs]; for popular resentment against his savage behaviour was now increased by a fresh outrage… Thus the hatred of Tiberius grew hotter than ever - his cruelty, it was said, continued even after his death - and when the funeral procession left Misenum, the cry went up: ‘Take him to the amphitheatre at Atella! Give him</a:t>
            </a:r>
          </a:p>
        </p:txBody>
      </p:sp>
      <p:pic>
        <p:nvPicPr>
          <p:cNvPr id="728" name="Seutonius.jpg" descr="Seutonius.jpg"/>
          <p:cNvPicPr>
            <a:picLocks noChangeAspect="1"/>
          </p:cNvPicPr>
          <p:nvPr/>
        </p:nvPicPr>
        <p:blipFill>
          <a:blip r:embed="rId2"/>
          <a:srcRect l="4212" r="4212"/>
          <a:stretch>
            <a:fillRect/>
          </a:stretch>
        </p:blipFill>
        <p:spPr>
          <a:xfrm>
            <a:off x="1604369" y="1087913"/>
            <a:ext cx="7925997" cy="115401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729" name="Gauis Seutonius Tranquillus…"/>
          <p:cNvSpPr txBox="1"/>
          <p:nvPr/>
        </p:nvSpPr>
        <p:spPr>
          <a:xfrm>
            <a:off x="15240004" y="11221042"/>
            <a:ext cx="7617223" cy="1270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4000" b="1">
                <a:solidFill>
                  <a:schemeClr val="accent6">
                    <a:hueOff val="-186402"/>
                    <a:lumOff val="-30311"/>
                  </a:schemeClr>
                </a:solidFill>
                <a:latin typeface="Perpetua"/>
                <a:ea typeface="Perpetua"/>
                <a:cs typeface="Perpetua"/>
                <a:sym typeface="Perpetua"/>
              </a:defRPr>
            </a:pPr>
            <a:r>
              <a:t>Gauis Seutonius Tranquillus</a:t>
            </a:r>
          </a:p>
          <a:p>
            <a:pPr algn="r">
              <a:buClrTx/>
              <a:defRPr sz="4000" b="1">
                <a:solidFill>
                  <a:schemeClr val="accent6">
                    <a:hueOff val="-186402"/>
                    <a:lumOff val="-30311"/>
                  </a:schemeClr>
                </a:solidFill>
                <a:latin typeface="Perpetua"/>
                <a:ea typeface="Perpetua"/>
                <a:cs typeface="Perpetua"/>
                <a:sym typeface="Perpetua"/>
              </a:defRPr>
            </a:pPr>
            <a:r>
              <a:rPr i="1"/>
              <a:t>The Lives of the Twelve Caesars</a:t>
            </a:r>
            <a:r>
              <a:t>, p. 130</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only a half-burning.’ (For Atella was the home of popular farces, and half-burning in an amphitheatre would have been a farcical ignominy.)”"/>
          <p:cNvSpPr txBox="1"/>
          <p:nvPr/>
        </p:nvSpPr>
        <p:spPr>
          <a:xfrm>
            <a:off x="10077285" y="1087913"/>
            <a:ext cx="13230031" cy="45999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6700" b="1">
                <a:solidFill>
                  <a:schemeClr val="accent6">
                    <a:hueOff val="-186402"/>
                    <a:lumOff val="-30311"/>
                  </a:schemeClr>
                </a:solidFill>
                <a:latin typeface="Perpetua"/>
                <a:ea typeface="Perpetua"/>
                <a:cs typeface="Perpetua"/>
                <a:sym typeface="Perpetua"/>
              </a:defRPr>
            </a:lvl1pPr>
          </a:lstStyle>
          <a:p>
            <a:r>
              <a:t>only a half-burning.’ (For Atella was the home of popular farces, and half-burning in an amphitheatre would have been a farcical ignominy.)”</a:t>
            </a:r>
          </a:p>
        </p:txBody>
      </p:sp>
      <p:pic>
        <p:nvPicPr>
          <p:cNvPr id="732" name="Seutonius.jpg" descr="Seutonius.jpg"/>
          <p:cNvPicPr>
            <a:picLocks noChangeAspect="1"/>
          </p:cNvPicPr>
          <p:nvPr/>
        </p:nvPicPr>
        <p:blipFill>
          <a:blip r:embed="rId2"/>
          <a:srcRect l="4212" r="4212"/>
          <a:stretch>
            <a:fillRect/>
          </a:stretch>
        </p:blipFill>
        <p:spPr>
          <a:xfrm>
            <a:off x="1604369" y="1087913"/>
            <a:ext cx="7925997" cy="115401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733" name="Gauis Seutonius Tranquillus…"/>
          <p:cNvSpPr txBox="1"/>
          <p:nvPr/>
        </p:nvSpPr>
        <p:spPr>
          <a:xfrm>
            <a:off x="15240004" y="11221042"/>
            <a:ext cx="7617223" cy="1270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4000" b="1">
                <a:solidFill>
                  <a:schemeClr val="accent6">
                    <a:hueOff val="-186402"/>
                    <a:lumOff val="-30311"/>
                  </a:schemeClr>
                </a:solidFill>
                <a:latin typeface="Perpetua"/>
                <a:ea typeface="Perpetua"/>
                <a:cs typeface="Perpetua"/>
                <a:sym typeface="Perpetua"/>
              </a:defRPr>
            </a:pPr>
            <a:r>
              <a:t>Gauis Seutonius Tranquillus</a:t>
            </a:r>
          </a:p>
          <a:p>
            <a:pPr algn="r">
              <a:buClrTx/>
              <a:defRPr sz="4000" b="1">
                <a:solidFill>
                  <a:schemeClr val="accent6">
                    <a:hueOff val="-186402"/>
                    <a:lumOff val="-30311"/>
                  </a:schemeClr>
                </a:solidFill>
                <a:latin typeface="Perpetua"/>
                <a:ea typeface="Perpetua"/>
                <a:cs typeface="Perpetua"/>
                <a:sym typeface="Perpetua"/>
              </a:defRPr>
            </a:pPr>
            <a:r>
              <a:rPr i="1"/>
              <a:t>The Lives of the Twelve Caesars</a:t>
            </a:r>
            <a:r>
              <a:t>, p. 130</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And the king shall do according to his will; and he shall exalt himself, and magnify himself above every god, and shall speak marvellous things against the God of gods, and shall prosper till the indignation be accomplished: for that that is determined s"/>
          <p:cNvSpPr txBox="1"/>
          <p:nvPr/>
        </p:nvSpPr>
        <p:spPr>
          <a:xfrm>
            <a:off x="1194083" y="3602413"/>
            <a:ext cx="13228864" cy="86410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7200" b="1">
                <a:solidFill>
                  <a:schemeClr val="accent6">
                    <a:hueOff val="-186402"/>
                    <a:lumOff val="-30311"/>
                  </a:schemeClr>
                </a:solidFill>
                <a:latin typeface="Perpetua"/>
                <a:ea typeface="Perpetua"/>
                <a:cs typeface="Perpetua"/>
                <a:sym typeface="Perpetua"/>
              </a:defRPr>
            </a:lvl1pPr>
          </a:lstStyle>
          <a:p>
            <a:r>
              <a:t>And the king shall do according to his will; and he shall exalt himself, and magnify himself above every god, and shall speak marvellous things against the God of gods, and shall prosper till the indignation be accomplished: for that that is determined shall be done.</a:t>
            </a:r>
          </a:p>
        </p:txBody>
      </p:sp>
      <p:pic>
        <p:nvPicPr>
          <p:cNvPr id="736"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37"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38" name="Daniel 11:3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11:36</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And the king shall do according to his will; and he shall exalt himself, and magnify himself above every god, and shall speak marvellous things against the God of gods, and shall prosper till the indignation be accomplished: for that that is determined s"/>
          <p:cNvSpPr txBox="1"/>
          <p:nvPr/>
        </p:nvSpPr>
        <p:spPr>
          <a:xfrm>
            <a:off x="1194083" y="3602413"/>
            <a:ext cx="13228864" cy="86410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a:r>
            <a:r>
              <a:rPr>
                <a:solidFill>
                  <a:schemeClr val="accent5">
                    <a:hueOff val="122773"/>
                    <a:satOff val="6301"/>
                    <a:lumOff val="-20829"/>
                  </a:schemeClr>
                </a:solidFill>
              </a:rPr>
              <a:t>the king</a:t>
            </a:r>
            <a:r>
              <a:t> shall do according to his will; and he shall exalt himself, and magnify himself above every god, and shall speak marvellous things against the God of gods, and shall prosper till the indignation be accomplished: for that that is determined shall be done.</a:t>
            </a:r>
          </a:p>
        </p:txBody>
      </p:sp>
      <p:pic>
        <p:nvPicPr>
          <p:cNvPr id="741"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42"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43" name="Daniel 11:3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11:36</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And in those times there shall many stand up against the king of the south: also the robbers of thy people shall exalt themselves to establish the vision;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those times there shall many stand up against the king of the south: </a:t>
            </a:r>
            <a:r>
              <a:rPr>
                <a:solidFill>
                  <a:schemeClr val="accent5">
                    <a:hueOff val="122773"/>
                    <a:satOff val="6301"/>
                    <a:lumOff val="-20829"/>
                  </a:schemeClr>
                </a:solidFill>
              </a:rPr>
              <a:t>also</a:t>
            </a:r>
            <a:r>
              <a:t> the robbers of thy people shall exalt themselves to establish the vision; but they shall fall.</a:t>
            </a:r>
          </a:p>
        </p:txBody>
      </p:sp>
      <p:pic>
        <p:nvPicPr>
          <p:cNvPr id="200"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01"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02"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And the king shall do according to his will; and he shall exalt himself, and magnify himself above every god, and shall speak marvellous things against the God of gods, and shall prosper till the indignation be accomplished: for that that is determined s"/>
          <p:cNvSpPr txBox="1"/>
          <p:nvPr/>
        </p:nvSpPr>
        <p:spPr>
          <a:xfrm>
            <a:off x="1194083" y="3602413"/>
            <a:ext cx="13228864" cy="86410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a:r>
            <a:r>
              <a:rPr>
                <a:solidFill>
                  <a:schemeClr val="accent5">
                    <a:hueOff val="122773"/>
                    <a:satOff val="6301"/>
                    <a:lumOff val="-20829"/>
                  </a:schemeClr>
                </a:solidFill>
              </a:rPr>
              <a:t>the king</a:t>
            </a:r>
            <a:r>
              <a:t> </a:t>
            </a:r>
            <a:r>
              <a:rPr>
                <a:solidFill>
                  <a:schemeClr val="accent5">
                    <a:hueOff val="122773"/>
                    <a:satOff val="6301"/>
                    <a:lumOff val="-20829"/>
                  </a:schemeClr>
                </a:solidFill>
              </a:rPr>
              <a:t>shall do according to his will</a:t>
            </a:r>
            <a:r>
              <a:t>; and he shall exalt himself, and magnify himself above every god, and shall speak marvellous things against the God of gods, and shall prosper till the indignation be accomplished: for that that is determined shall be done.</a:t>
            </a:r>
          </a:p>
        </p:txBody>
      </p:sp>
      <p:pic>
        <p:nvPicPr>
          <p:cNvPr id="746"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47"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48" name="Daniel 11:3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11:36</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Line"/>
          <p:cNvSpPr/>
          <p:nvPr/>
        </p:nvSpPr>
        <p:spPr>
          <a:xfrm>
            <a:off x="6352792" y="1984993"/>
            <a:ext cx="11678416"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751" name="According to his will"/>
          <p:cNvSpPr txBox="1"/>
          <p:nvPr/>
        </p:nvSpPr>
        <p:spPr>
          <a:xfrm>
            <a:off x="3607358" y="683039"/>
            <a:ext cx="1716928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According to his will</a:t>
            </a:r>
          </a:p>
        </p:txBody>
      </p:sp>
      <p:sp>
        <p:nvSpPr>
          <p:cNvPr id="752" name="Daniel 8:4 - Medo-Persia"/>
          <p:cNvSpPr txBox="1"/>
          <p:nvPr/>
        </p:nvSpPr>
        <p:spPr>
          <a:xfrm>
            <a:off x="3577140" y="4109856"/>
            <a:ext cx="17229721"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8:4 - Medo-Persia</a:t>
            </a:r>
          </a:p>
        </p:txBody>
      </p:sp>
      <p:sp>
        <p:nvSpPr>
          <p:cNvPr id="753" name="Daniel 11:3 - Alexander"/>
          <p:cNvSpPr txBox="1"/>
          <p:nvPr/>
        </p:nvSpPr>
        <p:spPr>
          <a:xfrm>
            <a:off x="3981828" y="6149816"/>
            <a:ext cx="16420344"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11:3 - Alexander</a:t>
            </a:r>
          </a:p>
        </p:txBody>
      </p:sp>
      <p:sp>
        <p:nvSpPr>
          <p:cNvPr id="754" name="Daniel 11:16 - Pagan Rome"/>
          <p:cNvSpPr txBox="1"/>
          <p:nvPr/>
        </p:nvSpPr>
        <p:spPr>
          <a:xfrm>
            <a:off x="2950759" y="8180206"/>
            <a:ext cx="18482482"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11:16 - Pagan Rome</a:t>
            </a:r>
          </a:p>
        </p:txBody>
      </p:sp>
      <p:sp>
        <p:nvSpPr>
          <p:cNvPr id="755" name="Daniel 11:36 - Papal Rome"/>
          <p:cNvSpPr txBox="1"/>
          <p:nvPr/>
        </p:nvSpPr>
        <p:spPr>
          <a:xfrm>
            <a:off x="3134965" y="10207466"/>
            <a:ext cx="18114070"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11:36 - Papal Rome</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And the king shall do according to his will; and he shall exalt himself, and magnify himself above every god, and shall speak marvellous things against the God of gods, and shall prosper till the indignation be accomplished: for that that is determined s"/>
          <p:cNvSpPr txBox="1"/>
          <p:nvPr/>
        </p:nvSpPr>
        <p:spPr>
          <a:xfrm>
            <a:off x="1194083" y="3602413"/>
            <a:ext cx="13228864" cy="86410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a:r>
            <a:r>
              <a:rPr>
                <a:solidFill>
                  <a:schemeClr val="accent5">
                    <a:hueOff val="122773"/>
                    <a:satOff val="6301"/>
                    <a:lumOff val="-20829"/>
                  </a:schemeClr>
                </a:solidFill>
              </a:rPr>
              <a:t>the king</a:t>
            </a:r>
            <a:r>
              <a:t> shall do according to his will; and he shall </a:t>
            </a:r>
            <a:r>
              <a:rPr>
                <a:solidFill>
                  <a:schemeClr val="accent5">
                    <a:hueOff val="122773"/>
                    <a:satOff val="6301"/>
                    <a:lumOff val="-20829"/>
                  </a:schemeClr>
                </a:solidFill>
              </a:rPr>
              <a:t>exalt himself</a:t>
            </a:r>
            <a:r>
              <a:t>, and </a:t>
            </a:r>
            <a:r>
              <a:rPr>
                <a:solidFill>
                  <a:schemeClr val="accent5">
                    <a:hueOff val="122773"/>
                    <a:satOff val="6301"/>
                    <a:lumOff val="-20829"/>
                  </a:schemeClr>
                </a:solidFill>
              </a:rPr>
              <a:t>magnify himself above every god</a:t>
            </a:r>
            <a:r>
              <a:t>, and shall </a:t>
            </a:r>
            <a:r>
              <a:rPr>
                <a:solidFill>
                  <a:schemeClr val="accent5">
                    <a:hueOff val="122773"/>
                    <a:satOff val="6301"/>
                    <a:lumOff val="-20829"/>
                  </a:schemeClr>
                </a:solidFill>
              </a:rPr>
              <a:t>speak marvellous things against the God of gods</a:t>
            </a:r>
            <a:r>
              <a:t>, and shall </a:t>
            </a:r>
            <a:r>
              <a:rPr>
                <a:solidFill>
                  <a:schemeClr val="accent5">
                    <a:hueOff val="122773"/>
                    <a:satOff val="6301"/>
                    <a:lumOff val="-20829"/>
                  </a:schemeClr>
                </a:solidFill>
              </a:rPr>
              <a:t>prosper</a:t>
            </a:r>
            <a:r>
              <a:t> till the indignation be accomplished: for that that is determined shall be done.</a:t>
            </a:r>
          </a:p>
        </p:txBody>
      </p:sp>
      <p:pic>
        <p:nvPicPr>
          <p:cNvPr id="758"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59"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60" name="Daniel 11:3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11:36</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And at the time of the end shall the king of the south push at him: and the king of the north shall come against him like a whirlwind, with chariots, and with horsemen, and with many ships; and he shall enter into the countries, and shall overflow and pa"/>
          <p:cNvSpPr txBox="1"/>
          <p:nvPr/>
        </p:nvSpPr>
        <p:spPr>
          <a:xfrm>
            <a:off x="1194083" y="3602413"/>
            <a:ext cx="13228864" cy="86410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the time of the end shall the king of the south </a:t>
            </a:r>
            <a:r>
              <a:rPr>
                <a:solidFill>
                  <a:schemeClr val="accent5">
                    <a:hueOff val="122773"/>
                    <a:satOff val="6301"/>
                    <a:lumOff val="-20829"/>
                  </a:schemeClr>
                </a:solidFill>
              </a:rPr>
              <a:t>push at</a:t>
            </a:r>
            <a:r>
              <a:t> </a:t>
            </a:r>
            <a:r>
              <a:rPr>
                <a:solidFill>
                  <a:schemeClr val="accent5">
                    <a:hueOff val="122773"/>
                    <a:satOff val="6301"/>
                    <a:lumOff val="-20829"/>
                  </a:schemeClr>
                </a:solidFill>
              </a:rPr>
              <a:t>him</a:t>
            </a:r>
            <a:r>
              <a:t>: and the king of the north shall come against him like a whirlwind, with chariots, and with horsemen, and with many ships; and he shall enter into the countries, and shall overflow and pass over.</a:t>
            </a:r>
          </a:p>
        </p:txBody>
      </p:sp>
      <p:pic>
        <p:nvPicPr>
          <p:cNvPr id="763"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64"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65" name="Daniel 11:4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11:40</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And at the time of the end shall the king of the south push at him: and the king of the north shall come against him like a whirlwind, with chariots, and with horsemen, and with many ships; and he shall enter into the countries, and shall overflow and pa"/>
          <p:cNvSpPr txBox="1"/>
          <p:nvPr/>
        </p:nvSpPr>
        <p:spPr>
          <a:xfrm>
            <a:off x="1194083" y="3602413"/>
            <a:ext cx="13228864" cy="86410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the time of the end shall the king of the south </a:t>
            </a:r>
            <a:r>
              <a:rPr>
                <a:solidFill>
                  <a:schemeClr val="accent5">
                    <a:hueOff val="122773"/>
                    <a:satOff val="6301"/>
                    <a:lumOff val="-20829"/>
                  </a:schemeClr>
                </a:solidFill>
              </a:rPr>
              <a:t>push at</a:t>
            </a:r>
            <a:r>
              <a:t> </a:t>
            </a:r>
            <a:r>
              <a:rPr>
                <a:solidFill>
                  <a:schemeClr val="accent5">
                    <a:hueOff val="122773"/>
                    <a:satOff val="6301"/>
                    <a:lumOff val="-20829"/>
                  </a:schemeClr>
                </a:solidFill>
              </a:rPr>
              <a:t>him</a:t>
            </a:r>
            <a:r>
              <a:t>: and the king of the north shall </a:t>
            </a:r>
            <a:r>
              <a:rPr>
                <a:solidFill>
                  <a:schemeClr val="accent5">
                    <a:hueOff val="122773"/>
                    <a:satOff val="6301"/>
                    <a:lumOff val="-20829"/>
                  </a:schemeClr>
                </a:solidFill>
              </a:rPr>
              <a:t>come against him</a:t>
            </a:r>
            <a:r>
              <a:t> like a whirlwind, with chariots, and with horsemen, and with many ships; and he shall enter into the countries, and shall overflow and pass over.</a:t>
            </a:r>
          </a:p>
        </p:txBody>
      </p:sp>
      <p:pic>
        <p:nvPicPr>
          <p:cNvPr id="768"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69"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70" name="Daniel 11:4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11:40</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72" name="Tarsee Li Daniel 11-16.png" descr="Tarsee Li Daniel 11-16.png"/>
          <p:cNvPicPr>
            <a:picLocks noChangeAspect="1"/>
          </p:cNvPicPr>
          <p:nvPr/>
        </p:nvPicPr>
        <p:blipFill>
          <a:blip r:embed="rId2"/>
          <a:srcRect l="1940" r="17331"/>
          <a:stretch>
            <a:fillRect/>
          </a:stretch>
        </p:blipFill>
        <p:spPr>
          <a:xfrm>
            <a:off x="10070" y="3047411"/>
            <a:ext cx="24363748" cy="7004639"/>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And at the time of the end shall the king of the south push at him: and the king of the north shall come against him like a whirlwind, with chariots, and with horsemen, and with many ships; and he shall enter into the countries, and shall overflow and pa"/>
          <p:cNvSpPr txBox="1"/>
          <p:nvPr/>
        </p:nvSpPr>
        <p:spPr>
          <a:xfrm>
            <a:off x="1194083" y="3602413"/>
            <a:ext cx="13228864" cy="86410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the time of the end shall the </a:t>
            </a:r>
            <a:r>
              <a:rPr>
                <a:solidFill>
                  <a:schemeClr val="accent5">
                    <a:hueOff val="122773"/>
                    <a:satOff val="6301"/>
                    <a:lumOff val="-20829"/>
                  </a:schemeClr>
                </a:solidFill>
              </a:rPr>
              <a:t>king of the south</a:t>
            </a:r>
            <a:r>
              <a:t> push at </a:t>
            </a:r>
            <a:r>
              <a:rPr>
                <a:solidFill>
                  <a:schemeClr val="accent5">
                    <a:hueOff val="122773"/>
                    <a:satOff val="6301"/>
                    <a:lumOff val="-20829"/>
                  </a:schemeClr>
                </a:solidFill>
              </a:rPr>
              <a:t>him</a:t>
            </a:r>
            <a:r>
              <a:t>: and the </a:t>
            </a:r>
            <a:r>
              <a:rPr>
                <a:solidFill>
                  <a:schemeClr val="accent5">
                    <a:hueOff val="122773"/>
                    <a:satOff val="6301"/>
                    <a:lumOff val="-20829"/>
                  </a:schemeClr>
                </a:solidFill>
              </a:rPr>
              <a:t>king of the north</a:t>
            </a:r>
            <a:r>
              <a:t> shall come against </a:t>
            </a:r>
            <a:r>
              <a:rPr>
                <a:solidFill>
                  <a:schemeClr val="accent5">
                    <a:hueOff val="122773"/>
                    <a:satOff val="6301"/>
                    <a:lumOff val="-20829"/>
                  </a:schemeClr>
                </a:solidFill>
              </a:rPr>
              <a:t>him</a:t>
            </a:r>
            <a:r>
              <a:t> like a whirlwind, with chariots, and with horsemen, and with many ships; and he shall enter into the countries, and shall overflow and pass over.</a:t>
            </a:r>
          </a:p>
        </p:txBody>
      </p:sp>
      <p:pic>
        <p:nvPicPr>
          <p:cNvPr id="775"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776"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777" name="Daniel 11:4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11:40</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Line"/>
          <p:cNvSpPr/>
          <p:nvPr/>
        </p:nvSpPr>
        <p:spPr>
          <a:xfrm>
            <a:off x="6745271" y="2658093"/>
            <a:ext cx="10893457" cy="1"/>
          </a:xfrm>
          <a:prstGeom prst="line">
            <a:avLst/>
          </a:prstGeom>
          <a:ln w="1905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780" name="Three Powers"/>
          <p:cNvSpPr txBox="1"/>
          <p:nvPr/>
        </p:nvSpPr>
        <p:spPr>
          <a:xfrm>
            <a:off x="6477921" y="683039"/>
            <a:ext cx="11428159" cy="23272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5000" b="1">
                <a:solidFill>
                  <a:schemeClr val="accent5">
                    <a:hueOff val="122773"/>
                    <a:satOff val="6301"/>
                    <a:lumOff val="-20829"/>
                  </a:schemeClr>
                </a:solidFill>
                <a:latin typeface="Perpetua"/>
                <a:ea typeface="Perpetua"/>
                <a:cs typeface="Perpetua"/>
                <a:sym typeface="Perpetua"/>
              </a:defRPr>
            </a:lvl1pPr>
          </a:lstStyle>
          <a:p>
            <a:r>
              <a:t>Three Powers</a:t>
            </a:r>
          </a:p>
        </p:txBody>
      </p:sp>
      <p:sp>
        <p:nvSpPr>
          <p:cNvPr id="781" name="King of the North"/>
          <p:cNvSpPr txBox="1"/>
          <p:nvPr/>
        </p:nvSpPr>
        <p:spPr>
          <a:xfrm>
            <a:off x="6028245" y="4109856"/>
            <a:ext cx="12471005"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King of the North</a:t>
            </a:r>
          </a:p>
        </p:txBody>
      </p:sp>
      <p:sp>
        <p:nvSpPr>
          <p:cNvPr id="782" name="King of the South"/>
          <p:cNvSpPr txBox="1"/>
          <p:nvPr/>
        </p:nvSpPr>
        <p:spPr>
          <a:xfrm>
            <a:off x="5956498" y="6138681"/>
            <a:ext cx="12327509"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King of the South</a:t>
            </a:r>
          </a:p>
        </p:txBody>
      </p:sp>
      <p:sp>
        <p:nvSpPr>
          <p:cNvPr id="783" name="Rome"/>
          <p:cNvSpPr txBox="1"/>
          <p:nvPr/>
        </p:nvSpPr>
        <p:spPr>
          <a:xfrm>
            <a:off x="10096896" y="8167506"/>
            <a:ext cx="4190208"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Rome</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Dr. Richard Litke, PhD…"/>
          <p:cNvSpPr txBox="1"/>
          <p:nvPr/>
        </p:nvSpPr>
        <p:spPr>
          <a:xfrm>
            <a:off x="9735363" y="4007181"/>
            <a:ext cx="13954158" cy="42037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11100" b="1">
                <a:solidFill>
                  <a:schemeClr val="accent6">
                    <a:hueOff val="-186402"/>
                    <a:lumOff val="-30311"/>
                  </a:schemeClr>
                </a:solidFill>
                <a:latin typeface="Perpetua"/>
                <a:ea typeface="Perpetua"/>
                <a:cs typeface="Perpetua"/>
                <a:sym typeface="Perpetua"/>
              </a:defRPr>
            </a:pPr>
            <a:r>
              <a:t>Dr. Richard Litke, PhD</a:t>
            </a:r>
          </a:p>
          <a:p>
            <a:pPr algn="l" defTabSz="457200">
              <a:defRPr sz="8500" b="1">
                <a:solidFill>
                  <a:schemeClr val="accent6">
                    <a:hueOff val="-186402"/>
                    <a:lumOff val="-30311"/>
                  </a:schemeClr>
                </a:solidFill>
                <a:latin typeface="Perpetua"/>
                <a:ea typeface="Perpetua"/>
                <a:cs typeface="Perpetua"/>
                <a:sym typeface="Perpetua"/>
              </a:defRPr>
            </a:pPr>
            <a:r>
              <a:t>Professor Emeritus,</a:t>
            </a:r>
          </a:p>
          <a:p>
            <a:pPr algn="l" defTabSz="457200">
              <a:defRPr sz="8500" b="1">
                <a:solidFill>
                  <a:schemeClr val="accent6">
                    <a:hueOff val="-186402"/>
                    <a:lumOff val="-30311"/>
                  </a:schemeClr>
                </a:solidFill>
                <a:latin typeface="Perpetua"/>
                <a:ea typeface="Perpetua"/>
                <a:cs typeface="Perpetua"/>
                <a:sym typeface="Perpetua"/>
              </a:defRPr>
            </a:pPr>
            <a:r>
              <a:t>Walla Walla University</a:t>
            </a:r>
          </a:p>
        </p:txBody>
      </p:sp>
      <p:pic>
        <p:nvPicPr>
          <p:cNvPr id="786" name="Litke, Dr. Richard.jpeg" descr="Litke, Dr. Richard.jpeg"/>
          <p:cNvPicPr>
            <a:picLocks noChangeAspect="1"/>
          </p:cNvPicPr>
          <p:nvPr/>
        </p:nvPicPr>
        <p:blipFill>
          <a:blip r:embed="rId2"/>
          <a:srcRect l="2806" r="11092"/>
          <a:stretch>
            <a:fillRect/>
          </a:stretch>
        </p:blipFill>
        <p:spPr>
          <a:xfrm>
            <a:off x="1279845" y="1025724"/>
            <a:ext cx="7776369" cy="116645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In Daniel 11:40, there exist two significant but parallel clauses, which are rendered in the NKJV as, (1) ‘the king of the South shall attack him,’ and (2) ‘the king of the North shall come against him.’ The construction, in the Hebrew Bible here portra"/>
          <p:cNvSpPr txBox="1"/>
          <p:nvPr/>
        </p:nvSpPr>
        <p:spPr>
          <a:xfrm>
            <a:off x="9712404" y="800100"/>
            <a:ext cx="13916457" cy="10813217"/>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6000" b="1">
                <a:solidFill>
                  <a:schemeClr val="accent6">
                    <a:hueOff val="-186402"/>
                    <a:lumOff val="-30311"/>
                  </a:schemeClr>
                </a:solidFill>
                <a:latin typeface="Perpetua"/>
                <a:ea typeface="Perpetua"/>
                <a:cs typeface="Perpetua"/>
                <a:sym typeface="Perpetua"/>
              </a:defRPr>
            </a:pPr>
            <a:r>
              <a:rPr sz="5800" dirty="0"/>
              <a:t>“In Daniel 11:40, there exist </a:t>
            </a:r>
            <a:r>
              <a:rPr sz="5800" i="1" dirty="0"/>
              <a:t>two significant but parallel clauses</a:t>
            </a:r>
            <a:r>
              <a:rPr sz="5800" dirty="0"/>
              <a:t>, which are rendered in the NKJV as, (1) ‘the king of the South shall attack him,’ and (2) ‘the king of the North shall come against him.’ The construction, in the Hebrew Bible here portrays two distinctly separate powers (represented in typical Hebrew syntactical style in a parallel construction) as struggling in hostile action </a:t>
            </a:r>
            <a:r>
              <a:rPr sz="5800" i="1" dirty="0"/>
              <a:t>with the same singular object of their fury</a:t>
            </a:r>
            <a:r>
              <a:rPr sz="5800" dirty="0"/>
              <a:t>. In each clause, an action verb is followed by an</a:t>
            </a:r>
          </a:p>
        </p:txBody>
      </p:sp>
      <p:sp>
        <p:nvSpPr>
          <p:cNvPr id="789" name="Richard L. Litke, The Other Side of Daniel, excerpt of chapter 15,…"/>
          <p:cNvSpPr txBox="1"/>
          <p:nvPr/>
        </p:nvSpPr>
        <p:spPr>
          <a:xfrm>
            <a:off x="12637295" y="11553234"/>
            <a:ext cx="10594449" cy="14351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3100" b="1">
                <a:solidFill>
                  <a:schemeClr val="accent6">
                    <a:hueOff val="-186402"/>
                    <a:lumOff val="-30311"/>
                  </a:schemeClr>
                </a:solidFill>
                <a:latin typeface="Perpetua"/>
                <a:ea typeface="Perpetua"/>
                <a:cs typeface="Perpetua"/>
                <a:sym typeface="Perpetua"/>
              </a:defRPr>
            </a:pPr>
            <a:r>
              <a:t>Richard L. Litke, </a:t>
            </a:r>
            <a:r>
              <a:rPr i="1"/>
              <a:t>The Other Side of Daniel</a:t>
            </a:r>
            <a:r>
              <a:t>, excerpt of chapter 15,</a:t>
            </a:r>
          </a:p>
          <a:p>
            <a:pPr algn="r">
              <a:buClrTx/>
              <a:defRPr sz="3100" b="1">
                <a:solidFill>
                  <a:schemeClr val="accent6">
                    <a:hueOff val="-186402"/>
                    <a:lumOff val="-30311"/>
                  </a:schemeClr>
                </a:solidFill>
                <a:latin typeface="Perpetua"/>
                <a:ea typeface="Perpetua"/>
                <a:cs typeface="Perpetua"/>
                <a:sym typeface="Perpetua"/>
              </a:defRPr>
            </a:pPr>
            <a:r>
              <a:t>Abbreviated Notes for Daniel 11:1-45. </a:t>
            </a:r>
          </a:p>
          <a:p>
            <a:pPr algn="r">
              <a:buClrTx/>
              <a:defRPr sz="3100" b="1">
                <a:solidFill>
                  <a:schemeClr val="accent6">
                    <a:hueOff val="-186402"/>
                    <a:lumOff val="-30311"/>
                  </a:schemeClr>
                </a:solidFill>
                <a:latin typeface="Perpetua"/>
                <a:ea typeface="Perpetua"/>
                <a:cs typeface="Perpetua"/>
                <a:sym typeface="Perpetua"/>
              </a:defRPr>
            </a:pPr>
            <a:r>
              <a:t>Unpublished manuscript, 2013.</a:t>
            </a:r>
            <a:r>
              <a:rPr sz="1200">
                <a:latin typeface="Times Roman"/>
                <a:ea typeface="Times Roman"/>
                <a:cs typeface="Times Roman"/>
                <a:sym typeface="Times Roman"/>
              </a:rPr>
              <a:t> </a:t>
            </a:r>
          </a:p>
        </p:txBody>
      </p:sp>
      <p:pic>
        <p:nvPicPr>
          <p:cNvPr id="790" name="Litke, Dr. Richard.jpeg" descr="Litke, Dr. Richard.jpeg"/>
          <p:cNvPicPr>
            <a:picLocks noChangeAspect="1"/>
          </p:cNvPicPr>
          <p:nvPr/>
        </p:nvPicPr>
        <p:blipFill>
          <a:blip r:embed="rId2"/>
          <a:srcRect l="2806" r="11092"/>
          <a:stretch>
            <a:fillRect/>
          </a:stretch>
        </p:blipFill>
        <p:spPr>
          <a:xfrm>
            <a:off x="1279845" y="1025724"/>
            <a:ext cx="7776369" cy="116645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And in those times there shall many stand up against the king of the south: also violent ones among your people  shall exalt themselves to establish the vision;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those times there shall many stand up against the king of the south: also </a:t>
            </a:r>
            <a:r>
              <a:rPr>
                <a:solidFill>
                  <a:schemeClr val="accent5">
                    <a:hueOff val="122773"/>
                    <a:satOff val="6301"/>
                    <a:lumOff val="-20829"/>
                  </a:schemeClr>
                </a:solidFill>
              </a:rPr>
              <a:t>violent ones among your people</a:t>
            </a:r>
            <a:r>
              <a:rPr sz="1200">
                <a:latin typeface="Times Roman"/>
                <a:ea typeface="Times Roman"/>
                <a:cs typeface="Times Roman"/>
                <a:sym typeface="Times Roman"/>
              </a:rPr>
              <a:t> </a:t>
            </a:r>
            <a:r>
              <a:t> shall exalt themselves to establish the vision; but they shall fall.</a:t>
            </a:r>
          </a:p>
        </p:txBody>
      </p:sp>
      <p:pic>
        <p:nvPicPr>
          <p:cNvPr id="205"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06"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07"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
        <p:nvSpPr>
          <p:cNvPr id="208" name="NASB, NIV, ESV"/>
          <p:cNvSpPr txBox="1"/>
          <p:nvPr/>
        </p:nvSpPr>
        <p:spPr>
          <a:xfrm>
            <a:off x="7770414" y="2335232"/>
            <a:ext cx="6217435" cy="1143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lnSpc>
                <a:spcPct val="90000"/>
              </a:lnSpc>
              <a:buClrTx/>
              <a:defRPr sz="7200" b="1">
                <a:solidFill>
                  <a:schemeClr val="accent6">
                    <a:hueOff val="-186402"/>
                    <a:lumOff val="-30311"/>
                  </a:schemeClr>
                </a:solidFill>
                <a:latin typeface="Perpetua"/>
                <a:ea typeface="Perpetua"/>
                <a:cs typeface="Perpetua"/>
                <a:sym typeface="Perpetua"/>
              </a:defRPr>
            </a:lvl1pPr>
          </a:lstStyle>
          <a:p>
            <a:r>
              <a:rPr dirty="0"/>
              <a:t>NASB, NIV, ESV</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antagonistic preposition to which a pronominal suffix is attached (literally, ’immo ‘with him’ and ’alayw ‘against him’). In this syntactical arrangement, a person who is familiar with Hebrew syntax would immediately perceive here the existence of such a"/>
          <p:cNvSpPr txBox="1"/>
          <p:nvPr/>
        </p:nvSpPr>
        <p:spPr>
          <a:xfrm>
            <a:off x="9712404" y="800100"/>
            <a:ext cx="13916457" cy="10813217"/>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6000" b="1">
                <a:solidFill>
                  <a:schemeClr val="accent6">
                    <a:hueOff val="-186402"/>
                    <a:lumOff val="-30311"/>
                  </a:schemeClr>
                </a:solidFill>
                <a:latin typeface="Perpetua"/>
                <a:ea typeface="Perpetua"/>
                <a:cs typeface="Perpetua"/>
                <a:sym typeface="Perpetua"/>
              </a:defRPr>
            </a:pPr>
            <a:r>
              <a:rPr sz="5800"/>
              <a:t>antagonistic preposition to which a pronominal suffix is attached (literally, ’</a:t>
            </a:r>
            <a:r>
              <a:rPr sz="5800" i="1"/>
              <a:t>immo</a:t>
            </a:r>
            <a:r>
              <a:rPr sz="5800"/>
              <a:t> ‘with </a:t>
            </a:r>
            <a:r>
              <a:rPr sz="5800" i="1"/>
              <a:t>him</a:t>
            </a:r>
            <a:r>
              <a:rPr sz="5800"/>
              <a:t>’ and ’</a:t>
            </a:r>
            <a:r>
              <a:rPr sz="5800" i="1"/>
              <a:t>alayw</a:t>
            </a:r>
            <a:r>
              <a:rPr sz="5800"/>
              <a:t> ‘against </a:t>
            </a:r>
            <a:r>
              <a:rPr sz="5800" i="1"/>
              <a:t>him</a:t>
            </a:r>
            <a:r>
              <a:rPr sz="5800"/>
              <a:t>’). In this syntactical arrangement, a person who is familiar with Hebrew syntax would immediately perceive here the existence of such an obviously parallel idea and construction that it would tend to eliminate </a:t>
            </a:r>
            <a:r>
              <a:rPr sz="5800" i="1"/>
              <a:t>any idea of a reciprocal action</a:t>
            </a:r>
            <a:r>
              <a:rPr sz="5800"/>
              <a:t> as being pictured in these two verbs, against supposed plural prepositional objects (hence here, </a:t>
            </a:r>
            <a:r>
              <a:rPr sz="5800" i="1"/>
              <a:t>there is only one single object</a:t>
            </a:r>
            <a:r>
              <a:rPr sz="5800"/>
              <a:t>, in</a:t>
            </a:r>
          </a:p>
        </p:txBody>
      </p:sp>
      <p:sp>
        <p:nvSpPr>
          <p:cNvPr id="793" name="Richard L. Litke, The Other Side of Daniel, excerpt of chapter 15,…"/>
          <p:cNvSpPr txBox="1"/>
          <p:nvPr/>
        </p:nvSpPr>
        <p:spPr>
          <a:xfrm>
            <a:off x="12637295" y="11553234"/>
            <a:ext cx="10594449" cy="14351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3100" b="1">
                <a:solidFill>
                  <a:schemeClr val="accent6">
                    <a:hueOff val="-186402"/>
                    <a:lumOff val="-30311"/>
                  </a:schemeClr>
                </a:solidFill>
                <a:latin typeface="Perpetua"/>
                <a:ea typeface="Perpetua"/>
                <a:cs typeface="Perpetua"/>
                <a:sym typeface="Perpetua"/>
              </a:defRPr>
            </a:pPr>
            <a:r>
              <a:t>Richard L. Litke, </a:t>
            </a:r>
            <a:r>
              <a:rPr i="1"/>
              <a:t>The Other Side of Daniel</a:t>
            </a:r>
            <a:r>
              <a:t>, excerpt of chapter 15,</a:t>
            </a:r>
          </a:p>
          <a:p>
            <a:pPr algn="r">
              <a:buClrTx/>
              <a:defRPr sz="3100" b="1">
                <a:solidFill>
                  <a:schemeClr val="accent6">
                    <a:hueOff val="-186402"/>
                    <a:lumOff val="-30311"/>
                  </a:schemeClr>
                </a:solidFill>
                <a:latin typeface="Perpetua"/>
                <a:ea typeface="Perpetua"/>
                <a:cs typeface="Perpetua"/>
                <a:sym typeface="Perpetua"/>
              </a:defRPr>
            </a:pPr>
            <a:r>
              <a:t>Abbreviated Notes for Daniel 11:1-45. </a:t>
            </a:r>
          </a:p>
          <a:p>
            <a:pPr algn="r">
              <a:buClrTx/>
              <a:defRPr sz="3100" b="1">
                <a:solidFill>
                  <a:schemeClr val="accent6">
                    <a:hueOff val="-186402"/>
                    <a:lumOff val="-30311"/>
                  </a:schemeClr>
                </a:solidFill>
                <a:latin typeface="Perpetua"/>
                <a:ea typeface="Perpetua"/>
                <a:cs typeface="Perpetua"/>
                <a:sym typeface="Perpetua"/>
              </a:defRPr>
            </a:pPr>
            <a:r>
              <a:t>Unpublished manuscript, 2013.</a:t>
            </a:r>
            <a:r>
              <a:rPr sz="1200">
                <a:latin typeface="Times Roman"/>
                <a:ea typeface="Times Roman"/>
                <a:cs typeface="Times Roman"/>
                <a:sym typeface="Times Roman"/>
              </a:rPr>
              <a:t> </a:t>
            </a:r>
          </a:p>
        </p:txBody>
      </p:sp>
      <p:pic>
        <p:nvPicPr>
          <p:cNvPr id="794" name="Litke, Dr. Richard.jpeg" descr="Litke, Dr. Richard.jpeg"/>
          <p:cNvPicPr>
            <a:picLocks noChangeAspect="1"/>
          </p:cNvPicPr>
          <p:nvPr/>
        </p:nvPicPr>
        <p:blipFill>
          <a:blip r:embed="rId2"/>
          <a:srcRect l="2806" r="11092"/>
          <a:stretch>
            <a:fillRect/>
          </a:stretch>
        </p:blipFill>
        <p:spPr>
          <a:xfrm>
            <a:off x="1279845" y="1025724"/>
            <a:ext cx="7776369" cy="116645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pite of the two verbs!) The prepositional object of all this verbal activity is clearly to be found in the topical subject introduced much earlier (in 11:36, ‘the King’)—the one who is the focus of all the activity in 11:36-39. One just cannot here obta"/>
          <p:cNvSpPr txBox="1"/>
          <p:nvPr/>
        </p:nvSpPr>
        <p:spPr>
          <a:xfrm>
            <a:off x="9712404" y="800100"/>
            <a:ext cx="13916457" cy="10813217"/>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6000" b="1">
                <a:solidFill>
                  <a:schemeClr val="accent6">
                    <a:hueOff val="-186402"/>
                    <a:lumOff val="-30311"/>
                  </a:schemeClr>
                </a:solidFill>
                <a:latin typeface="Perpetua"/>
                <a:ea typeface="Perpetua"/>
                <a:cs typeface="Perpetua"/>
                <a:sym typeface="Perpetua"/>
              </a:defRPr>
            </a:pPr>
            <a:r>
              <a:rPr sz="5800"/>
              <a:t>spite of the two verbs!) The prepositional </a:t>
            </a:r>
            <a:r>
              <a:rPr sz="5800" i="1"/>
              <a:t>object</a:t>
            </a:r>
            <a:r>
              <a:rPr sz="5800"/>
              <a:t> of all this verbal activity is clearly to be found in the topical </a:t>
            </a:r>
            <a:r>
              <a:rPr sz="5800" i="1"/>
              <a:t>subject</a:t>
            </a:r>
            <a:r>
              <a:rPr sz="5800"/>
              <a:t> introduced much earlier (in 11:36, ‘the King’)—the one who is the focus of all the activity in 11:36-39.</a:t>
            </a:r>
            <a:r>
              <a:rPr sz="5800">
                <a:solidFill>
                  <a:srgbClr val="000000"/>
                </a:solidFill>
              </a:rPr>
              <a:t> </a:t>
            </a:r>
            <a:r>
              <a:rPr sz="5800"/>
              <a:t>One just cannot here obtain the idea in 11:40 that the King of the South and the King of the North are somehow attacking each other; they are here represented instead as both attacking a common enemy who is simply represented as ‘him’ in each of the two clauses! Thus,</a:t>
            </a:r>
          </a:p>
        </p:txBody>
      </p:sp>
      <p:sp>
        <p:nvSpPr>
          <p:cNvPr id="797" name="Richard L. Litke, The Other Side of Daniel, excerpt of chapter 15,…"/>
          <p:cNvSpPr txBox="1"/>
          <p:nvPr/>
        </p:nvSpPr>
        <p:spPr>
          <a:xfrm>
            <a:off x="12637295" y="11553234"/>
            <a:ext cx="10594449" cy="14351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3100" b="1">
                <a:solidFill>
                  <a:schemeClr val="accent6">
                    <a:hueOff val="-186402"/>
                    <a:lumOff val="-30311"/>
                  </a:schemeClr>
                </a:solidFill>
                <a:latin typeface="Perpetua"/>
                <a:ea typeface="Perpetua"/>
                <a:cs typeface="Perpetua"/>
                <a:sym typeface="Perpetua"/>
              </a:defRPr>
            </a:pPr>
            <a:r>
              <a:t>Richard L. Litke, </a:t>
            </a:r>
            <a:r>
              <a:rPr i="1"/>
              <a:t>The Other Side of Daniel</a:t>
            </a:r>
            <a:r>
              <a:t>, excerpt of chapter 15,</a:t>
            </a:r>
          </a:p>
          <a:p>
            <a:pPr algn="r">
              <a:buClrTx/>
              <a:defRPr sz="3100" b="1">
                <a:solidFill>
                  <a:schemeClr val="accent6">
                    <a:hueOff val="-186402"/>
                    <a:lumOff val="-30311"/>
                  </a:schemeClr>
                </a:solidFill>
                <a:latin typeface="Perpetua"/>
                <a:ea typeface="Perpetua"/>
                <a:cs typeface="Perpetua"/>
                <a:sym typeface="Perpetua"/>
              </a:defRPr>
            </a:pPr>
            <a:r>
              <a:t>Abbreviated Notes for Daniel 11:1-45. </a:t>
            </a:r>
          </a:p>
          <a:p>
            <a:pPr algn="r">
              <a:buClrTx/>
              <a:defRPr sz="3100" b="1">
                <a:solidFill>
                  <a:schemeClr val="accent6">
                    <a:hueOff val="-186402"/>
                    <a:lumOff val="-30311"/>
                  </a:schemeClr>
                </a:solidFill>
                <a:latin typeface="Perpetua"/>
                <a:ea typeface="Perpetua"/>
                <a:cs typeface="Perpetua"/>
                <a:sym typeface="Perpetua"/>
              </a:defRPr>
            </a:pPr>
            <a:r>
              <a:t>Unpublished manuscript, 2013.</a:t>
            </a:r>
            <a:r>
              <a:rPr sz="1200">
                <a:latin typeface="Times Roman"/>
                <a:ea typeface="Times Roman"/>
                <a:cs typeface="Times Roman"/>
                <a:sym typeface="Times Roman"/>
              </a:rPr>
              <a:t> </a:t>
            </a:r>
          </a:p>
        </p:txBody>
      </p:sp>
      <p:pic>
        <p:nvPicPr>
          <p:cNvPr id="798" name="Litke, Dr. Richard.jpeg" descr="Litke, Dr. Richard.jpeg"/>
          <p:cNvPicPr>
            <a:picLocks noChangeAspect="1"/>
          </p:cNvPicPr>
          <p:nvPr/>
        </p:nvPicPr>
        <p:blipFill>
          <a:blip r:embed="rId2"/>
          <a:srcRect l="2806" r="11092"/>
          <a:stretch>
            <a:fillRect/>
          </a:stretch>
        </p:blipFill>
        <p:spPr>
          <a:xfrm>
            <a:off x="1279845" y="1025724"/>
            <a:ext cx="7776369" cy="116645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the first clause itself pictures an attack against some previously mentioned antecedent (‘with him’); and it is thus anaphoric in its general sense rather than reciprocal or cataphoric in force; and the clause should therefore not be construed (either sy"/>
          <p:cNvSpPr txBox="1"/>
          <p:nvPr/>
        </p:nvSpPr>
        <p:spPr>
          <a:xfrm>
            <a:off x="9712404" y="800100"/>
            <a:ext cx="13916457" cy="10813217"/>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6000" b="1">
                <a:solidFill>
                  <a:schemeClr val="accent6">
                    <a:hueOff val="-186402"/>
                    <a:lumOff val="-30311"/>
                  </a:schemeClr>
                </a:solidFill>
                <a:latin typeface="Perpetua"/>
                <a:ea typeface="Perpetua"/>
                <a:cs typeface="Perpetua"/>
                <a:sym typeface="Perpetua"/>
              </a:defRPr>
            </a:pPr>
            <a:r>
              <a:rPr sz="5800"/>
              <a:t>the first clause itself pictures an attack against some previously mentioned antecedent (‘with him’); and it is thus anaphoric in its general sense rather than reciprocal or cataphoric in force; and the clause should therefore not be construed (either syntactically or exegetically!) as representing a reciprocal attack against each other or against someone who is to be mentioned in the following part of the verse…</a:t>
            </a:r>
            <a:endParaRPr sz="5800">
              <a:solidFill>
                <a:srgbClr val="000000"/>
              </a:solidFill>
            </a:endParaRPr>
          </a:p>
          <a:p>
            <a:pPr algn="l" defTabSz="457200">
              <a:defRPr sz="6000" b="1">
                <a:solidFill>
                  <a:schemeClr val="accent6">
                    <a:hueOff val="-186402"/>
                    <a:lumOff val="-30311"/>
                  </a:schemeClr>
                </a:solidFill>
                <a:latin typeface="Perpetua"/>
                <a:ea typeface="Perpetua"/>
                <a:cs typeface="Perpetua"/>
                <a:sym typeface="Perpetua"/>
              </a:defRPr>
            </a:pPr>
            <a:r>
              <a:rPr sz="5800"/>
              <a:t>In brief, then, the pronominal suffix at the</a:t>
            </a:r>
          </a:p>
        </p:txBody>
      </p:sp>
      <p:sp>
        <p:nvSpPr>
          <p:cNvPr id="801" name="Richard L. Litke, The Other Side of Daniel, excerpt of chapter 15,…"/>
          <p:cNvSpPr txBox="1"/>
          <p:nvPr/>
        </p:nvSpPr>
        <p:spPr>
          <a:xfrm>
            <a:off x="12637295" y="11553234"/>
            <a:ext cx="10594449" cy="14351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3100" b="1">
                <a:solidFill>
                  <a:schemeClr val="accent6">
                    <a:hueOff val="-186402"/>
                    <a:lumOff val="-30311"/>
                  </a:schemeClr>
                </a:solidFill>
                <a:latin typeface="Perpetua"/>
                <a:ea typeface="Perpetua"/>
                <a:cs typeface="Perpetua"/>
                <a:sym typeface="Perpetua"/>
              </a:defRPr>
            </a:pPr>
            <a:r>
              <a:t>Richard L. Litke, </a:t>
            </a:r>
            <a:r>
              <a:rPr i="1"/>
              <a:t>The Other Side of Daniel</a:t>
            </a:r>
            <a:r>
              <a:t>, excerpt of chapter 15,</a:t>
            </a:r>
          </a:p>
          <a:p>
            <a:pPr algn="r">
              <a:buClrTx/>
              <a:defRPr sz="3100" b="1">
                <a:solidFill>
                  <a:schemeClr val="accent6">
                    <a:hueOff val="-186402"/>
                    <a:lumOff val="-30311"/>
                  </a:schemeClr>
                </a:solidFill>
                <a:latin typeface="Perpetua"/>
                <a:ea typeface="Perpetua"/>
                <a:cs typeface="Perpetua"/>
                <a:sym typeface="Perpetua"/>
              </a:defRPr>
            </a:pPr>
            <a:r>
              <a:t>Abbreviated Notes for Daniel 11:1-45. </a:t>
            </a:r>
          </a:p>
          <a:p>
            <a:pPr algn="r">
              <a:buClrTx/>
              <a:defRPr sz="3100" b="1">
                <a:solidFill>
                  <a:schemeClr val="accent6">
                    <a:hueOff val="-186402"/>
                    <a:lumOff val="-30311"/>
                  </a:schemeClr>
                </a:solidFill>
                <a:latin typeface="Perpetua"/>
                <a:ea typeface="Perpetua"/>
                <a:cs typeface="Perpetua"/>
                <a:sym typeface="Perpetua"/>
              </a:defRPr>
            </a:pPr>
            <a:r>
              <a:t>Unpublished manuscript, 2013.</a:t>
            </a:r>
            <a:r>
              <a:rPr sz="1200">
                <a:latin typeface="Times Roman"/>
                <a:ea typeface="Times Roman"/>
                <a:cs typeface="Times Roman"/>
                <a:sym typeface="Times Roman"/>
              </a:rPr>
              <a:t> </a:t>
            </a:r>
          </a:p>
        </p:txBody>
      </p:sp>
      <p:pic>
        <p:nvPicPr>
          <p:cNvPr id="802" name="Litke, Dr. Richard.jpeg" descr="Litke, Dr. Richard.jpeg"/>
          <p:cNvPicPr>
            <a:picLocks noChangeAspect="1"/>
          </p:cNvPicPr>
          <p:nvPr/>
        </p:nvPicPr>
        <p:blipFill>
          <a:blip r:embed="rId2"/>
          <a:srcRect l="2806" r="11092"/>
          <a:stretch>
            <a:fillRect/>
          </a:stretch>
        </p:blipFill>
        <p:spPr>
          <a:xfrm>
            <a:off x="1279845" y="1025724"/>
            <a:ext cx="7776369" cy="116645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end of each of the two prepositional phrases in 11:40 must refer to one single entity that is utterly separate from both the King of the North and the King of the South. In other words, a third power is clearly involved here—and that reference is certain"/>
          <p:cNvSpPr txBox="1"/>
          <p:nvPr/>
        </p:nvSpPr>
        <p:spPr>
          <a:xfrm>
            <a:off x="9712404" y="800100"/>
            <a:ext cx="13916457" cy="7243008"/>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6000" b="1">
                <a:solidFill>
                  <a:schemeClr val="accent6">
                    <a:hueOff val="-186402"/>
                    <a:lumOff val="-30311"/>
                  </a:schemeClr>
                </a:solidFill>
                <a:latin typeface="Perpetua"/>
                <a:ea typeface="Perpetua"/>
                <a:cs typeface="Perpetua"/>
                <a:sym typeface="Perpetua"/>
              </a:defRPr>
            </a:pPr>
            <a:r>
              <a:rPr sz="5800"/>
              <a:t>end of each of the two prepositional phrases in 11:40 must refer to one single entity that is utterly separate from both the King of the North and the King of the South. In other words, </a:t>
            </a:r>
            <a:r>
              <a:rPr sz="5800" i="1"/>
              <a:t>a third power is clearly involved here</a:t>
            </a:r>
            <a:r>
              <a:rPr sz="5800"/>
              <a:t>—and that reference is certainly to the king who was introduced at the beginning of 11:36!”</a:t>
            </a:r>
            <a:r>
              <a:rPr sz="5800">
                <a:latin typeface="Times Roman"/>
                <a:ea typeface="Times Roman"/>
                <a:cs typeface="Times Roman"/>
                <a:sym typeface="Times Roman"/>
              </a:rPr>
              <a:t> </a:t>
            </a:r>
          </a:p>
        </p:txBody>
      </p:sp>
      <p:sp>
        <p:nvSpPr>
          <p:cNvPr id="805" name="Richard L. Litke, The Other Side of Daniel, excerpt of chapter 15,…"/>
          <p:cNvSpPr txBox="1"/>
          <p:nvPr/>
        </p:nvSpPr>
        <p:spPr>
          <a:xfrm>
            <a:off x="12637295" y="11553234"/>
            <a:ext cx="10594449" cy="14351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3100" b="1">
                <a:solidFill>
                  <a:schemeClr val="accent6">
                    <a:hueOff val="-186402"/>
                    <a:lumOff val="-30311"/>
                  </a:schemeClr>
                </a:solidFill>
                <a:latin typeface="Perpetua"/>
                <a:ea typeface="Perpetua"/>
                <a:cs typeface="Perpetua"/>
                <a:sym typeface="Perpetua"/>
              </a:defRPr>
            </a:pPr>
            <a:r>
              <a:t>Richard L. Litke, </a:t>
            </a:r>
            <a:r>
              <a:rPr i="1"/>
              <a:t>The Other Side of Daniel</a:t>
            </a:r>
            <a:r>
              <a:t>, excerpt of chapter 15,</a:t>
            </a:r>
          </a:p>
          <a:p>
            <a:pPr algn="r">
              <a:buClrTx/>
              <a:defRPr sz="3100" b="1">
                <a:solidFill>
                  <a:schemeClr val="accent6">
                    <a:hueOff val="-186402"/>
                    <a:lumOff val="-30311"/>
                  </a:schemeClr>
                </a:solidFill>
                <a:latin typeface="Perpetua"/>
                <a:ea typeface="Perpetua"/>
                <a:cs typeface="Perpetua"/>
                <a:sym typeface="Perpetua"/>
              </a:defRPr>
            </a:pPr>
            <a:r>
              <a:t>Abbreviated Notes for Daniel 11:1-45. </a:t>
            </a:r>
          </a:p>
          <a:p>
            <a:pPr algn="r">
              <a:buClrTx/>
              <a:defRPr sz="3100" b="1">
                <a:solidFill>
                  <a:schemeClr val="accent6">
                    <a:hueOff val="-186402"/>
                    <a:lumOff val="-30311"/>
                  </a:schemeClr>
                </a:solidFill>
                <a:latin typeface="Perpetua"/>
                <a:ea typeface="Perpetua"/>
                <a:cs typeface="Perpetua"/>
                <a:sym typeface="Perpetua"/>
              </a:defRPr>
            </a:pPr>
            <a:r>
              <a:t>Unpublished manuscript, 2013.</a:t>
            </a:r>
            <a:r>
              <a:rPr sz="1200">
                <a:latin typeface="Times Roman"/>
                <a:ea typeface="Times Roman"/>
                <a:cs typeface="Times Roman"/>
                <a:sym typeface="Times Roman"/>
              </a:rPr>
              <a:t> </a:t>
            </a:r>
          </a:p>
        </p:txBody>
      </p:sp>
      <p:pic>
        <p:nvPicPr>
          <p:cNvPr id="806" name="Litke, Dr. Richard.jpeg" descr="Litke, Dr. Richard.jpeg"/>
          <p:cNvPicPr>
            <a:picLocks noChangeAspect="1"/>
          </p:cNvPicPr>
          <p:nvPr/>
        </p:nvPicPr>
        <p:blipFill>
          <a:blip r:embed="rId2"/>
          <a:srcRect l="2806" r="11092"/>
          <a:stretch>
            <a:fillRect/>
          </a:stretch>
        </p:blipFill>
        <p:spPr>
          <a:xfrm>
            <a:off x="1279845" y="1025724"/>
            <a:ext cx="7776369" cy="116645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And in those times there shall many stand up against the king of the south: also the robbers of thy people shall exalt themselves to establish the vision;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those times there shall many stand up against the king of the south: also </a:t>
            </a:r>
            <a:r>
              <a:rPr>
                <a:solidFill>
                  <a:schemeClr val="accent5">
                    <a:hueOff val="122773"/>
                    <a:satOff val="6301"/>
                    <a:lumOff val="-20829"/>
                  </a:schemeClr>
                </a:solidFill>
              </a:rPr>
              <a:t>the</a:t>
            </a:r>
            <a:r>
              <a:t> </a:t>
            </a:r>
            <a:r>
              <a:rPr>
                <a:solidFill>
                  <a:schemeClr val="accent5">
                    <a:hueOff val="122773"/>
                    <a:satOff val="6301"/>
                    <a:lumOff val="-20829"/>
                  </a:schemeClr>
                </a:solidFill>
              </a:rPr>
              <a:t>robbers of thy people</a:t>
            </a:r>
            <a:r>
              <a:t> shall exalt themselves to establish the vision; but they shall fall.</a:t>
            </a:r>
          </a:p>
        </p:txBody>
      </p:sp>
      <p:pic>
        <p:nvPicPr>
          <p:cNvPr id="211"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12"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13"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Line"/>
          <p:cNvSpPr/>
          <p:nvPr/>
        </p:nvSpPr>
        <p:spPr>
          <a:xfrm>
            <a:off x="7346659" y="1984993"/>
            <a:ext cx="9690682"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216" name="King of the North"/>
          <p:cNvSpPr txBox="1"/>
          <p:nvPr/>
        </p:nvSpPr>
        <p:spPr>
          <a:xfrm>
            <a:off x="7051279" y="683039"/>
            <a:ext cx="1028144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King of the North</a:t>
            </a:r>
          </a:p>
        </p:txBody>
      </p:sp>
      <p:grpSp>
        <p:nvGrpSpPr>
          <p:cNvPr id="220" name="Group"/>
          <p:cNvGrpSpPr/>
          <p:nvPr/>
        </p:nvGrpSpPr>
        <p:grpSpPr>
          <a:xfrm>
            <a:off x="2320201" y="3911600"/>
            <a:ext cx="19743597" cy="5959475"/>
            <a:chOff x="0" y="0"/>
            <a:chExt cx="19743596" cy="5959475"/>
          </a:xfrm>
        </p:grpSpPr>
        <p:sp>
          <p:nvSpPr>
            <p:cNvPr id="217" name="the robbers…"/>
            <p:cNvSpPr txBox="1"/>
            <p:nvPr/>
          </p:nvSpPr>
          <p:spPr>
            <a:xfrm>
              <a:off x="0" y="1652904"/>
              <a:ext cx="6504050" cy="25869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nSpc>
                  <a:spcPct val="90000"/>
                </a:lnSpc>
                <a:buClrTx/>
                <a:defRPr sz="9000" b="1">
                  <a:solidFill>
                    <a:schemeClr val="accent6">
                      <a:hueOff val="-186402"/>
                      <a:lumOff val="-30311"/>
                    </a:schemeClr>
                  </a:solidFill>
                  <a:latin typeface="Perpetua"/>
                  <a:ea typeface="Perpetua"/>
                  <a:cs typeface="Perpetua"/>
                  <a:sym typeface="Perpetua"/>
                </a:defRPr>
              </a:pPr>
              <a:r>
                <a:t>the robbers</a:t>
              </a:r>
            </a:p>
            <a:p>
              <a:pPr>
                <a:lnSpc>
                  <a:spcPct val="90000"/>
                </a:lnSpc>
                <a:buClrTx/>
                <a:defRPr sz="9000" b="1">
                  <a:solidFill>
                    <a:schemeClr val="accent6">
                      <a:hueOff val="-186402"/>
                      <a:lumOff val="-30311"/>
                    </a:schemeClr>
                  </a:solidFill>
                  <a:latin typeface="Perpetua"/>
                  <a:ea typeface="Perpetua"/>
                  <a:cs typeface="Perpetua"/>
                  <a:sym typeface="Perpetua"/>
                </a:defRPr>
              </a:pPr>
              <a:r>
                <a:t>of thy people</a:t>
              </a:r>
            </a:p>
          </p:txBody>
        </p:sp>
        <p:sp>
          <p:nvSpPr>
            <p:cNvPr id="218" name="violent ones…"/>
            <p:cNvSpPr txBox="1"/>
            <p:nvPr/>
          </p:nvSpPr>
          <p:spPr>
            <a:xfrm>
              <a:off x="10229684" y="1604719"/>
              <a:ext cx="9513913" cy="25869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nSpc>
                  <a:spcPct val="90000"/>
                </a:lnSpc>
                <a:buClrTx/>
                <a:defRPr sz="9000" b="1">
                  <a:solidFill>
                    <a:schemeClr val="accent6">
                      <a:hueOff val="-186402"/>
                      <a:lumOff val="-30311"/>
                    </a:schemeClr>
                  </a:solidFill>
                  <a:latin typeface="Perpetua"/>
                  <a:ea typeface="Perpetua"/>
                  <a:cs typeface="Perpetua"/>
                  <a:sym typeface="Perpetua"/>
                </a:defRPr>
              </a:pPr>
              <a:r>
                <a:t>violent ones</a:t>
              </a:r>
            </a:p>
            <a:p>
              <a:pPr>
                <a:lnSpc>
                  <a:spcPct val="90000"/>
                </a:lnSpc>
                <a:buClrTx/>
                <a:defRPr sz="9000" b="1">
                  <a:solidFill>
                    <a:schemeClr val="accent6">
                      <a:hueOff val="-186402"/>
                      <a:lumOff val="-30311"/>
                    </a:schemeClr>
                  </a:solidFill>
                  <a:latin typeface="Perpetua"/>
                  <a:ea typeface="Perpetua"/>
                  <a:cs typeface="Perpetua"/>
                  <a:sym typeface="Perpetua"/>
                </a:defRPr>
              </a:pPr>
              <a:r>
                <a:t>among your people</a:t>
              </a:r>
            </a:p>
          </p:txBody>
        </p:sp>
        <p:sp>
          <p:nvSpPr>
            <p:cNvPr id="219" name="?"/>
            <p:cNvSpPr txBox="1"/>
            <p:nvPr/>
          </p:nvSpPr>
          <p:spPr>
            <a:xfrm>
              <a:off x="7338672" y="0"/>
              <a:ext cx="2056390" cy="5959475"/>
            </a:xfrm>
            <a:prstGeom prst="rect">
              <a:avLst/>
            </a:prstGeom>
            <a:noFill/>
            <a:ln w="12700" cap="flat">
              <a:noFill/>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t">
              <a:spAutoFit/>
            </a:bodyPr>
            <a:lstStyle>
              <a:lvl1pPr defTabSz="821531">
                <a:defRPr sz="40000" b="1">
                  <a:solidFill>
                    <a:schemeClr val="accent5">
                      <a:hueOff val="122773"/>
                      <a:satOff val="6301"/>
                      <a:lumOff val="-20829"/>
                    </a:schemeClr>
                  </a:solidFill>
                  <a:latin typeface="Perpetua"/>
                  <a:ea typeface="Perpetua"/>
                  <a:cs typeface="Perpetua"/>
                  <a:sym typeface="Perpetua"/>
                </a:defRPr>
              </a:lvl1pPr>
            </a:lstStyle>
            <a:p>
              <a:r>
                <a:t>?</a:t>
              </a: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And in those times there shall many stand up against the king of the south: also the robbers of thy people shall exalt themselves to establish the vision;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those times there shall many stand up against the king of the south: also the robbers of thy people shall </a:t>
            </a:r>
            <a:r>
              <a:rPr>
                <a:solidFill>
                  <a:schemeClr val="accent5">
                    <a:hueOff val="122773"/>
                    <a:satOff val="6301"/>
                    <a:lumOff val="-20829"/>
                  </a:schemeClr>
                </a:solidFill>
              </a:rPr>
              <a:t>exalt themselves to establish the vision</a:t>
            </a:r>
            <a:r>
              <a:t>; but they shall fall.</a:t>
            </a:r>
          </a:p>
        </p:txBody>
      </p:sp>
      <p:pic>
        <p:nvPicPr>
          <p:cNvPr id="223"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24"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25"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Line"/>
          <p:cNvSpPr/>
          <p:nvPr/>
        </p:nvSpPr>
        <p:spPr>
          <a:xfrm>
            <a:off x="7346659" y="1984993"/>
            <a:ext cx="9690682"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228" name="King of the North"/>
          <p:cNvSpPr txBox="1"/>
          <p:nvPr/>
        </p:nvSpPr>
        <p:spPr>
          <a:xfrm>
            <a:off x="7051279" y="683039"/>
            <a:ext cx="1028144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King of the North</a:t>
            </a:r>
          </a:p>
        </p:txBody>
      </p:sp>
      <p:sp>
        <p:nvSpPr>
          <p:cNvPr id="229" name="What vision?"/>
          <p:cNvSpPr txBox="1"/>
          <p:nvPr/>
        </p:nvSpPr>
        <p:spPr>
          <a:xfrm>
            <a:off x="3519871" y="4984750"/>
            <a:ext cx="17344257" cy="374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nSpc>
                <a:spcPct val="90000"/>
              </a:lnSpc>
              <a:buClrTx/>
              <a:defRPr sz="25000" b="1">
                <a:solidFill>
                  <a:schemeClr val="accent6">
                    <a:hueOff val="-186402"/>
                    <a:lumOff val="-30311"/>
                  </a:schemeClr>
                </a:solidFill>
                <a:latin typeface="Perpetua"/>
                <a:ea typeface="Perpetua"/>
                <a:cs typeface="Perpetua"/>
                <a:sym typeface="Perpetua"/>
              </a:defRPr>
            </a:lvl1pPr>
          </a:lstStyle>
          <a:p>
            <a:r>
              <a:t>What vision?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And in those times there shall many stand up against the king of the south: also the robbers of thy people shall exalt themselves to establish the vision (châzôn );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those times there shall many stand up against the king of the south: also the robbers of thy people shall exalt themselves to establish 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but they shall fall.</a:t>
            </a:r>
          </a:p>
        </p:txBody>
      </p:sp>
      <p:pic>
        <p:nvPicPr>
          <p:cNvPr id="23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3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34"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Now I am come to make thee understand what shall befall thy people in the latter days: for yet the vision (châzôn ) is for many days."/>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Now I am come to make thee understand what shall befall thy people in the latter days: for yet 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a:t>
            </a:r>
            <a:r>
              <a:rPr i="1"/>
              <a:t>is</a:t>
            </a:r>
            <a:r>
              <a:t> for </a:t>
            </a:r>
            <a:r>
              <a:rPr i="1"/>
              <a:t>many</a:t>
            </a:r>
            <a:r>
              <a:t> days.</a:t>
            </a:r>
          </a:p>
        </p:txBody>
      </p:sp>
      <p:pic>
        <p:nvPicPr>
          <p:cNvPr id="237"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38"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39" name="Daniel 10: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10:14</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Now I am come to make thee understand what shall befall thy people in the latter days: for yet the vision (châzôn ) is for many days."/>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Now I am come to make thee </a:t>
            </a:r>
            <a:r>
              <a:rPr>
                <a:solidFill>
                  <a:schemeClr val="accent5">
                    <a:hueOff val="122773"/>
                    <a:satOff val="6301"/>
                    <a:lumOff val="-20829"/>
                  </a:schemeClr>
                </a:solidFill>
              </a:rPr>
              <a:t>understand</a:t>
            </a:r>
            <a:r>
              <a:t> what shall befall thy people in the latter days: for yet 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a:t>
            </a:r>
            <a:r>
              <a:rPr i="1"/>
              <a:t>is</a:t>
            </a:r>
            <a:r>
              <a:t> for </a:t>
            </a:r>
            <a:r>
              <a:rPr i="1"/>
              <a:t>many</a:t>
            </a:r>
            <a:r>
              <a:t> days.</a:t>
            </a:r>
          </a:p>
        </p:txBody>
      </p:sp>
      <p:pic>
        <p:nvPicPr>
          <p:cNvPr id="24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4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44" name="Daniel 10: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10:14</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he Case…"/>
          <p:cNvSpPr txBox="1"/>
          <p:nvPr/>
        </p:nvSpPr>
        <p:spPr>
          <a:xfrm>
            <a:off x="2961492" y="1829054"/>
            <a:ext cx="18461016" cy="9367842"/>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90000"/>
              </a:lnSpc>
              <a:buClrTx/>
              <a:defRPr sz="20700">
                <a:solidFill>
                  <a:schemeClr val="accent6">
                    <a:hueOff val="-186402"/>
                    <a:lumOff val="-30311"/>
                  </a:schemeClr>
                </a:solidFill>
              </a:defRPr>
            </a:pPr>
            <a:r>
              <a:rPr dirty="0"/>
              <a:t>The Case</a:t>
            </a:r>
          </a:p>
          <a:p>
            <a:pPr>
              <a:lnSpc>
                <a:spcPct val="90000"/>
              </a:lnSpc>
              <a:buClrTx/>
              <a:defRPr sz="20700">
                <a:solidFill>
                  <a:schemeClr val="accent6">
                    <a:hueOff val="-186402"/>
                    <a:lumOff val="-30311"/>
                  </a:schemeClr>
                </a:solidFill>
              </a:defRPr>
            </a:pPr>
            <a:r>
              <a:rPr dirty="0"/>
              <a:t>For 3 Powers In Daniel 11:40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38"/>
                                        </p:tgtEl>
                                        <p:attrNameLst>
                                          <p:attrName>style.visibility</p:attrName>
                                        </p:attrNameLst>
                                      </p:cBhvr>
                                      <p:to>
                                        <p:strVal val="visible"/>
                                      </p:to>
                                    </p:set>
                                    <p:anim calcmode="lin" valueType="num">
                                      <p:cBhvr>
                                        <p:cTn id="7" dur="3000" fill="hold"/>
                                        <p:tgtEl>
                                          <p:spTgt spid="138"/>
                                        </p:tgtEl>
                                        <p:attrNameLst>
                                          <p:attrName>ppt_w</p:attrName>
                                        </p:attrNameLst>
                                      </p:cBhvr>
                                      <p:tavLst>
                                        <p:tav tm="0">
                                          <p:val>
                                            <p:strVal val="4*#ppt_w"/>
                                          </p:val>
                                        </p:tav>
                                        <p:tav tm="100000">
                                          <p:val>
                                            <p:strVal val="#ppt_w"/>
                                          </p:val>
                                        </p:tav>
                                      </p:tavLst>
                                    </p:anim>
                                    <p:anim calcmode="lin" valueType="num">
                                      <p:cBhvr>
                                        <p:cTn id="8" dur="3000" fill="hold"/>
                                        <p:tgtEl>
                                          <p:spTgt spid="13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Now I am come to make thee understand what shall befall thy people in the latter days: for yet the vision (châzôn ) is for many days."/>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Now I am come to make thee understand what shall befall thy people in the latter days: for yet 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a:t>
            </a:r>
            <a:r>
              <a:rPr i="1"/>
              <a:t>is</a:t>
            </a:r>
            <a:r>
              <a:t> for </a:t>
            </a:r>
            <a:r>
              <a:rPr i="1">
                <a:solidFill>
                  <a:schemeClr val="accent5">
                    <a:hueOff val="122773"/>
                    <a:satOff val="6301"/>
                    <a:lumOff val="-20829"/>
                  </a:schemeClr>
                </a:solidFill>
              </a:rPr>
              <a:t>many</a:t>
            </a:r>
            <a:r>
              <a:rPr>
                <a:solidFill>
                  <a:schemeClr val="accent5">
                    <a:hueOff val="122773"/>
                    <a:satOff val="6301"/>
                    <a:lumOff val="-20829"/>
                  </a:schemeClr>
                </a:solidFill>
              </a:rPr>
              <a:t> days</a:t>
            </a:r>
            <a:r>
              <a:t>.</a:t>
            </a:r>
          </a:p>
        </p:txBody>
      </p:sp>
      <p:pic>
        <p:nvPicPr>
          <p:cNvPr id="247"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48"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49" name="Daniel 10: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10:14</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Now I am come to make thee understand what shall befall thy people in the latter days: for yet the vision (châzôn ) is for many days."/>
          <p:cNvSpPr txBox="1"/>
          <p:nvPr/>
        </p:nvSpPr>
        <p:spPr>
          <a:xfrm>
            <a:off x="1155983" y="1750060"/>
            <a:ext cx="13228864" cy="4892040"/>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rPr dirty="0"/>
              <a:t>Now I am come to make thee understand what shall befall thy people in the latter days: for yet the </a:t>
            </a:r>
            <a:r>
              <a:rPr dirty="0">
                <a:solidFill>
                  <a:schemeClr val="accent5">
                    <a:hueOff val="122773"/>
                    <a:satOff val="6301"/>
                    <a:lumOff val="-20829"/>
                  </a:schemeClr>
                </a:solidFill>
              </a:rPr>
              <a:t>vision</a:t>
            </a:r>
            <a:r>
              <a:rPr dirty="0"/>
              <a:t> (</a:t>
            </a:r>
            <a:r>
              <a:rPr dirty="0" err="1">
                <a:solidFill>
                  <a:schemeClr val="accent5">
                    <a:hueOff val="122773"/>
                    <a:satOff val="6301"/>
                    <a:lumOff val="-20829"/>
                  </a:schemeClr>
                </a:solidFill>
              </a:rPr>
              <a:t>châzôn</a:t>
            </a:r>
            <a:r>
              <a:rPr sz="1200" dirty="0">
                <a:latin typeface="Times Roman"/>
                <a:ea typeface="Times Roman"/>
                <a:cs typeface="Times Roman"/>
                <a:sym typeface="Times Roman"/>
              </a:rPr>
              <a:t> </a:t>
            </a:r>
            <a:r>
              <a:rPr dirty="0"/>
              <a:t>) </a:t>
            </a:r>
            <a:r>
              <a:rPr i="1" dirty="0"/>
              <a:t>is</a:t>
            </a:r>
            <a:r>
              <a:rPr dirty="0"/>
              <a:t> for </a:t>
            </a:r>
            <a:r>
              <a:rPr i="1" dirty="0">
                <a:solidFill>
                  <a:schemeClr val="accent5">
                    <a:hueOff val="122773"/>
                    <a:satOff val="6301"/>
                    <a:lumOff val="-20829"/>
                  </a:schemeClr>
                </a:solidFill>
              </a:rPr>
              <a:t>many</a:t>
            </a:r>
            <a:r>
              <a:rPr dirty="0">
                <a:solidFill>
                  <a:schemeClr val="accent5">
                    <a:hueOff val="122773"/>
                    <a:satOff val="6301"/>
                    <a:lumOff val="-20829"/>
                  </a:schemeClr>
                </a:solidFill>
              </a:rPr>
              <a:t> days</a:t>
            </a:r>
            <a:r>
              <a:rPr dirty="0"/>
              <a:t>.</a:t>
            </a:r>
          </a:p>
        </p:txBody>
      </p:sp>
      <p:pic>
        <p:nvPicPr>
          <p:cNvPr id="25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53" name="Line"/>
          <p:cNvSpPr/>
          <p:nvPr/>
        </p:nvSpPr>
        <p:spPr>
          <a:xfrm>
            <a:off x="1229009" y="1432874"/>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54" name="Daniel 10:14"/>
          <p:cNvSpPr txBox="1"/>
          <p:nvPr/>
        </p:nvSpPr>
        <p:spPr>
          <a:xfrm>
            <a:off x="1195847" y="444778"/>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rPr dirty="0"/>
              <a:t>Daniel 10:14</a:t>
            </a:r>
          </a:p>
        </p:txBody>
      </p:sp>
      <p:sp>
        <p:nvSpPr>
          <p:cNvPr id="255" name="Line"/>
          <p:cNvSpPr/>
          <p:nvPr/>
        </p:nvSpPr>
        <p:spPr>
          <a:xfrm>
            <a:off x="1189145" y="7936915"/>
            <a:ext cx="451249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56" name="Daniel 8:26"/>
          <p:cNvSpPr txBox="1"/>
          <p:nvPr/>
        </p:nvSpPr>
        <p:spPr>
          <a:xfrm>
            <a:off x="1155983" y="6948819"/>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rPr dirty="0"/>
              <a:t>Daniel 8:26</a:t>
            </a:r>
          </a:p>
        </p:txBody>
      </p:sp>
      <p:sp>
        <p:nvSpPr>
          <p:cNvPr id="257" name="And the vision of the evening and the morning which was told is true: wherefore shut thou up the vision (châzôn ); for it shall be for many days."/>
          <p:cNvSpPr txBox="1"/>
          <p:nvPr/>
        </p:nvSpPr>
        <p:spPr>
          <a:xfrm>
            <a:off x="1155983" y="8129919"/>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rPr dirty="0"/>
              <a:t>And the vision of the evening and the morning which was told </a:t>
            </a:r>
            <a:r>
              <a:rPr i="1" dirty="0"/>
              <a:t>is</a:t>
            </a:r>
            <a:r>
              <a:rPr dirty="0"/>
              <a:t> true: wherefore shut thou up the </a:t>
            </a:r>
            <a:r>
              <a:rPr dirty="0">
                <a:solidFill>
                  <a:schemeClr val="accent5">
                    <a:hueOff val="122773"/>
                    <a:satOff val="6301"/>
                    <a:lumOff val="-20829"/>
                  </a:schemeClr>
                </a:solidFill>
              </a:rPr>
              <a:t>vision</a:t>
            </a:r>
            <a:r>
              <a:rPr dirty="0"/>
              <a:t> (</a:t>
            </a:r>
            <a:r>
              <a:rPr dirty="0" err="1">
                <a:solidFill>
                  <a:schemeClr val="accent5">
                    <a:hueOff val="122773"/>
                    <a:satOff val="6301"/>
                    <a:lumOff val="-20829"/>
                  </a:schemeClr>
                </a:solidFill>
              </a:rPr>
              <a:t>châzôn</a:t>
            </a:r>
            <a:r>
              <a:rPr sz="1200" dirty="0">
                <a:latin typeface="Times Roman"/>
                <a:ea typeface="Times Roman"/>
                <a:cs typeface="Times Roman"/>
                <a:sym typeface="Times Roman"/>
              </a:rPr>
              <a:t> </a:t>
            </a:r>
            <a:r>
              <a:rPr dirty="0"/>
              <a:t>); for it </a:t>
            </a:r>
            <a:r>
              <a:rPr i="1" dirty="0"/>
              <a:t>shall be</a:t>
            </a:r>
            <a:r>
              <a:rPr dirty="0"/>
              <a:t> for </a:t>
            </a:r>
            <a:r>
              <a:rPr dirty="0">
                <a:solidFill>
                  <a:schemeClr val="accent5">
                    <a:hueOff val="122773"/>
                    <a:satOff val="6301"/>
                    <a:lumOff val="-20829"/>
                  </a:schemeClr>
                </a:solidFill>
              </a:rPr>
              <a:t>many days</a:t>
            </a:r>
            <a:r>
              <a:rPr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Yea, whiles I was speaking in prayer, even the man Gabriel, whom I had seen in the vision (châzôn ) at the beginning, being caused to fly swiftly, touched me about the time of the evening oblation."/>
          <p:cNvSpPr txBox="1"/>
          <p:nvPr/>
        </p:nvSpPr>
        <p:spPr>
          <a:xfrm>
            <a:off x="1194083" y="3602413"/>
            <a:ext cx="13228864" cy="676656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Yea, whiles I </a:t>
            </a:r>
            <a:r>
              <a:rPr i="1"/>
              <a:t>was</a:t>
            </a:r>
            <a:r>
              <a:t> speaking in prayer, even the man Gabriel, whom I had seen in 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at the beginning, being caused to fly swiftly, touched me about the time of the evening oblation.</a:t>
            </a:r>
          </a:p>
        </p:txBody>
      </p:sp>
      <p:pic>
        <p:nvPicPr>
          <p:cNvPr id="260"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61" name="Line"/>
          <p:cNvSpPr/>
          <p:nvPr/>
        </p:nvSpPr>
        <p:spPr>
          <a:xfrm>
            <a:off x="1229009" y="3285228"/>
            <a:ext cx="4479334"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62" name="Daniel 9:21"/>
          <p:cNvSpPr txBox="1"/>
          <p:nvPr/>
        </p:nvSpPr>
        <p:spPr>
          <a:xfrm>
            <a:off x="1195847" y="2297132"/>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9:21</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And he informed me, and talked with me, and said, O Daniel, I am now come forth to give thee skill and understanding."/>
          <p:cNvSpPr txBox="1"/>
          <p:nvPr/>
        </p:nvSpPr>
        <p:spPr>
          <a:xfrm>
            <a:off x="1194083" y="3602413"/>
            <a:ext cx="13228864" cy="39547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he informed </a:t>
            </a:r>
            <a:r>
              <a:rPr i="1"/>
              <a:t>me,</a:t>
            </a:r>
            <a:r>
              <a:t> and talked with me, and said, O Daniel, I am now come forth to give thee </a:t>
            </a:r>
            <a:r>
              <a:rPr>
                <a:solidFill>
                  <a:schemeClr val="accent5">
                    <a:hueOff val="122773"/>
                    <a:satOff val="6301"/>
                    <a:lumOff val="-20829"/>
                  </a:schemeClr>
                </a:solidFill>
              </a:rPr>
              <a:t>skill and understanding</a:t>
            </a:r>
            <a:r>
              <a:t>.</a:t>
            </a:r>
          </a:p>
        </p:txBody>
      </p:sp>
      <p:pic>
        <p:nvPicPr>
          <p:cNvPr id="265"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266" name="Line"/>
          <p:cNvSpPr/>
          <p:nvPr/>
        </p:nvSpPr>
        <p:spPr>
          <a:xfrm>
            <a:off x="1229009" y="3285228"/>
            <a:ext cx="4479334"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67" name="Daniel 9:22"/>
          <p:cNvSpPr txBox="1"/>
          <p:nvPr/>
        </p:nvSpPr>
        <p:spPr>
          <a:xfrm>
            <a:off x="1195847" y="2297132"/>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9:22</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Upon the occasion just described, [Gabriel’s visit in Daniel 9 where Ellen White quotes Daniel 9:4-6,15-19] the angel Gabriel imparted to Daniel all the instruction which he was then able to receive. ”"/>
          <p:cNvSpPr txBox="1"/>
          <p:nvPr/>
        </p:nvSpPr>
        <p:spPr>
          <a:xfrm>
            <a:off x="9712404" y="2755900"/>
            <a:ext cx="13916457" cy="6929121"/>
          </a:xfrm>
          <a:prstGeom prst="rect">
            <a:avLst/>
          </a:prstGeom>
          <a:ln w="12700">
            <a:miter lim="400000"/>
          </a:ln>
          <a:effectLst>
            <a:outerShdw blurRad="76200" dist="76200" dir="8100000" rotWithShape="0">
              <a:schemeClr val="accent6">
                <a:hueOff val="-186402"/>
                <a:lumOff val="-30311"/>
                <a:alpha val="3018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300" b="1">
                <a:solidFill>
                  <a:schemeClr val="accent6">
                    <a:hueOff val="-186402"/>
                    <a:lumOff val="-30311"/>
                  </a:schemeClr>
                </a:solidFill>
                <a:latin typeface="Perpetua"/>
                <a:ea typeface="Perpetua"/>
                <a:cs typeface="Perpetua"/>
                <a:sym typeface="Perpetua"/>
              </a:defRPr>
            </a:pPr>
            <a:r>
              <a:t>“Upon the occasion just described, [Gabriel’s visit in Daniel 9 where Ellen White quotes Daniel 9:4-6,15-19] the angel Gabriel imparted to Daniel all the instruction which he was then able to receive.</a:t>
            </a:r>
            <a:r>
              <a:rPr sz="1200">
                <a:latin typeface="Times Roman"/>
                <a:ea typeface="Times Roman"/>
                <a:cs typeface="Times Roman"/>
                <a:sym typeface="Times Roman"/>
              </a:rPr>
              <a:t> </a:t>
            </a:r>
            <a:r>
              <a:t>” </a:t>
            </a:r>
          </a:p>
        </p:txBody>
      </p:sp>
      <p:sp>
        <p:nvSpPr>
          <p:cNvPr id="270" name="The Sanctified Life, p. 49"/>
          <p:cNvSpPr txBox="1"/>
          <p:nvPr/>
        </p:nvSpPr>
        <p:spPr>
          <a:xfrm>
            <a:off x="17492302" y="12022149"/>
            <a:ext cx="6014146" cy="8001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4800" b="1">
                <a:solidFill>
                  <a:schemeClr val="accent6">
                    <a:hueOff val="-186402"/>
                    <a:lumOff val="-30311"/>
                  </a:schemeClr>
                </a:solidFill>
                <a:latin typeface="Perpetua"/>
                <a:ea typeface="Perpetua"/>
                <a:cs typeface="Perpetua"/>
                <a:sym typeface="Perpetua"/>
              </a:defRPr>
            </a:pPr>
            <a:r>
              <a:rPr i="1"/>
              <a:t>The Sanctified Life</a:t>
            </a:r>
            <a:r>
              <a:t>, p. 49</a:t>
            </a:r>
          </a:p>
        </p:txBody>
      </p:sp>
      <p:pic>
        <p:nvPicPr>
          <p:cNvPr id="271" name="The Sanctified Life.jpg" descr="The Sanctified Life.jpg"/>
          <p:cNvPicPr>
            <a:picLocks noChangeAspect="1"/>
          </p:cNvPicPr>
          <p:nvPr/>
        </p:nvPicPr>
        <p:blipFill>
          <a:blip r:embed="rId2"/>
          <a:srcRect t="637" b="637"/>
          <a:stretch>
            <a:fillRect/>
          </a:stretch>
        </p:blipFill>
        <p:spPr>
          <a:xfrm>
            <a:off x="1286232" y="871091"/>
            <a:ext cx="7996519" cy="11581247"/>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A few years afterward, however, the prophet desired to learn more of subjects not yet fully explained, and again set himself to seek light and wisdom from God. [Daniel 10:2-6 quoted] … Our Lord comes with another heavenly messenger to teach Daniel what "/>
          <p:cNvSpPr txBox="1"/>
          <p:nvPr/>
        </p:nvSpPr>
        <p:spPr>
          <a:xfrm>
            <a:off x="9712404" y="711200"/>
            <a:ext cx="13916457" cy="10899141"/>
          </a:xfrm>
          <a:prstGeom prst="rect">
            <a:avLst/>
          </a:prstGeom>
          <a:ln w="12700">
            <a:miter lim="400000"/>
          </a:ln>
          <a:effectLst>
            <a:outerShdw blurRad="76200" dist="76200" dir="8100000" rotWithShape="0">
              <a:schemeClr val="accent6">
                <a:hueOff val="-186402"/>
                <a:lumOff val="-30311"/>
                <a:alpha val="3018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800" b="1">
                <a:solidFill>
                  <a:schemeClr val="accent6">
                    <a:hueOff val="-186402"/>
                    <a:lumOff val="-30311"/>
                  </a:schemeClr>
                </a:solidFill>
                <a:latin typeface="Perpetua"/>
                <a:ea typeface="Perpetua"/>
                <a:cs typeface="Perpetua"/>
                <a:sym typeface="Perpetua"/>
              </a:defRPr>
            </a:pPr>
            <a:r>
              <a:t>“A few years afterward, however, the prophet desired to learn more of subjects </a:t>
            </a:r>
            <a:r>
              <a:rPr>
                <a:solidFill>
                  <a:schemeClr val="accent5">
                    <a:hueOff val="122773"/>
                    <a:satOff val="6301"/>
                    <a:lumOff val="-20829"/>
                  </a:schemeClr>
                </a:solidFill>
              </a:rPr>
              <a:t>not yet fully explained</a:t>
            </a:r>
            <a:r>
              <a:t>, and </a:t>
            </a:r>
            <a:r>
              <a:rPr>
                <a:solidFill>
                  <a:schemeClr val="accent5">
                    <a:hueOff val="122773"/>
                    <a:satOff val="6301"/>
                    <a:lumOff val="-20829"/>
                  </a:schemeClr>
                </a:solidFill>
              </a:rPr>
              <a:t>again</a:t>
            </a:r>
            <a:r>
              <a:t> set himself to seek light and wisdom from God. [Daniel 10:2-6 quoted] … Our Lord comes with another heavenly messenger to teach Daniel what would take place in the latter days…And in response to his supplications, light from the heavenly courts was communicated for those who should live in the latter days.” </a:t>
            </a:r>
          </a:p>
        </p:txBody>
      </p:sp>
      <p:sp>
        <p:nvSpPr>
          <p:cNvPr id="274" name="The Sanctified Life, p. 49,50"/>
          <p:cNvSpPr txBox="1"/>
          <p:nvPr/>
        </p:nvSpPr>
        <p:spPr>
          <a:xfrm>
            <a:off x="16775546" y="12022149"/>
            <a:ext cx="6730902" cy="8001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4800" b="1">
                <a:solidFill>
                  <a:schemeClr val="accent6">
                    <a:hueOff val="-186402"/>
                    <a:lumOff val="-30311"/>
                  </a:schemeClr>
                </a:solidFill>
                <a:latin typeface="Perpetua"/>
                <a:ea typeface="Perpetua"/>
                <a:cs typeface="Perpetua"/>
                <a:sym typeface="Perpetua"/>
              </a:defRPr>
            </a:pPr>
            <a:r>
              <a:rPr i="1"/>
              <a:t>The Sanctified Life</a:t>
            </a:r>
            <a:r>
              <a:t>, p. 49,50</a:t>
            </a:r>
          </a:p>
        </p:txBody>
      </p:sp>
      <p:pic>
        <p:nvPicPr>
          <p:cNvPr id="275" name="The Sanctified Life.jpg" descr="The Sanctified Life.jpg"/>
          <p:cNvPicPr>
            <a:picLocks noChangeAspect="1"/>
          </p:cNvPicPr>
          <p:nvPr/>
        </p:nvPicPr>
        <p:blipFill>
          <a:blip r:embed="rId2"/>
          <a:srcRect t="637" b="637"/>
          <a:stretch>
            <a:fillRect/>
          </a:stretch>
        </p:blipFill>
        <p:spPr>
          <a:xfrm>
            <a:off x="1286232" y="871091"/>
            <a:ext cx="7996519" cy="11581247"/>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Line"/>
          <p:cNvSpPr/>
          <p:nvPr/>
        </p:nvSpPr>
        <p:spPr>
          <a:xfrm>
            <a:off x="7346659" y="1984993"/>
            <a:ext cx="9690682"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278" name="King of the North"/>
          <p:cNvSpPr txBox="1"/>
          <p:nvPr/>
        </p:nvSpPr>
        <p:spPr>
          <a:xfrm>
            <a:off x="7051279" y="683039"/>
            <a:ext cx="1028144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King of the North</a:t>
            </a:r>
          </a:p>
        </p:txBody>
      </p:sp>
      <p:sp>
        <p:nvSpPr>
          <p:cNvPr id="279" name="Line"/>
          <p:cNvSpPr/>
          <p:nvPr/>
        </p:nvSpPr>
        <p:spPr>
          <a:xfrm>
            <a:off x="1283029" y="10754396"/>
            <a:ext cx="451249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80" name="Daniel 8:26"/>
          <p:cNvSpPr txBox="1"/>
          <p:nvPr/>
        </p:nvSpPr>
        <p:spPr>
          <a:xfrm>
            <a:off x="1249867" y="9766300"/>
            <a:ext cx="4545658" cy="118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8:26</a:t>
            </a:r>
          </a:p>
        </p:txBody>
      </p:sp>
      <p:sp>
        <p:nvSpPr>
          <p:cNvPr id="281" name="Line"/>
          <p:cNvSpPr/>
          <p:nvPr/>
        </p:nvSpPr>
        <p:spPr>
          <a:xfrm>
            <a:off x="1280205" y="8219674"/>
            <a:ext cx="4915587"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82" name="Daniel 10:14"/>
          <p:cNvSpPr txBox="1"/>
          <p:nvPr/>
        </p:nvSpPr>
        <p:spPr>
          <a:xfrm>
            <a:off x="1247043" y="7231577"/>
            <a:ext cx="4981911"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10:14</a:t>
            </a:r>
          </a:p>
        </p:txBody>
      </p:sp>
      <p:sp>
        <p:nvSpPr>
          <p:cNvPr id="283" name="Line"/>
          <p:cNvSpPr/>
          <p:nvPr/>
        </p:nvSpPr>
        <p:spPr>
          <a:xfrm>
            <a:off x="1280205" y="5677985"/>
            <a:ext cx="4915587"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284" name="Daniel 11:14"/>
          <p:cNvSpPr txBox="1"/>
          <p:nvPr/>
        </p:nvSpPr>
        <p:spPr>
          <a:xfrm>
            <a:off x="1247043" y="4689889"/>
            <a:ext cx="4981911"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
        <p:nvSpPr>
          <p:cNvPr id="285" name="…the vision (châzôn ); for it shall be for many days."/>
          <p:cNvSpPr txBox="1"/>
          <p:nvPr/>
        </p:nvSpPr>
        <p:spPr>
          <a:xfrm>
            <a:off x="1316191" y="10909300"/>
            <a:ext cx="19658857"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for it </a:t>
            </a:r>
            <a:r>
              <a:rPr i="1"/>
              <a:t>shall be</a:t>
            </a:r>
            <a:r>
              <a:t> for </a:t>
            </a:r>
            <a:r>
              <a:rPr>
                <a:solidFill>
                  <a:schemeClr val="accent5">
                    <a:hueOff val="122773"/>
                    <a:satOff val="6301"/>
                    <a:lumOff val="-20829"/>
                  </a:schemeClr>
                </a:solidFill>
              </a:rPr>
              <a:t>many days</a:t>
            </a:r>
            <a:r>
              <a:t>.</a:t>
            </a:r>
          </a:p>
        </p:txBody>
      </p:sp>
      <p:sp>
        <p:nvSpPr>
          <p:cNvPr id="286" name="…the vision (châzôn ) is for many days."/>
          <p:cNvSpPr txBox="1"/>
          <p:nvPr/>
        </p:nvSpPr>
        <p:spPr>
          <a:xfrm>
            <a:off x="1313367" y="8362950"/>
            <a:ext cx="1493907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a:t>
            </a:r>
            <a:r>
              <a:rPr i="1"/>
              <a:t>is</a:t>
            </a:r>
            <a:r>
              <a:t> for </a:t>
            </a:r>
            <a:r>
              <a:rPr i="1">
                <a:solidFill>
                  <a:schemeClr val="accent5">
                    <a:hueOff val="122773"/>
                    <a:satOff val="6301"/>
                    <a:lumOff val="-20829"/>
                  </a:schemeClr>
                </a:solidFill>
              </a:rPr>
              <a:t>many</a:t>
            </a:r>
            <a:r>
              <a:rPr>
                <a:solidFill>
                  <a:schemeClr val="accent5">
                    <a:hueOff val="122773"/>
                    <a:satOff val="6301"/>
                    <a:lumOff val="-20829"/>
                  </a:schemeClr>
                </a:solidFill>
              </a:rPr>
              <a:t> days</a:t>
            </a:r>
            <a:r>
              <a:t>.</a:t>
            </a:r>
          </a:p>
        </p:txBody>
      </p:sp>
      <p:sp>
        <p:nvSpPr>
          <p:cNvPr id="287" name="…establish the vision (châzôn );"/>
          <p:cNvSpPr txBox="1"/>
          <p:nvPr/>
        </p:nvSpPr>
        <p:spPr>
          <a:xfrm>
            <a:off x="1247043" y="5832475"/>
            <a:ext cx="12332048"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…establish 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8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8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8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8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8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8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28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7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advAuto="0"/>
      <p:bldP spid="280" grpId="0" animBg="1" advAuto="0"/>
      <p:bldP spid="281" grpId="0" animBg="1" advAuto="0"/>
      <p:bldP spid="282" grpId="0" animBg="1" advAuto="0"/>
      <p:bldP spid="283" grpId="0" animBg="1" advAuto="0"/>
      <p:bldP spid="284" grpId="0" animBg="1" advAuto="0"/>
      <p:bldP spid="285" grpId="0" animBg="1" advAuto="0"/>
      <p:bldP spid="286" grpId="0" animBg="1" advAuto="0"/>
      <p:bldP spid="287"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Line"/>
          <p:cNvSpPr/>
          <p:nvPr/>
        </p:nvSpPr>
        <p:spPr>
          <a:xfrm>
            <a:off x="7346659" y="1984993"/>
            <a:ext cx="9690682"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290" name="King of the North"/>
          <p:cNvSpPr txBox="1"/>
          <p:nvPr/>
        </p:nvSpPr>
        <p:spPr>
          <a:xfrm>
            <a:off x="7051279" y="683039"/>
            <a:ext cx="1028144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King of the North</a:t>
            </a:r>
          </a:p>
        </p:txBody>
      </p:sp>
      <p:sp>
        <p:nvSpPr>
          <p:cNvPr id="291" name="Violence against"/>
          <p:cNvSpPr txBox="1"/>
          <p:nvPr/>
        </p:nvSpPr>
        <p:spPr>
          <a:xfrm>
            <a:off x="5536647" y="2705514"/>
            <a:ext cx="13310705" cy="2286001"/>
          </a:xfrm>
          <a:prstGeom prst="rect">
            <a:avLst/>
          </a:prstGeom>
          <a:ln w="12700">
            <a:miter lim="400000"/>
          </a:ln>
          <a:effectLst>
            <a:outerShdw blurRad="254000" dist="250087" dir="8100000" rotWithShape="0">
              <a:schemeClr val="accent6">
                <a:hueOff val="-186402"/>
                <a:lumOff val="-30311"/>
                <a:alpha val="2987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nSpc>
                <a:spcPct val="90000"/>
              </a:lnSpc>
              <a:buClrTx/>
              <a:defRPr sz="15000" b="1">
                <a:solidFill>
                  <a:schemeClr val="accent6">
                    <a:hueOff val="-186402"/>
                    <a:lumOff val="-30311"/>
                  </a:schemeClr>
                </a:solidFill>
                <a:latin typeface="Perpetua"/>
                <a:ea typeface="Perpetua"/>
                <a:cs typeface="Perpetua"/>
                <a:sym typeface="Perpetua"/>
              </a:defRPr>
            </a:lvl1pPr>
          </a:lstStyle>
          <a:p>
            <a:r>
              <a:t>Violence against</a:t>
            </a:r>
          </a:p>
        </p:txBody>
      </p:sp>
      <p:sp>
        <p:nvSpPr>
          <p:cNvPr id="292" name="Violence prophesied against Daniel’s people"/>
          <p:cNvSpPr txBox="1"/>
          <p:nvPr/>
        </p:nvSpPr>
        <p:spPr>
          <a:xfrm>
            <a:off x="1280205" y="5453848"/>
            <a:ext cx="17910424"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500" b="1">
                <a:solidFill>
                  <a:schemeClr val="accent6">
                    <a:hueOff val="-186402"/>
                    <a:lumOff val="-30311"/>
                  </a:schemeClr>
                </a:solidFill>
                <a:latin typeface="Perpetua"/>
                <a:ea typeface="Perpetua"/>
                <a:cs typeface="Perpetua"/>
                <a:sym typeface="Perpetua"/>
              </a:defRPr>
            </a:pPr>
            <a:r>
              <a:t>Violence </a:t>
            </a:r>
            <a:r>
              <a:rPr>
                <a:solidFill>
                  <a:schemeClr val="accent5">
                    <a:hueOff val="122773"/>
                    <a:satOff val="6301"/>
                    <a:lumOff val="-20829"/>
                  </a:schemeClr>
                </a:solidFill>
              </a:rPr>
              <a:t>prophesied against</a:t>
            </a:r>
            <a:r>
              <a:t> Daniel’s people</a:t>
            </a:r>
          </a:p>
        </p:txBody>
      </p:sp>
      <p:sp>
        <p:nvSpPr>
          <p:cNvPr id="293" name="Violence committed against Daniel or his people"/>
          <p:cNvSpPr txBox="1"/>
          <p:nvPr/>
        </p:nvSpPr>
        <p:spPr>
          <a:xfrm>
            <a:off x="1280205" y="8750300"/>
            <a:ext cx="19706593" cy="1181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500" b="1">
                <a:solidFill>
                  <a:schemeClr val="accent6">
                    <a:hueOff val="-186402"/>
                    <a:lumOff val="-30311"/>
                  </a:schemeClr>
                </a:solidFill>
                <a:latin typeface="Perpetua"/>
                <a:ea typeface="Perpetua"/>
                <a:cs typeface="Perpetua"/>
                <a:sym typeface="Perpetua"/>
              </a:defRPr>
            </a:pPr>
            <a:r>
              <a:t>Violence </a:t>
            </a:r>
            <a:r>
              <a:rPr>
                <a:solidFill>
                  <a:schemeClr val="accent5">
                    <a:hueOff val="122773"/>
                    <a:satOff val="6301"/>
                    <a:lumOff val="-20829"/>
                  </a:schemeClr>
                </a:solidFill>
              </a:rPr>
              <a:t>committed against</a:t>
            </a:r>
            <a:r>
              <a:t> Daniel or his people</a:t>
            </a:r>
          </a:p>
        </p:txBody>
      </p:sp>
      <p:sp>
        <p:nvSpPr>
          <p:cNvPr id="294" name="Daniel 1:1,2; 2:13; 3:19,20; 6:16,17"/>
          <p:cNvSpPr txBox="1"/>
          <p:nvPr/>
        </p:nvSpPr>
        <p:spPr>
          <a:xfrm>
            <a:off x="1280205" y="9892885"/>
            <a:ext cx="12496354"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Daniel 1:1,2; 2:13; 3:19,20; 6:16,17</a:t>
            </a:r>
            <a:r>
              <a:rPr sz="1200">
                <a:latin typeface="Times Roman"/>
                <a:ea typeface="Times Roman"/>
                <a:cs typeface="Times Roman"/>
                <a:sym typeface="Times Roman"/>
              </a:rPr>
              <a:t> </a:t>
            </a:r>
          </a:p>
        </p:txBody>
      </p:sp>
      <p:sp>
        <p:nvSpPr>
          <p:cNvPr id="295" name="Daniel 7:7,21,25; 8:10,24; 9:26"/>
          <p:cNvSpPr txBox="1"/>
          <p:nvPr/>
        </p:nvSpPr>
        <p:spPr>
          <a:xfrm>
            <a:off x="1280205" y="6591300"/>
            <a:ext cx="11014473"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Daniel 7:7,21,25; 8:10,24; 9:26</a:t>
            </a:r>
            <a:r>
              <a:rPr sz="1200">
                <a:latin typeface="Times Roman"/>
                <a:ea typeface="Times Roman"/>
                <a:cs typeface="Times Roman"/>
                <a:sym typeface="Times Roman"/>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animBg="1" advAuto="0"/>
      <p:bldP spid="294"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obber…"/>
          <p:cNvSpPr txBox="1"/>
          <p:nvPr/>
        </p:nvSpPr>
        <p:spPr>
          <a:xfrm>
            <a:off x="1604369" y="2500625"/>
            <a:ext cx="13230030" cy="548005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700" b="1">
                <a:solidFill>
                  <a:schemeClr val="accent6">
                    <a:hueOff val="-186402"/>
                    <a:lumOff val="-30311"/>
                  </a:schemeClr>
                </a:solidFill>
                <a:latin typeface="Perpetua"/>
                <a:ea typeface="Perpetua"/>
                <a:cs typeface="Perpetua"/>
                <a:sym typeface="Perpetua"/>
              </a:defRPr>
            </a:pPr>
            <a:r>
              <a:t>Robber</a:t>
            </a:r>
          </a:p>
          <a:p>
            <a:pPr algn="l">
              <a:lnSpc>
                <a:spcPct val="90000"/>
              </a:lnSpc>
              <a:buClrTx/>
              <a:defRPr sz="6700" b="1">
                <a:solidFill>
                  <a:schemeClr val="accent6">
                    <a:hueOff val="-186402"/>
                    <a:lumOff val="-30311"/>
                  </a:schemeClr>
                </a:solidFill>
                <a:latin typeface="Perpetua"/>
                <a:ea typeface="Perpetua"/>
                <a:cs typeface="Perpetua"/>
                <a:sym typeface="Perpetua"/>
              </a:defRPr>
            </a:pPr>
            <a:endParaRPr/>
          </a:p>
          <a:p>
            <a:pPr algn="l">
              <a:lnSpc>
                <a:spcPct val="90000"/>
              </a:lnSpc>
              <a:buClrTx/>
              <a:defRPr sz="6700" b="1">
                <a:solidFill>
                  <a:schemeClr val="accent6">
                    <a:hueOff val="-186402"/>
                    <a:lumOff val="-30311"/>
                  </a:schemeClr>
                </a:solidFill>
                <a:latin typeface="Perpetua"/>
                <a:ea typeface="Perpetua"/>
                <a:cs typeface="Perpetua"/>
                <a:sym typeface="Perpetua"/>
              </a:defRPr>
            </a:pPr>
            <a:r>
              <a:t>“prop. </a:t>
            </a:r>
            <a:r>
              <a:rPr i="1"/>
              <a:t>breaking, rending abroad; </a:t>
            </a:r>
            <a:r>
              <a:t>used of wild beasts, Isa. 35:9; hence a </a:t>
            </a:r>
            <a:r>
              <a:rPr i="1"/>
              <a:t>violent </a:t>
            </a:r>
            <a:r>
              <a:t>(man), Ps. 17:4; Eze. 7:22; 18:10; Jer. 7:11; Dan.11:14.”</a:t>
            </a:r>
          </a:p>
        </p:txBody>
      </p:sp>
      <p:pic>
        <p:nvPicPr>
          <p:cNvPr id="298" name="WilhelmGesenius.jpg" descr="WilhelmGesenius.jpg"/>
          <p:cNvPicPr>
            <a:picLocks noChangeAspect="1"/>
          </p:cNvPicPr>
          <p:nvPr/>
        </p:nvPicPr>
        <p:blipFill>
          <a:blip r:embed="rId2"/>
          <a:srcRect l="7898" r="15224"/>
          <a:stretch>
            <a:fillRect/>
          </a:stretch>
        </p:blipFill>
        <p:spPr>
          <a:xfrm>
            <a:off x="15318893" y="1087834"/>
            <a:ext cx="7925997" cy="115401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299" name="Wilhelm Gesenius…"/>
          <p:cNvSpPr txBox="1"/>
          <p:nvPr/>
        </p:nvSpPr>
        <p:spPr>
          <a:xfrm>
            <a:off x="1604369" y="11230153"/>
            <a:ext cx="12036426" cy="18542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ClrTx/>
              <a:defRPr sz="4000" b="1">
                <a:solidFill>
                  <a:schemeClr val="accent6">
                    <a:hueOff val="-186402"/>
                    <a:lumOff val="-30311"/>
                  </a:schemeClr>
                </a:solidFill>
                <a:latin typeface="Perpetua"/>
                <a:ea typeface="Perpetua"/>
                <a:cs typeface="Perpetua"/>
                <a:sym typeface="Perpetua"/>
              </a:defRPr>
            </a:pPr>
            <a:r>
              <a:t>Wilhelm Gesenius</a:t>
            </a:r>
          </a:p>
          <a:p>
            <a:pPr algn="l">
              <a:buClrTx/>
              <a:defRPr sz="4000" b="1">
                <a:solidFill>
                  <a:schemeClr val="accent6">
                    <a:hueOff val="-186402"/>
                    <a:lumOff val="-30311"/>
                  </a:schemeClr>
                </a:solidFill>
                <a:latin typeface="Perpetua"/>
                <a:ea typeface="Perpetua"/>
                <a:cs typeface="Perpetua"/>
                <a:sym typeface="Perpetua"/>
              </a:defRPr>
            </a:pPr>
            <a:r>
              <a:rPr i="1"/>
              <a:t>A Hebrew And Chaldee Lexicon Of The Old Testament</a:t>
            </a:r>
            <a:r>
              <a:t>, p. 690</a:t>
            </a:r>
          </a:p>
          <a:p>
            <a:pPr algn="l">
              <a:buClrTx/>
              <a:defRPr sz="4000" b="1">
                <a:solidFill>
                  <a:schemeClr val="accent6">
                    <a:hueOff val="-186402"/>
                    <a:lumOff val="-30311"/>
                  </a:schemeClr>
                </a:solidFill>
                <a:latin typeface="Perpetua"/>
                <a:ea typeface="Perpetua"/>
                <a:cs typeface="Perpetua"/>
                <a:sym typeface="Perpetua"/>
              </a:defRPr>
            </a:pPr>
            <a:r>
              <a:t>1890 edition</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And it waxed great, even to the host of heaven; and it cast down some of the host and of the stars to the ground, and stamped upon them."/>
          <p:cNvSpPr txBox="1"/>
          <p:nvPr/>
        </p:nvSpPr>
        <p:spPr>
          <a:xfrm>
            <a:off x="1155983" y="1750060"/>
            <a:ext cx="13228864" cy="3766820"/>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800" b="1">
                <a:solidFill>
                  <a:schemeClr val="accent6">
                    <a:hueOff val="-186402"/>
                    <a:lumOff val="-30311"/>
                  </a:schemeClr>
                </a:solidFill>
                <a:latin typeface="Perpetua"/>
                <a:ea typeface="Perpetua"/>
                <a:cs typeface="Perpetua"/>
                <a:sym typeface="Perpetua"/>
              </a:defRPr>
            </a:pPr>
            <a:r>
              <a:t>And it waxed great, </a:t>
            </a:r>
            <a:r>
              <a:rPr i="1"/>
              <a:t>even</a:t>
            </a:r>
            <a:r>
              <a:t> to the host of heaven; and it cast down </a:t>
            </a:r>
            <a:r>
              <a:rPr i="1"/>
              <a:t>some</a:t>
            </a:r>
            <a:r>
              <a:t> of the host and of the stars to the ground, and </a:t>
            </a:r>
            <a:r>
              <a:rPr>
                <a:solidFill>
                  <a:schemeClr val="accent5">
                    <a:hueOff val="122773"/>
                    <a:satOff val="6301"/>
                    <a:lumOff val="-20829"/>
                  </a:schemeClr>
                </a:solidFill>
              </a:rPr>
              <a:t>stamped upon them</a:t>
            </a:r>
            <a:r>
              <a:t>.</a:t>
            </a:r>
          </a:p>
        </p:txBody>
      </p:sp>
      <p:pic>
        <p:nvPicPr>
          <p:cNvPr id="30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03" name="Line"/>
          <p:cNvSpPr/>
          <p:nvPr/>
        </p:nvSpPr>
        <p:spPr>
          <a:xfrm>
            <a:off x="1229009" y="1432874"/>
            <a:ext cx="4479334"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04" name="Daniel 8:10"/>
          <p:cNvSpPr txBox="1"/>
          <p:nvPr/>
        </p:nvSpPr>
        <p:spPr>
          <a:xfrm>
            <a:off x="1195847" y="444778"/>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8:10</a:t>
            </a:r>
          </a:p>
        </p:txBody>
      </p:sp>
      <p:sp>
        <p:nvSpPr>
          <p:cNvPr id="305" name="Line"/>
          <p:cNvSpPr/>
          <p:nvPr/>
        </p:nvSpPr>
        <p:spPr>
          <a:xfrm>
            <a:off x="1189145" y="7162215"/>
            <a:ext cx="451249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06" name="Daniel 8:24"/>
          <p:cNvSpPr txBox="1"/>
          <p:nvPr/>
        </p:nvSpPr>
        <p:spPr>
          <a:xfrm>
            <a:off x="1155983" y="6174119"/>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8:24</a:t>
            </a:r>
          </a:p>
        </p:txBody>
      </p:sp>
      <p:sp>
        <p:nvSpPr>
          <p:cNvPr id="307" name="And his power shall be mighty, but not by his own power: and he shall destroy wonderfully, and shall prosper, and practise, and shall destroy the mighty and the holy people."/>
          <p:cNvSpPr txBox="1"/>
          <p:nvPr/>
        </p:nvSpPr>
        <p:spPr>
          <a:xfrm>
            <a:off x="1155983" y="7355219"/>
            <a:ext cx="13228864" cy="55499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800" b="1">
                <a:solidFill>
                  <a:schemeClr val="accent6">
                    <a:hueOff val="-186402"/>
                    <a:lumOff val="-30311"/>
                  </a:schemeClr>
                </a:solidFill>
                <a:latin typeface="Perpetua"/>
                <a:ea typeface="Perpetua"/>
                <a:cs typeface="Perpetua"/>
                <a:sym typeface="Perpetua"/>
              </a:defRPr>
            </a:pPr>
            <a:r>
              <a:t>And his power shall be mighty, but not by his own power: and he shall destroy wonderfully, and shall prosper, and practise, and shall </a:t>
            </a:r>
            <a:r>
              <a:rPr>
                <a:solidFill>
                  <a:schemeClr val="accent5">
                    <a:hueOff val="122773"/>
                    <a:satOff val="6301"/>
                    <a:lumOff val="-20829"/>
                  </a:schemeClr>
                </a:solidFill>
              </a:rPr>
              <a:t>destroy the mighty and the holy people</a:t>
            </a:r>
            <a:r>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It is also hoped that de Regt or other scholars will find more patterns in addition to his very insightful rules that would allow for the identification of anaphoric references that span longer stretches of text. ”"/>
          <p:cNvSpPr txBox="1"/>
          <p:nvPr/>
        </p:nvSpPr>
        <p:spPr>
          <a:xfrm>
            <a:off x="9712404" y="2336800"/>
            <a:ext cx="13916457" cy="72136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7000" b="1">
                <a:solidFill>
                  <a:schemeClr val="accent6">
                    <a:hueOff val="-186402"/>
                    <a:lumOff val="-30311"/>
                  </a:schemeClr>
                </a:solidFill>
                <a:latin typeface="Perpetua"/>
                <a:ea typeface="Perpetua"/>
                <a:cs typeface="Perpetua"/>
                <a:sym typeface="Perpetua"/>
              </a:defRPr>
            </a:pPr>
            <a:r>
              <a:t>“It is also hoped that de Regt or other scholars will find more patterns in addition to his very insightful rules that would allow for the identification of anaphoric references that </a:t>
            </a:r>
            <a:r>
              <a:rPr>
                <a:solidFill>
                  <a:schemeClr val="accent5">
                    <a:hueOff val="122773"/>
                    <a:satOff val="6301"/>
                    <a:lumOff val="-20829"/>
                  </a:schemeClr>
                </a:solidFill>
              </a:rPr>
              <a:t>span longer stretches of text.</a:t>
            </a:r>
            <a:r>
              <a:rPr sz="1200">
                <a:latin typeface="Times Roman"/>
                <a:ea typeface="Times Roman"/>
                <a:cs typeface="Times Roman"/>
                <a:sym typeface="Times Roman"/>
              </a:rPr>
              <a:t> </a:t>
            </a:r>
            <a:r>
              <a:t>”</a:t>
            </a:r>
          </a:p>
        </p:txBody>
      </p:sp>
      <p:sp>
        <p:nvSpPr>
          <p:cNvPr id="155" name="Who did What to Whom? Anaphoric Subjects and Objects in Daniel 11:2b-12:3, p. 16"/>
          <p:cNvSpPr txBox="1"/>
          <p:nvPr/>
        </p:nvSpPr>
        <p:spPr>
          <a:xfrm>
            <a:off x="9312759" y="11959634"/>
            <a:ext cx="13918984" cy="5461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r">
              <a:buClrTx/>
              <a:defRPr sz="3100" b="1">
                <a:solidFill>
                  <a:schemeClr val="accent6">
                    <a:hueOff val="-186402"/>
                    <a:lumOff val="-30311"/>
                  </a:schemeClr>
                </a:solidFill>
                <a:latin typeface="Perpetua"/>
                <a:ea typeface="Perpetua"/>
                <a:cs typeface="Perpetua"/>
                <a:sym typeface="Perpetua"/>
              </a:defRPr>
            </a:lvl1pPr>
          </a:lstStyle>
          <a:p>
            <a:r>
              <a:t>Who did What to Whom? Anaphoric Subjects and Objects in Daniel 11:2b-12:3, p. 16</a:t>
            </a:r>
          </a:p>
        </p:txBody>
      </p:sp>
      <p:pic>
        <p:nvPicPr>
          <p:cNvPr id="156" name="Li, Tarsee.jpg" descr="Li, Tarsee.jpg"/>
          <p:cNvPicPr>
            <a:picLocks noChangeAspect="1"/>
          </p:cNvPicPr>
          <p:nvPr/>
        </p:nvPicPr>
        <p:blipFill>
          <a:blip r:embed="rId2"/>
          <a:srcRect l="2362" r="14303"/>
          <a:stretch>
            <a:fillRect/>
          </a:stretch>
        </p:blipFill>
        <p:spPr>
          <a:xfrm>
            <a:off x="1279845" y="1025724"/>
            <a:ext cx="7776370" cy="116645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My face will I turn also from them, and they shall pollute my secret place: for the robbers shall enter into it, and defile it."/>
          <p:cNvSpPr txBox="1"/>
          <p:nvPr/>
        </p:nvSpPr>
        <p:spPr>
          <a:xfrm>
            <a:off x="1194083" y="3602413"/>
            <a:ext cx="13228864" cy="39547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My face will I turn also from them, and they shall pollute my secret </a:t>
            </a:r>
            <a:r>
              <a:rPr i="1"/>
              <a:t>place:</a:t>
            </a:r>
            <a:r>
              <a:t> for the </a:t>
            </a:r>
            <a:r>
              <a:rPr>
                <a:solidFill>
                  <a:schemeClr val="accent5">
                    <a:hueOff val="122773"/>
                    <a:satOff val="6301"/>
                    <a:lumOff val="-20829"/>
                  </a:schemeClr>
                </a:solidFill>
              </a:rPr>
              <a:t>robbers</a:t>
            </a:r>
            <a:r>
              <a:t> shall enter into it, and defile it.</a:t>
            </a:r>
          </a:p>
        </p:txBody>
      </p:sp>
      <p:pic>
        <p:nvPicPr>
          <p:cNvPr id="321"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22" name="Line"/>
          <p:cNvSpPr/>
          <p:nvPr/>
        </p:nvSpPr>
        <p:spPr>
          <a:xfrm>
            <a:off x="1229009" y="3285228"/>
            <a:ext cx="4726761"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23" name="Ezekiel 7:22"/>
          <p:cNvSpPr txBox="1"/>
          <p:nvPr/>
        </p:nvSpPr>
        <p:spPr>
          <a:xfrm>
            <a:off x="1195847" y="2297132"/>
            <a:ext cx="4793085"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Ezekiel 7:22</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In the third year of the reign of Jehoiakim king of Judah came Nebuchadnezzar king of Babylon unto Jerusalem, and besieged it."/>
          <p:cNvSpPr txBox="1"/>
          <p:nvPr/>
        </p:nvSpPr>
        <p:spPr>
          <a:xfrm>
            <a:off x="1194083" y="3602413"/>
            <a:ext cx="13228864" cy="39547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7200" b="1">
                <a:solidFill>
                  <a:schemeClr val="accent6">
                    <a:hueOff val="-186402"/>
                    <a:lumOff val="-30311"/>
                  </a:schemeClr>
                </a:solidFill>
                <a:latin typeface="Perpetua"/>
                <a:ea typeface="Perpetua"/>
                <a:cs typeface="Perpetua"/>
                <a:sym typeface="Perpetua"/>
              </a:defRPr>
            </a:lvl1pPr>
          </a:lstStyle>
          <a:p>
            <a:r>
              <a:t>In the third year of the reign of Jehoiakim king of Judah came Nebuchadnezzar king of Babylon unto Jerusalem, and besieged it.</a:t>
            </a:r>
          </a:p>
        </p:txBody>
      </p:sp>
      <p:pic>
        <p:nvPicPr>
          <p:cNvPr id="326"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27" name="Line"/>
          <p:cNvSpPr/>
          <p:nvPr/>
        </p:nvSpPr>
        <p:spPr>
          <a:xfrm>
            <a:off x="1229009" y="3285228"/>
            <a:ext cx="4043081"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28" name="Daniel 1:1"/>
          <p:cNvSpPr txBox="1"/>
          <p:nvPr/>
        </p:nvSpPr>
        <p:spPr>
          <a:xfrm>
            <a:off x="1195847" y="2297132"/>
            <a:ext cx="4109406"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And the Lord gave Jehoiakim king of Judah into his hand, with part of the vessels of the house of God: which he carried into the land of Shinar to the house of his god; and he brought the vessels into the treasure house of his god."/>
          <p:cNvSpPr txBox="1"/>
          <p:nvPr/>
        </p:nvSpPr>
        <p:spPr>
          <a:xfrm>
            <a:off x="1194083" y="3602413"/>
            <a:ext cx="13228864" cy="770382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the Lord gave Jehoiakim king of Judah into his hand, with part of the vessels of the house of God: which he carried into the land of Shinar to the house of his god; and </a:t>
            </a:r>
            <a:r>
              <a:rPr>
                <a:solidFill>
                  <a:schemeClr val="accent5">
                    <a:hueOff val="122773"/>
                    <a:satOff val="6301"/>
                    <a:lumOff val="-20829"/>
                  </a:schemeClr>
                </a:solidFill>
              </a:rPr>
              <a:t>he brought the vessels into the treasure house of his god</a:t>
            </a:r>
            <a:r>
              <a:t>.</a:t>
            </a:r>
          </a:p>
        </p:txBody>
      </p:sp>
      <p:pic>
        <p:nvPicPr>
          <p:cNvPr id="331"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32" name="Line"/>
          <p:cNvSpPr/>
          <p:nvPr/>
        </p:nvSpPr>
        <p:spPr>
          <a:xfrm>
            <a:off x="1229009" y="3285228"/>
            <a:ext cx="4043081"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33" name="Daniel 1:2"/>
          <p:cNvSpPr txBox="1"/>
          <p:nvPr/>
        </p:nvSpPr>
        <p:spPr>
          <a:xfrm>
            <a:off x="1195847" y="2297132"/>
            <a:ext cx="4109406"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1:2</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Arch of Titus.jpg" descr="Arch of Titus.jpg"/>
          <p:cNvPicPr>
            <a:picLocks noChangeAspect="1"/>
          </p:cNvPicPr>
          <p:nvPr/>
        </p:nvPicPr>
        <p:blipFill>
          <a:blip r:embed="rId2"/>
          <a:stretch>
            <a:fillRect/>
          </a:stretch>
        </p:blipFill>
        <p:spPr>
          <a:xfrm>
            <a:off x="-2743140" y="-2869616"/>
            <a:ext cx="29870280" cy="16802034"/>
          </a:xfrm>
          <a:prstGeom prst="rect">
            <a:avLst/>
          </a:prstGeom>
          <a:ln w="254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And out of one of them came forth a little horn, which waxed exceeding great, toward the south, and toward the east, and toward the pleasant land."/>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a:r>
            <a:r>
              <a:rPr>
                <a:solidFill>
                  <a:schemeClr val="accent5">
                    <a:hueOff val="122773"/>
                    <a:satOff val="6301"/>
                    <a:lumOff val="-20829"/>
                  </a:schemeClr>
                </a:solidFill>
              </a:rPr>
              <a:t>out of one of them came forth a little horn</a:t>
            </a:r>
            <a:r>
              <a:t>, which waxed exceeding great, toward the south, and toward the east, and toward the pleasant </a:t>
            </a:r>
            <a:r>
              <a:rPr i="1"/>
              <a:t>land.</a:t>
            </a:r>
          </a:p>
        </p:txBody>
      </p:sp>
      <p:pic>
        <p:nvPicPr>
          <p:cNvPr id="343"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44" name="Line"/>
          <p:cNvSpPr/>
          <p:nvPr/>
        </p:nvSpPr>
        <p:spPr>
          <a:xfrm>
            <a:off x="1229009" y="3285228"/>
            <a:ext cx="4043081"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45" name="Daniel 8:9"/>
          <p:cNvSpPr txBox="1"/>
          <p:nvPr/>
        </p:nvSpPr>
        <p:spPr>
          <a:xfrm>
            <a:off x="1195847" y="2297132"/>
            <a:ext cx="4109406"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8:9</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And in the latter time of their kingdom, when the transgressors are come to the full, a king of fierce countenance, and understanding dark sentences, shall stand up."/>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the </a:t>
            </a:r>
            <a:r>
              <a:rPr>
                <a:solidFill>
                  <a:schemeClr val="accent5">
                    <a:hueOff val="122773"/>
                    <a:satOff val="6301"/>
                    <a:lumOff val="-20829"/>
                  </a:schemeClr>
                </a:solidFill>
              </a:rPr>
              <a:t>latter time of their kingdom</a:t>
            </a:r>
            <a:r>
              <a:t>, when the transgressors are come to the full, </a:t>
            </a:r>
            <a:r>
              <a:rPr>
                <a:solidFill>
                  <a:schemeClr val="accent5">
                    <a:hueOff val="122773"/>
                    <a:satOff val="6301"/>
                    <a:lumOff val="-20829"/>
                  </a:schemeClr>
                </a:solidFill>
              </a:rPr>
              <a:t>a king of fierce countenance</a:t>
            </a:r>
            <a:r>
              <a:t>, and understanding dark sentences, </a:t>
            </a:r>
            <a:r>
              <a:rPr>
                <a:solidFill>
                  <a:schemeClr val="accent5">
                    <a:hueOff val="122773"/>
                    <a:satOff val="6301"/>
                    <a:lumOff val="-20829"/>
                  </a:schemeClr>
                </a:solidFill>
              </a:rPr>
              <a:t>shall stand up</a:t>
            </a:r>
            <a:r>
              <a:t>.</a:t>
            </a:r>
          </a:p>
        </p:txBody>
      </p:sp>
      <p:pic>
        <p:nvPicPr>
          <p:cNvPr id="353"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54" name="Line"/>
          <p:cNvSpPr/>
          <p:nvPr/>
        </p:nvSpPr>
        <p:spPr>
          <a:xfrm>
            <a:off x="1229009" y="3285228"/>
            <a:ext cx="4479334"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55" name="Daniel 8:23"/>
          <p:cNvSpPr txBox="1"/>
          <p:nvPr/>
        </p:nvSpPr>
        <p:spPr>
          <a:xfrm>
            <a:off x="1195847" y="2297132"/>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8:23</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Screen Shot 2018-09-27 at 10.42.25 AM.png" descr="Screen Shot 2018-09-27 at 10.42.25 AM.png"/>
          <p:cNvPicPr>
            <a:picLocks noChangeAspect="1"/>
          </p:cNvPicPr>
          <p:nvPr/>
        </p:nvPicPr>
        <p:blipFill>
          <a:blip r:embed="rId2"/>
          <a:srcRect r="1857"/>
          <a:stretch>
            <a:fillRect/>
          </a:stretch>
        </p:blipFill>
        <p:spPr>
          <a:xfrm>
            <a:off x="-3429735" y="0"/>
            <a:ext cx="39149775" cy="21157431"/>
          </a:xfrm>
          <a:prstGeom prst="rect">
            <a:avLst/>
          </a:prstGeom>
          <a:ln w="25400">
            <a:miter lim="400000"/>
          </a:ln>
          <a:effectLst>
            <a:outerShdw blurRad="444500" dist="317500" dir="8100000" rotWithShape="0">
              <a:schemeClr val="accent6">
                <a:hueOff val="-186402"/>
                <a:lumOff val="-30311"/>
                <a:alpha val="60000"/>
              </a:schemeClr>
            </a:outerShdw>
          </a:effectLst>
        </p:spPr>
      </p:pic>
      <p:pic>
        <p:nvPicPr>
          <p:cNvPr id="358" name="little_horn_A_withAlpha.png" descr="little_horn_A_withAlpha.png"/>
          <p:cNvPicPr>
            <a:picLocks noChangeAspect="1"/>
          </p:cNvPicPr>
          <p:nvPr/>
        </p:nvPicPr>
        <p:blipFill>
          <a:blip r:embed="rId3"/>
          <a:stretch>
            <a:fillRect/>
          </a:stretch>
        </p:blipFill>
        <p:spPr>
          <a:xfrm>
            <a:off x="12293034" y="4844491"/>
            <a:ext cx="1860010" cy="3428004"/>
          </a:xfrm>
          <a:prstGeom prst="rect">
            <a:avLst/>
          </a:prstGeom>
          <a:ln w="25400">
            <a:miter lim="400000"/>
          </a:ln>
          <a:effectLst>
            <a:outerShdw blurRad="254000" dist="254000" dir="8100000" rotWithShape="0">
              <a:schemeClr val="accent6">
                <a:hueOff val="-186402"/>
                <a:lumOff val="-30311"/>
                <a:alpha val="30000"/>
              </a:schemeClr>
            </a:outerShdw>
          </a:effectLst>
        </p:spPr>
      </p:pic>
      <p:pic>
        <p:nvPicPr>
          <p:cNvPr id="359" name="little_horn_A_withAlpha.png" descr="little_horn_A_withAlpha.png"/>
          <p:cNvPicPr>
            <a:picLocks noChangeAspect="1"/>
          </p:cNvPicPr>
          <p:nvPr/>
        </p:nvPicPr>
        <p:blipFill>
          <a:blip r:embed="rId3"/>
          <a:stretch>
            <a:fillRect/>
          </a:stretch>
        </p:blipFill>
        <p:spPr>
          <a:xfrm>
            <a:off x="10468521" y="5775696"/>
            <a:ext cx="1862758" cy="3433069"/>
          </a:xfrm>
          <a:prstGeom prst="rect">
            <a:avLst/>
          </a:prstGeom>
          <a:ln w="25400">
            <a:miter lim="400000"/>
          </a:ln>
          <a:effectLst>
            <a:outerShdw blurRad="254000" dist="254000" dir="8100000" rotWithShape="0">
              <a:schemeClr val="accent6">
                <a:hueOff val="-186402"/>
                <a:lumOff val="-30311"/>
                <a:alpha val="30000"/>
              </a:schemeClr>
            </a:outerShdw>
          </a:effectLst>
        </p:spPr>
      </p:pic>
      <p:pic>
        <p:nvPicPr>
          <p:cNvPr id="360" name="little_horn_A_withAlpha.png" descr="little_horn_A_withAlpha.png"/>
          <p:cNvPicPr>
            <a:picLocks noChangeAspect="1"/>
          </p:cNvPicPr>
          <p:nvPr/>
        </p:nvPicPr>
        <p:blipFill>
          <a:blip r:embed="rId3"/>
          <a:stretch>
            <a:fillRect/>
          </a:stretch>
        </p:blipFill>
        <p:spPr>
          <a:xfrm>
            <a:off x="14864426" y="6858000"/>
            <a:ext cx="1860551" cy="3429000"/>
          </a:xfrm>
          <a:prstGeom prst="rect">
            <a:avLst/>
          </a:prstGeom>
          <a:ln w="25400">
            <a:miter lim="400000"/>
          </a:ln>
          <a:effectLst>
            <a:outerShdw blurRad="254000" dist="254000" dir="8100000" rotWithShape="0">
              <a:schemeClr val="accent6">
                <a:hueOff val="-186402"/>
                <a:lumOff val="-30311"/>
                <a:alpha val="30000"/>
              </a:schemeClr>
            </a:outerShdw>
          </a:effectLst>
        </p:spPr>
      </p:pic>
      <p:pic>
        <p:nvPicPr>
          <p:cNvPr id="361" name="little_horn_A_withAlpha.png" descr="little_horn_A_withAlpha.png"/>
          <p:cNvPicPr>
            <a:picLocks noChangeAspect="1"/>
          </p:cNvPicPr>
          <p:nvPr/>
        </p:nvPicPr>
        <p:blipFill>
          <a:blip r:embed="rId3"/>
          <a:stretch>
            <a:fillRect/>
          </a:stretch>
        </p:blipFill>
        <p:spPr>
          <a:xfrm>
            <a:off x="12590882" y="9496167"/>
            <a:ext cx="1860551" cy="3429001"/>
          </a:xfrm>
          <a:prstGeom prst="rect">
            <a:avLst/>
          </a:prstGeom>
          <a:ln w="25400">
            <a:miter lim="400000"/>
          </a:ln>
          <a:effectLst>
            <a:outerShdw blurRad="254000" dist="254000" dir="8100000" rotWithShape="0">
              <a:schemeClr val="accent6">
                <a:hueOff val="-186402"/>
                <a:lumOff val="-30311"/>
                <a:alpha val="30000"/>
              </a:schemeClr>
            </a:outerShdw>
          </a:effectLst>
        </p:spPr>
      </p:pic>
      <p:pic>
        <p:nvPicPr>
          <p:cNvPr id="362" name="little_horn_test.jpg" descr="little_horn_test.jpg"/>
          <p:cNvPicPr>
            <a:picLocks noChangeAspect="1"/>
          </p:cNvPicPr>
          <p:nvPr/>
        </p:nvPicPr>
        <p:blipFill>
          <a:blip r:embed="rId4"/>
          <a:srcRect l="21083" t="23148" r="14737" b="10572"/>
          <a:stretch>
            <a:fillRect/>
          </a:stretch>
        </p:blipFill>
        <p:spPr>
          <a:xfrm>
            <a:off x="7889582" y="4279494"/>
            <a:ext cx="1572196" cy="2992405"/>
          </a:xfrm>
          <a:custGeom>
            <a:avLst/>
            <a:gdLst/>
            <a:ahLst/>
            <a:cxnLst>
              <a:cxn ang="0">
                <a:pos x="wd2" y="hd2"/>
              </a:cxn>
              <a:cxn ang="5400000">
                <a:pos x="wd2" y="hd2"/>
              </a:cxn>
              <a:cxn ang="10800000">
                <a:pos x="wd2" y="hd2"/>
              </a:cxn>
              <a:cxn ang="16200000">
                <a:pos x="wd2" y="hd2"/>
              </a:cxn>
            </a:cxnLst>
            <a:rect l="0" t="0" r="r" b="b"/>
            <a:pathLst>
              <a:path w="21337" h="21569" extrusionOk="0">
                <a:moveTo>
                  <a:pt x="9603" y="0"/>
                </a:moveTo>
                <a:cubicBezTo>
                  <a:pt x="8871" y="0"/>
                  <a:pt x="8445" y="330"/>
                  <a:pt x="7847" y="1356"/>
                </a:cubicBezTo>
                <a:cubicBezTo>
                  <a:pt x="7770" y="1489"/>
                  <a:pt x="7607" y="1746"/>
                  <a:pt x="7486" y="1928"/>
                </a:cubicBezTo>
                <a:cubicBezTo>
                  <a:pt x="7366" y="2110"/>
                  <a:pt x="7223" y="2383"/>
                  <a:pt x="7168" y="2532"/>
                </a:cubicBezTo>
                <a:cubicBezTo>
                  <a:pt x="6922" y="3206"/>
                  <a:pt x="6814" y="3484"/>
                  <a:pt x="6700" y="3736"/>
                </a:cubicBezTo>
                <a:cubicBezTo>
                  <a:pt x="6540" y="4089"/>
                  <a:pt x="6408" y="4517"/>
                  <a:pt x="6312" y="5003"/>
                </a:cubicBezTo>
                <a:cubicBezTo>
                  <a:pt x="6269" y="5219"/>
                  <a:pt x="6167" y="5464"/>
                  <a:pt x="6086" y="5550"/>
                </a:cubicBezTo>
                <a:cubicBezTo>
                  <a:pt x="6004" y="5636"/>
                  <a:pt x="5912" y="5838"/>
                  <a:pt x="5876" y="5999"/>
                </a:cubicBezTo>
                <a:cubicBezTo>
                  <a:pt x="5839" y="6159"/>
                  <a:pt x="5733" y="6426"/>
                  <a:pt x="5644" y="6594"/>
                </a:cubicBezTo>
                <a:cubicBezTo>
                  <a:pt x="5555" y="6762"/>
                  <a:pt x="5450" y="7064"/>
                  <a:pt x="5407" y="7263"/>
                </a:cubicBezTo>
                <a:cubicBezTo>
                  <a:pt x="5364" y="7462"/>
                  <a:pt x="5233" y="7754"/>
                  <a:pt x="5116" y="7913"/>
                </a:cubicBezTo>
                <a:cubicBezTo>
                  <a:pt x="5000" y="8071"/>
                  <a:pt x="4906" y="8346"/>
                  <a:pt x="4906" y="8522"/>
                </a:cubicBezTo>
                <a:cubicBezTo>
                  <a:pt x="4906" y="8767"/>
                  <a:pt x="4837" y="8895"/>
                  <a:pt x="4615" y="9068"/>
                </a:cubicBezTo>
                <a:cubicBezTo>
                  <a:pt x="3811" y="9698"/>
                  <a:pt x="3716" y="9864"/>
                  <a:pt x="3716" y="10607"/>
                </a:cubicBezTo>
                <a:cubicBezTo>
                  <a:pt x="3716" y="11146"/>
                  <a:pt x="3670" y="11353"/>
                  <a:pt x="3511" y="11540"/>
                </a:cubicBezTo>
                <a:cubicBezTo>
                  <a:pt x="3156" y="11959"/>
                  <a:pt x="3083" y="12272"/>
                  <a:pt x="3156" y="13125"/>
                </a:cubicBezTo>
                <a:cubicBezTo>
                  <a:pt x="3218" y="13864"/>
                  <a:pt x="3202" y="13987"/>
                  <a:pt x="2994" y="14283"/>
                </a:cubicBezTo>
                <a:cubicBezTo>
                  <a:pt x="2867" y="14466"/>
                  <a:pt x="2725" y="14723"/>
                  <a:pt x="2682" y="14856"/>
                </a:cubicBezTo>
                <a:cubicBezTo>
                  <a:pt x="2639" y="14988"/>
                  <a:pt x="2535" y="15169"/>
                  <a:pt x="2450" y="15259"/>
                </a:cubicBezTo>
                <a:cubicBezTo>
                  <a:pt x="2365" y="15348"/>
                  <a:pt x="2294" y="15506"/>
                  <a:pt x="2294" y="15608"/>
                </a:cubicBezTo>
                <a:cubicBezTo>
                  <a:pt x="2294" y="15710"/>
                  <a:pt x="2198" y="15896"/>
                  <a:pt x="2078" y="16020"/>
                </a:cubicBezTo>
                <a:cubicBezTo>
                  <a:pt x="1793" y="16317"/>
                  <a:pt x="1538" y="16794"/>
                  <a:pt x="1335" y="17407"/>
                </a:cubicBezTo>
                <a:cubicBezTo>
                  <a:pt x="1167" y="17914"/>
                  <a:pt x="933" y="18180"/>
                  <a:pt x="328" y="18546"/>
                </a:cubicBezTo>
                <a:cubicBezTo>
                  <a:pt x="-239" y="18889"/>
                  <a:pt x="-67" y="19384"/>
                  <a:pt x="823" y="19945"/>
                </a:cubicBezTo>
                <a:cubicBezTo>
                  <a:pt x="1333" y="20265"/>
                  <a:pt x="2037" y="20451"/>
                  <a:pt x="2999" y="20520"/>
                </a:cubicBezTo>
                <a:cubicBezTo>
                  <a:pt x="3375" y="20546"/>
                  <a:pt x="3677" y="20619"/>
                  <a:pt x="4001" y="20763"/>
                </a:cubicBezTo>
                <a:cubicBezTo>
                  <a:pt x="4440" y="20957"/>
                  <a:pt x="5051" y="21091"/>
                  <a:pt x="5504" y="21092"/>
                </a:cubicBezTo>
                <a:cubicBezTo>
                  <a:pt x="5765" y="21092"/>
                  <a:pt x="6347" y="21250"/>
                  <a:pt x="6759" y="21432"/>
                </a:cubicBezTo>
                <a:cubicBezTo>
                  <a:pt x="7137" y="21600"/>
                  <a:pt x="7008" y="21599"/>
                  <a:pt x="10960" y="21510"/>
                </a:cubicBezTo>
                <a:cubicBezTo>
                  <a:pt x="13315" y="21456"/>
                  <a:pt x="14023" y="21421"/>
                  <a:pt x="14526" y="21329"/>
                </a:cubicBezTo>
                <a:cubicBezTo>
                  <a:pt x="14871" y="21266"/>
                  <a:pt x="15299" y="21212"/>
                  <a:pt x="15479" y="21212"/>
                </a:cubicBezTo>
                <a:cubicBezTo>
                  <a:pt x="15803" y="21212"/>
                  <a:pt x="16604" y="21030"/>
                  <a:pt x="16934" y="20880"/>
                </a:cubicBezTo>
                <a:cubicBezTo>
                  <a:pt x="17027" y="20838"/>
                  <a:pt x="17356" y="20758"/>
                  <a:pt x="17666" y="20703"/>
                </a:cubicBezTo>
                <a:cubicBezTo>
                  <a:pt x="17977" y="20648"/>
                  <a:pt x="18305" y="20570"/>
                  <a:pt x="18393" y="20531"/>
                </a:cubicBezTo>
                <a:cubicBezTo>
                  <a:pt x="18481" y="20492"/>
                  <a:pt x="19172" y="20298"/>
                  <a:pt x="19928" y="20099"/>
                </a:cubicBezTo>
                <a:lnTo>
                  <a:pt x="21302" y="19736"/>
                </a:lnTo>
                <a:lnTo>
                  <a:pt x="21334" y="19496"/>
                </a:lnTo>
                <a:cubicBezTo>
                  <a:pt x="21361" y="19301"/>
                  <a:pt x="21238" y="19120"/>
                  <a:pt x="20699" y="18554"/>
                </a:cubicBezTo>
                <a:cubicBezTo>
                  <a:pt x="20064" y="17889"/>
                  <a:pt x="19615" y="17534"/>
                  <a:pt x="18571" y="16881"/>
                </a:cubicBezTo>
                <a:cubicBezTo>
                  <a:pt x="17708" y="16341"/>
                  <a:pt x="17525" y="16182"/>
                  <a:pt x="17295" y="15760"/>
                </a:cubicBezTo>
                <a:cubicBezTo>
                  <a:pt x="17168" y="15528"/>
                  <a:pt x="16903" y="15052"/>
                  <a:pt x="16707" y="14704"/>
                </a:cubicBezTo>
                <a:cubicBezTo>
                  <a:pt x="16510" y="14352"/>
                  <a:pt x="16310" y="13818"/>
                  <a:pt x="16255" y="13500"/>
                </a:cubicBezTo>
                <a:cubicBezTo>
                  <a:pt x="16079" y="12483"/>
                  <a:pt x="15902" y="11788"/>
                  <a:pt x="15743" y="11480"/>
                </a:cubicBezTo>
                <a:cubicBezTo>
                  <a:pt x="15497" y="11000"/>
                  <a:pt x="15443" y="10711"/>
                  <a:pt x="15560" y="10499"/>
                </a:cubicBezTo>
                <a:cubicBezTo>
                  <a:pt x="15646" y="10343"/>
                  <a:pt x="15624" y="10247"/>
                  <a:pt x="15452" y="10047"/>
                </a:cubicBezTo>
                <a:cubicBezTo>
                  <a:pt x="15333" y="9907"/>
                  <a:pt x="15233" y="9739"/>
                  <a:pt x="15232" y="9675"/>
                </a:cubicBezTo>
                <a:cubicBezTo>
                  <a:pt x="15228" y="9525"/>
                  <a:pt x="14733" y="8661"/>
                  <a:pt x="14316" y="8076"/>
                </a:cubicBezTo>
                <a:cubicBezTo>
                  <a:pt x="14139" y="7827"/>
                  <a:pt x="13964" y="7543"/>
                  <a:pt x="13923" y="7444"/>
                </a:cubicBezTo>
                <a:cubicBezTo>
                  <a:pt x="13881" y="7344"/>
                  <a:pt x="13700" y="7060"/>
                  <a:pt x="13524" y="6811"/>
                </a:cubicBezTo>
                <a:cubicBezTo>
                  <a:pt x="12635" y="5554"/>
                  <a:pt x="11966" y="4236"/>
                  <a:pt x="11774" y="3376"/>
                </a:cubicBezTo>
                <a:cubicBezTo>
                  <a:pt x="11733" y="3193"/>
                  <a:pt x="11579" y="2840"/>
                  <a:pt x="11434" y="2592"/>
                </a:cubicBezTo>
                <a:cubicBezTo>
                  <a:pt x="11290" y="2343"/>
                  <a:pt x="11059" y="1803"/>
                  <a:pt x="10923" y="1393"/>
                </a:cubicBezTo>
                <a:cubicBezTo>
                  <a:pt x="10567" y="328"/>
                  <a:pt x="10256" y="0"/>
                  <a:pt x="9603" y="0"/>
                </a:cubicBezTo>
                <a:close/>
              </a:path>
            </a:pathLst>
          </a:custGeom>
          <a:ln w="25400">
            <a:miter lim="400000"/>
          </a:ln>
          <a:effectLst>
            <a:outerShdw blurRad="254000" dist="254000" dir="8100000" rotWithShape="0">
              <a:schemeClr val="accent6">
                <a:hueOff val="-186402"/>
                <a:lumOff val="-30311"/>
                <a:alpha val="30000"/>
              </a:schemeClr>
            </a:outerShdw>
          </a:effectLst>
        </p:spPr>
      </p:pic>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iterate>
                                    <p:tmAbs val="0"/>
                                  </p:iterate>
                                  <p:childTnLst>
                                    <p:animEffect transition="out" filter="wipe(up)">
                                      <p:cBhvr>
                                        <p:cTn id="6" dur="2000" fill="hold"/>
                                        <p:tgtEl>
                                          <p:spTgt spid="358"/>
                                        </p:tgtEl>
                                      </p:cBhvr>
                                    </p:animEffect>
                                    <p:set>
                                      <p:cBhvr>
                                        <p:cTn id="7" fill="hold">
                                          <p:stCondLst>
                                            <p:cond delay="1999"/>
                                          </p:stCondLst>
                                        </p:cTn>
                                        <p:tgtEl>
                                          <p:spTgt spid="358"/>
                                        </p:tgtEl>
                                        <p:attrNameLst>
                                          <p:attrName>style.visibility</p:attrName>
                                        </p:attrNameLst>
                                      </p:cBhvr>
                                      <p:to>
                                        <p:strVal val="hidden"/>
                                      </p:to>
                                    </p:set>
                                  </p:childTnLst>
                                </p:cTn>
                              </p:par>
                              <p:par>
                                <p:cTn id="8" presetID="22" presetClass="exit" presetSubtype="1" fill="hold" grpId="0" nodeType="withEffect">
                                  <p:stCondLst>
                                    <p:cond delay="0"/>
                                  </p:stCondLst>
                                  <p:iterate>
                                    <p:tmAbs val="0"/>
                                  </p:iterate>
                                  <p:childTnLst>
                                    <p:animEffect transition="out" filter="wipe(up)">
                                      <p:cBhvr>
                                        <p:cTn id="9" dur="2000" fill="hold"/>
                                        <p:tgtEl>
                                          <p:spTgt spid="359"/>
                                        </p:tgtEl>
                                      </p:cBhvr>
                                    </p:animEffect>
                                    <p:set>
                                      <p:cBhvr>
                                        <p:cTn id="10" fill="hold">
                                          <p:stCondLst>
                                            <p:cond delay="1999"/>
                                          </p:stCondLst>
                                        </p:cTn>
                                        <p:tgtEl>
                                          <p:spTgt spid="359"/>
                                        </p:tgtEl>
                                        <p:attrNameLst>
                                          <p:attrName>style.visibility</p:attrName>
                                        </p:attrNameLst>
                                      </p:cBhvr>
                                      <p:to>
                                        <p:strVal val="hidden"/>
                                      </p:to>
                                    </p:set>
                                  </p:childTnLst>
                                </p:cTn>
                              </p:par>
                              <p:par>
                                <p:cTn id="11" presetID="22" presetClass="exit" presetSubtype="1" fill="hold" grpId="0" nodeType="withEffect">
                                  <p:stCondLst>
                                    <p:cond delay="0"/>
                                  </p:stCondLst>
                                  <p:iterate>
                                    <p:tmAbs val="0"/>
                                  </p:iterate>
                                  <p:childTnLst>
                                    <p:animEffect transition="out" filter="wipe(up)">
                                      <p:cBhvr>
                                        <p:cTn id="12" dur="2000" fill="hold"/>
                                        <p:tgtEl>
                                          <p:spTgt spid="360"/>
                                        </p:tgtEl>
                                      </p:cBhvr>
                                    </p:animEffect>
                                    <p:set>
                                      <p:cBhvr>
                                        <p:cTn id="13" fill="hold">
                                          <p:stCondLst>
                                            <p:cond delay="1999"/>
                                          </p:stCondLst>
                                        </p:cTn>
                                        <p:tgtEl>
                                          <p:spTgt spid="360"/>
                                        </p:tgtEl>
                                        <p:attrNameLst>
                                          <p:attrName>style.visibility</p:attrName>
                                        </p:attrNameLst>
                                      </p:cBhvr>
                                      <p:to>
                                        <p:strVal val="hidden"/>
                                      </p:to>
                                    </p:set>
                                  </p:childTnLst>
                                </p:cTn>
                              </p:par>
                              <p:par>
                                <p:cTn id="14" presetID="22" presetClass="exit" presetSubtype="1" fill="hold" grpId="0" nodeType="withEffect">
                                  <p:stCondLst>
                                    <p:cond delay="0"/>
                                  </p:stCondLst>
                                  <p:iterate>
                                    <p:tmAbs val="0"/>
                                  </p:iterate>
                                  <p:childTnLst>
                                    <p:animEffect transition="out" filter="wipe(up)">
                                      <p:cBhvr>
                                        <p:cTn id="15" dur="2000" fill="hold"/>
                                        <p:tgtEl>
                                          <p:spTgt spid="361"/>
                                        </p:tgtEl>
                                      </p:cBhvr>
                                    </p:animEffect>
                                    <p:set>
                                      <p:cBhvr>
                                        <p:cTn id="16" fill="hold">
                                          <p:stCondLst>
                                            <p:cond delay="1999"/>
                                          </p:stCondLst>
                                        </p:cTn>
                                        <p:tgtEl>
                                          <p:spTgt spid="361"/>
                                        </p:tgtEl>
                                        <p:attrNameLst>
                                          <p:attrName>style.visibility</p:attrName>
                                        </p:attrNameLst>
                                      </p:cBhvr>
                                      <p:to>
                                        <p:strVal val="hidden"/>
                                      </p:to>
                                    </p:set>
                                  </p:childTnLst>
                                </p:cTn>
                              </p:par>
                            </p:childTnLst>
                          </p:cTn>
                        </p:par>
                        <p:par>
                          <p:cTn id="17" fill="hold">
                            <p:stCondLst>
                              <p:cond delay="2000"/>
                            </p:stCondLst>
                            <p:childTnLst>
                              <p:par>
                                <p:cTn id="18" presetID="22" presetClass="entr" presetSubtype="4" fill="hold" grpId="0" nodeType="afterEffect">
                                  <p:stCondLst>
                                    <p:cond delay="1000"/>
                                  </p:stCondLst>
                                  <p:iterate>
                                    <p:tmAbs val="0"/>
                                  </p:iterate>
                                  <p:childTnLst>
                                    <p:set>
                                      <p:cBhvr>
                                        <p:cTn id="19" fill="hold"/>
                                        <p:tgtEl>
                                          <p:spTgt spid="362"/>
                                        </p:tgtEl>
                                        <p:attrNameLst>
                                          <p:attrName>style.visibility</p:attrName>
                                        </p:attrNameLst>
                                      </p:cBhvr>
                                      <p:to>
                                        <p:strVal val="visible"/>
                                      </p:to>
                                    </p:set>
                                    <p:animEffect transition="in" filter="wipe(down)">
                                      <p:cBhvr>
                                        <p:cTn id="20" dur="2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animBg="1" advAuto="0"/>
      <p:bldP spid="359" grpId="0" animBg="1" advAuto="0"/>
      <p:bldP spid="360" grpId="0" animBg="1" advAuto="0"/>
      <p:bldP spid="361" grpId="0" animBg="1" advAuto="0"/>
      <p:bldP spid="362"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64" name="Screen Shot 2018-09-27 at 10.42.25 AM.png" descr="Screen Shot 2018-09-27 at 10.42.25 AM.png"/>
          <p:cNvPicPr>
            <a:picLocks noChangeAspect="1"/>
          </p:cNvPicPr>
          <p:nvPr/>
        </p:nvPicPr>
        <p:blipFill>
          <a:blip r:embed="rId2">
            <a:alphaModFix amt="80448"/>
          </a:blip>
          <a:srcRect r="1857"/>
          <a:stretch>
            <a:fillRect/>
          </a:stretch>
        </p:blipFill>
        <p:spPr>
          <a:xfrm>
            <a:off x="-3429735" y="0"/>
            <a:ext cx="39149775" cy="21157431"/>
          </a:xfrm>
          <a:prstGeom prst="rect">
            <a:avLst/>
          </a:prstGeom>
          <a:ln w="25400">
            <a:miter lim="400000"/>
          </a:ln>
          <a:effectLst>
            <a:outerShdw blurRad="444500" dist="317500" dir="8100000" rotWithShape="0">
              <a:schemeClr val="accent6">
                <a:hueOff val="-186402"/>
                <a:lumOff val="-30311"/>
                <a:alpha val="60000"/>
              </a:schemeClr>
            </a:outerShdw>
          </a:effectLst>
        </p:spPr>
      </p:pic>
      <p:pic>
        <p:nvPicPr>
          <p:cNvPr id="365" name="little_horn_test.jpg" descr="little_horn_test.jpg"/>
          <p:cNvPicPr>
            <a:picLocks noChangeAspect="1"/>
          </p:cNvPicPr>
          <p:nvPr/>
        </p:nvPicPr>
        <p:blipFill>
          <a:blip r:embed="rId3"/>
          <a:srcRect l="21083" t="23148" r="14737" b="10572"/>
          <a:stretch>
            <a:fillRect/>
          </a:stretch>
        </p:blipFill>
        <p:spPr>
          <a:xfrm>
            <a:off x="7889582" y="4279494"/>
            <a:ext cx="1572196" cy="2992405"/>
          </a:xfrm>
          <a:custGeom>
            <a:avLst/>
            <a:gdLst/>
            <a:ahLst/>
            <a:cxnLst>
              <a:cxn ang="0">
                <a:pos x="wd2" y="hd2"/>
              </a:cxn>
              <a:cxn ang="5400000">
                <a:pos x="wd2" y="hd2"/>
              </a:cxn>
              <a:cxn ang="10800000">
                <a:pos x="wd2" y="hd2"/>
              </a:cxn>
              <a:cxn ang="16200000">
                <a:pos x="wd2" y="hd2"/>
              </a:cxn>
            </a:cxnLst>
            <a:rect l="0" t="0" r="r" b="b"/>
            <a:pathLst>
              <a:path w="21337" h="21569" extrusionOk="0">
                <a:moveTo>
                  <a:pt x="9603" y="0"/>
                </a:moveTo>
                <a:cubicBezTo>
                  <a:pt x="8871" y="0"/>
                  <a:pt x="8445" y="330"/>
                  <a:pt x="7847" y="1356"/>
                </a:cubicBezTo>
                <a:cubicBezTo>
                  <a:pt x="7770" y="1489"/>
                  <a:pt x="7607" y="1746"/>
                  <a:pt x="7486" y="1928"/>
                </a:cubicBezTo>
                <a:cubicBezTo>
                  <a:pt x="7366" y="2110"/>
                  <a:pt x="7223" y="2383"/>
                  <a:pt x="7168" y="2532"/>
                </a:cubicBezTo>
                <a:cubicBezTo>
                  <a:pt x="6922" y="3206"/>
                  <a:pt x="6814" y="3484"/>
                  <a:pt x="6700" y="3736"/>
                </a:cubicBezTo>
                <a:cubicBezTo>
                  <a:pt x="6540" y="4089"/>
                  <a:pt x="6408" y="4517"/>
                  <a:pt x="6312" y="5003"/>
                </a:cubicBezTo>
                <a:cubicBezTo>
                  <a:pt x="6269" y="5219"/>
                  <a:pt x="6167" y="5464"/>
                  <a:pt x="6086" y="5550"/>
                </a:cubicBezTo>
                <a:cubicBezTo>
                  <a:pt x="6004" y="5636"/>
                  <a:pt x="5912" y="5838"/>
                  <a:pt x="5876" y="5999"/>
                </a:cubicBezTo>
                <a:cubicBezTo>
                  <a:pt x="5839" y="6159"/>
                  <a:pt x="5733" y="6426"/>
                  <a:pt x="5644" y="6594"/>
                </a:cubicBezTo>
                <a:cubicBezTo>
                  <a:pt x="5555" y="6762"/>
                  <a:pt x="5450" y="7064"/>
                  <a:pt x="5407" y="7263"/>
                </a:cubicBezTo>
                <a:cubicBezTo>
                  <a:pt x="5364" y="7462"/>
                  <a:pt x="5233" y="7754"/>
                  <a:pt x="5116" y="7913"/>
                </a:cubicBezTo>
                <a:cubicBezTo>
                  <a:pt x="5000" y="8071"/>
                  <a:pt x="4906" y="8346"/>
                  <a:pt x="4906" y="8522"/>
                </a:cubicBezTo>
                <a:cubicBezTo>
                  <a:pt x="4906" y="8767"/>
                  <a:pt x="4837" y="8895"/>
                  <a:pt x="4615" y="9068"/>
                </a:cubicBezTo>
                <a:cubicBezTo>
                  <a:pt x="3811" y="9698"/>
                  <a:pt x="3716" y="9864"/>
                  <a:pt x="3716" y="10607"/>
                </a:cubicBezTo>
                <a:cubicBezTo>
                  <a:pt x="3716" y="11146"/>
                  <a:pt x="3670" y="11353"/>
                  <a:pt x="3511" y="11540"/>
                </a:cubicBezTo>
                <a:cubicBezTo>
                  <a:pt x="3156" y="11959"/>
                  <a:pt x="3083" y="12272"/>
                  <a:pt x="3156" y="13125"/>
                </a:cubicBezTo>
                <a:cubicBezTo>
                  <a:pt x="3218" y="13864"/>
                  <a:pt x="3202" y="13987"/>
                  <a:pt x="2994" y="14283"/>
                </a:cubicBezTo>
                <a:cubicBezTo>
                  <a:pt x="2867" y="14466"/>
                  <a:pt x="2725" y="14723"/>
                  <a:pt x="2682" y="14856"/>
                </a:cubicBezTo>
                <a:cubicBezTo>
                  <a:pt x="2639" y="14988"/>
                  <a:pt x="2535" y="15169"/>
                  <a:pt x="2450" y="15259"/>
                </a:cubicBezTo>
                <a:cubicBezTo>
                  <a:pt x="2365" y="15348"/>
                  <a:pt x="2294" y="15506"/>
                  <a:pt x="2294" y="15608"/>
                </a:cubicBezTo>
                <a:cubicBezTo>
                  <a:pt x="2294" y="15710"/>
                  <a:pt x="2198" y="15896"/>
                  <a:pt x="2078" y="16020"/>
                </a:cubicBezTo>
                <a:cubicBezTo>
                  <a:pt x="1793" y="16317"/>
                  <a:pt x="1538" y="16794"/>
                  <a:pt x="1335" y="17407"/>
                </a:cubicBezTo>
                <a:cubicBezTo>
                  <a:pt x="1167" y="17914"/>
                  <a:pt x="933" y="18180"/>
                  <a:pt x="328" y="18546"/>
                </a:cubicBezTo>
                <a:cubicBezTo>
                  <a:pt x="-239" y="18889"/>
                  <a:pt x="-67" y="19384"/>
                  <a:pt x="823" y="19945"/>
                </a:cubicBezTo>
                <a:cubicBezTo>
                  <a:pt x="1333" y="20265"/>
                  <a:pt x="2037" y="20451"/>
                  <a:pt x="2999" y="20520"/>
                </a:cubicBezTo>
                <a:cubicBezTo>
                  <a:pt x="3375" y="20546"/>
                  <a:pt x="3677" y="20619"/>
                  <a:pt x="4001" y="20763"/>
                </a:cubicBezTo>
                <a:cubicBezTo>
                  <a:pt x="4440" y="20957"/>
                  <a:pt x="5051" y="21091"/>
                  <a:pt x="5504" y="21092"/>
                </a:cubicBezTo>
                <a:cubicBezTo>
                  <a:pt x="5765" y="21092"/>
                  <a:pt x="6347" y="21250"/>
                  <a:pt x="6759" y="21432"/>
                </a:cubicBezTo>
                <a:cubicBezTo>
                  <a:pt x="7137" y="21600"/>
                  <a:pt x="7008" y="21599"/>
                  <a:pt x="10960" y="21510"/>
                </a:cubicBezTo>
                <a:cubicBezTo>
                  <a:pt x="13315" y="21456"/>
                  <a:pt x="14023" y="21421"/>
                  <a:pt x="14526" y="21329"/>
                </a:cubicBezTo>
                <a:cubicBezTo>
                  <a:pt x="14871" y="21266"/>
                  <a:pt x="15299" y="21212"/>
                  <a:pt x="15479" y="21212"/>
                </a:cubicBezTo>
                <a:cubicBezTo>
                  <a:pt x="15803" y="21212"/>
                  <a:pt x="16604" y="21030"/>
                  <a:pt x="16934" y="20880"/>
                </a:cubicBezTo>
                <a:cubicBezTo>
                  <a:pt x="17027" y="20838"/>
                  <a:pt x="17356" y="20758"/>
                  <a:pt x="17666" y="20703"/>
                </a:cubicBezTo>
                <a:cubicBezTo>
                  <a:pt x="17977" y="20648"/>
                  <a:pt x="18305" y="20570"/>
                  <a:pt x="18393" y="20531"/>
                </a:cubicBezTo>
                <a:cubicBezTo>
                  <a:pt x="18481" y="20492"/>
                  <a:pt x="19172" y="20298"/>
                  <a:pt x="19928" y="20099"/>
                </a:cubicBezTo>
                <a:lnTo>
                  <a:pt x="21302" y="19736"/>
                </a:lnTo>
                <a:lnTo>
                  <a:pt x="21334" y="19496"/>
                </a:lnTo>
                <a:cubicBezTo>
                  <a:pt x="21361" y="19301"/>
                  <a:pt x="21238" y="19120"/>
                  <a:pt x="20699" y="18554"/>
                </a:cubicBezTo>
                <a:cubicBezTo>
                  <a:pt x="20064" y="17889"/>
                  <a:pt x="19615" y="17534"/>
                  <a:pt x="18571" y="16881"/>
                </a:cubicBezTo>
                <a:cubicBezTo>
                  <a:pt x="17708" y="16341"/>
                  <a:pt x="17525" y="16182"/>
                  <a:pt x="17295" y="15760"/>
                </a:cubicBezTo>
                <a:cubicBezTo>
                  <a:pt x="17168" y="15528"/>
                  <a:pt x="16903" y="15052"/>
                  <a:pt x="16707" y="14704"/>
                </a:cubicBezTo>
                <a:cubicBezTo>
                  <a:pt x="16510" y="14352"/>
                  <a:pt x="16310" y="13818"/>
                  <a:pt x="16255" y="13500"/>
                </a:cubicBezTo>
                <a:cubicBezTo>
                  <a:pt x="16079" y="12483"/>
                  <a:pt x="15902" y="11788"/>
                  <a:pt x="15743" y="11480"/>
                </a:cubicBezTo>
                <a:cubicBezTo>
                  <a:pt x="15497" y="11000"/>
                  <a:pt x="15443" y="10711"/>
                  <a:pt x="15560" y="10499"/>
                </a:cubicBezTo>
                <a:cubicBezTo>
                  <a:pt x="15646" y="10343"/>
                  <a:pt x="15624" y="10247"/>
                  <a:pt x="15452" y="10047"/>
                </a:cubicBezTo>
                <a:cubicBezTo>
                  <a:pt x="15333" y="9907"/>
                  <a:pt x="15233" y="9739"/>
                  <a:pt x="15232" y="9675"/>
                </a:cubicBezTo>
                <a:cubicBezTo>
                  <a:pt x="15228" y="9525"/>
                  <a:pt x="14733" y="8661"/>
                  <a:pt x="14316" y="8076"/>
                </a:cubicBezTo>
                <a:cubicBezTo>
                  <a:pt x="14139" y="7827"/>
                  <a:pt x="13964" y="7543"/>
                  <a:pt x="13923" y="7444"/>
                </a:cubicBezTo>
                <a:cubicBezTo>
                  <a:pt x="13881" y="7344"/>
                  <a:pt x="13700" y="7060"/>
                  <a:pt x="13524" y="6811"/>
                </a:cubicBezTo>
                <a:cubicBezTo>
                  <a:pt x="12635" y="5554"/>
                  <a:pt x="11966" y="4236"/>
                  <a:pt x="11774" y="3376"/>
                </a:cubicBezTo>
                <a:cubicBezTo>
                  <a:pt x="11733" y="3193"/>
                  <a:pt x="11579" y="2840"/>
                  <a:pt x="11434" y="2592"/>
                </a:cubicBezTo>
                <a:cubicBezTo>
                  <a:pt x="11290" y="2343"/>
                  <a:pt x="11059" y="1803"/>
                  <a:pt x="10923" y="1393"/>
                </a:cubicBezTo>
                <a:cubicBezTo>
                  <a:pt x="10567" y="328"/>
                  <a:pt x="10256" y="0"/>
                  <a:pt x="9603" y="0"/>
                </a:cubicBezTo>
                <a:close/>
              </a:path>
            </a:pathLst>
          </a:custGeom>
          <a:ln w="25400">
            <a:miter lim="400000"/>
          </a:ln>
          <a:effectLst>
            <a:outerShdw blurRad="254000" dist="254000" dir="8100000" rotWithShape="0">
              <a:schemeClr val="accent6">
                <a:hueOff val="-186402"/>
                <a:lumOff val="-30311"/>
                <a:alpha val="30000"/>
              </a:schemeClr>
            </a:outerShdw>
          </a:effectLst>
        </p:spPr>
      </p:pic>
      <p:sp>
        <p:nvSpPr>
          <p:cNvPr id="366" name="King of…"/>
          <p:cNvSpPr txBox="1"/>
          <p:nvPr/>
        </p:nvSpPr>
        <p:spPr>
          <a:xfrm>
            <a:off x="5700804" y="2422557"/>
            <a:ext cx="5949753" cy="18288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buClrTx/>
              <a:defRPr>
                <a:solidFill>
                  <a:schemeClr val="accent5">
                    <a:hueOff val="122773"/>
                    <a:satOff val="6301"/>
                    <a:lumOff val="-20829"/>
                  </a:schemeClr>
                </a:solidFill>
                <a:latin typeface="Impact"/>
                <a:ea typeface="Impact"/>
                <a:cs typeface="Impact"/>
                <a:sym typeface="Impact"/>
              </a:defRPr>
            </a:pPr>
            <a:r>
              <a:t>King of</a:t>
            </a:r>
          </a:p>
          <a:p>
            <a:pPr>
              <a:buClrTx/>
              <a:defRPr>
                <a:solidFill>
                  <a:schemeClr val="accent5">
                    <a:hueOff val="122773"/>
                    <a:satOff val="6301"/>
                    <a:lumOff val="-20829"/>
                  </a:schemeClr>
                </a:solidFill>
                <a:latin typeface="Impact"/>
                <a:ea typeface="Impact"/>
                <a:cs typeface="Impact"/>
                <a:sym typeface="Impact"/>
              </a:defRPr>
            </a:pPr>
            <a:r>
              <a:t>Fierce Countenance</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And in those times there shall many stand up against the king of the south: also the robbers of thy people shall exalt themselves to establish the vision (châzôn );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those times there shall many stand up against the king of the south: also the robbers of thy people shall exalt themselves to </a:t>
            </a:r>
            <a:r>
              <a:rPr>
                <a:solidFill>
                  <a:schemeClr val="accent5">
                    <a:hueOff val="122773"/>
                    <a:satOff val="6301"/>
                    <a:lumOff val="-20829"/>
                  </a:schemeClr>
                </a:solidFill>
              </a:rPr>
              <a:t>establish</a:t>
            </a:r>
            <a:r>
              <a:t> 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but they shall fall.</a:t>
            </a:r>
          </a:p>
        </p:txBody>
      </p:sp>
      <p:pic>
        <p:nvPicPr>
          <p:cNvPr id="369"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70"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71"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Daniel Metal Man2 TransparentBG Copy.png" descr="Daniel Metal Man2 TransparentBG Copy.png"/>
          <p:cNvPicPr>
            <a:picLocks noChangeAspect="1"/>
          </p:cNvPicPr>
          <p:nvPr/>
        </p:nvPicPr>
        <p:blipFill>
          <a:blip r:embed="rId2"/>
          <a:stretch>
            <a:fillRect/>
          </a:stretch>
        </p:blipFill>
        <p:spPr>
          <a:prstGeom prst="rect">
            <a:avLst/>
          </a:prstGeom>
          <a:ln w="25400">
            <a:miter lim="400000"/>
          </a:ln>
          <a:effectLst>
            <a:outerShdw blurRad="152400" dist="155737" dir="8100000" rotWithShape="0">
              <a:srgbClr val="000000">
                <a:alpha val="29654"/>
              </a:srgbClr>
            </a:outerShdw>
          </a:effectLst>
        </p:spPr>
      </p:pic>
      <p:sp>
        <p:nvSpPr>
          <p:cNvPr id="374" name="עָמַד…"/>
          <p:cNvSpPr txBox="1"/>
          <p:nvPr/>
        </p:nvSpPr>
        <p:spPr>
          <a:xfrm>
            <a:off x="12972771" y="3000495"/>
            <a:ext cx="10468710" cy="9766301"/>
          </a:xfrm>
          <a:prstGeom prst="rect">
            <a:avLst/>
          </a:prstGeom>
          <a:ln w="12700">
            <a:miter lim="400000"/>
          </a:ln>
          <a:effectLst>
            <a:outerShdw blurRad="101600" dist="127000" dir="8100000" rotWithShape="0">
              <a:schemeClr val="accent6">
                <a:hueOff val="-186402"/>
                <a:lumOff val="-30311"/>
                <a:alpha val="29654"/>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25400" marR="482600" indent="-25400" algn="just" defTabSz="457200">
              <a:spcBef>
                <a:spcPts val="200"/>
              </a:spcBef>
              <a:defRPr sz="7500">
                <a:solidFill>
                  <a:srgbClr val="2E78C2"/>
                </a:solidFill>
                <a:latin typeface="Times New Roman"/>
                <a:ea typeface="Times New Roman"/>
                <a:cs typeface="Times New Roman"/>
                <a:sym typeface="Times New Roman"/>
              </a:defRPr>
            </a:pPr>
            <a:r>
              <a:rPr dirty="0" err="1"/>
              <a:t>עָמַד</a:t>
            </a:r>
            <a:r>
              <a:rPr dirty="0"/>
              <a:t> </a:t>
            </a:r>
            <a:endParaRPr dirty="0">
              <a:solidFill>
                <a:srgbClr val="292F33"/>
              </a:solidFill>
            </a:endParaRPr>
          </a:p>
          <a:p>
            <a:pPr marL="25400" marR="482600" indent="-25400" algn="just" defTabSz="457200">
              <a:spcBef>
                <a:spcPts val="200"/>
              </a:spcBef>
              <a:defRPr sz="7500">
                <a:solidFill>
                  <a:srgbClr val="2E78C2"/>
                </a:solidFill>
                <a:latin typeface="Times New Roman"/>
                <a:ea typeface="Times New Roman"/>
                <a:cs typeface="Times New Roman"/>
                <a:sym typeface="Times New Roman"/>
              </a:defRPr>
            </a:pPr>
            <a:r>
              <a:rPr dirty="0"/>
              <a:t>‛</a:t>
            </a:r>
            <a:r>
              <a:rPr dirty="0" err="1"/>
              <a:t>âmad</a:t>
            </a:r>
            <a:endParaRPr dirty="0">
              <a:solidFill>
                <a:srgbClr val="292F33"/>
              </a:solidFill>
              <a:latin typeface="Helvetica Neue"/>
              <a:ea typeface="Helvetica Neue"/>
              <a:cs typeface="Helvetica Neue"/>
              <a:sym typeface="Helvetica Neue"/>
            </a:endParaRPr>
          </a:p>
          <a:p>
            <a:pPr marL="25400" marR="482600" indent="-25400" algn="l" defTabSz="457200">
              <a:spcBef>
                <a:spcPts val="200"/>
              </a:spcBef>
              <a:defRPr sz="7500" b="1" i="1">
                <a:solidFill>
                  <a:schemeClr val="accent6">
                    <a:hueOff val="-186402"/>
                    <a:lumOff val="-30311"/>
                  </a:schemeClr>
                </a:solidFill>
                <a:latin typeface="Perpetua"/>
                <a:ea typeface="Perpetua"/>
                <a:cs typeface="Perpetua"/>
                <a:sym typeface="Perpetua"/>
              </a:defRPr>
            </a:pPr>
            <a:r>
              <a:rPr dirty="0"/>
              <a:t>aw-mad’</a:t>
            </a:r>
          </a:p>
          <a:p>
            <a:pPr marL="25400" marR="482600" indent="-25400" algn="l" defTabSz="457200">
              <a:spcBef>
                <a:spcPts val="200"/>
              </a:spcBef>
              <a:defRPr sz="4700" b="1">
                <a:solidFill>
                  <a:schemeClr val="accent6">
                    <a:hueOff val="-186402"/>
                    <a:lumOff val="-30311"/>
                  </a:schemeClr>
                </a:solidFill>
                <a:latin typeface="Perpetua"/>
                <a:ea typeface="Perpetua"/>
                <a:cs typeface="Perpetua"/>
                <a:sym typeface="Perpetua"/>
              </a:defRPr>
            </a:pPr>
            <a:r>
              <a:rPr sz="4000" dirty="0"/>
              <a:t>A primitive root; </a:t>
            </a:r>
            <a:r>
              <a:rPr sz="4000" dirty="0">
                <a:solidFill>
                  <a:schemeClr val="accent5">
                    <a:hueOff val="122773"/>
                    <a:satOff val="6301"/>
                    <a:lumOff val="-20829"/>
                  </a:schemeClr>
                </a:solidFill>
              </a:rPr>
              <a:t>to </a:t>
            </a:r>
            <a:r>
              <a:rPr sz="4000" i="1" dirty="0">
                <a:solidFill>
                  <a:schemeClr val="accent5">
                    <a:hueOff val="122773"/>
                    <a:satOff val="6301"/>
                    <a:lumOff val="-20829"/>
                  </a:schemeClr>
                </a:solidFill>
              </a:rPr>
              <a:t>stand</a:t>
            </a:r>
            <a:r>
              <a:rPr sz="4000" dirty="0"/>
              <a:t>, in various relations (literally and figuratively, intransitively and transitively): - abide (behind), appoint, arise, cease, confirm, continue, dwell, be employed, endure, </a:t>
            </a:r>
            <a:r>
              <a:rPr sz="4000" dirty="0">
                <a:solidFill>
                  <a:schemeClr val="accent5">
                    <a:hueOff val="122773"/>
                    <a:satOff val="6301"/>
                    <a:lumOff val="-20829"/>
                  </a:schemeClr>
                </a:solidFill>
              </a:rPr>
              <a:t>establish</a:t>
            </a:r>
            <a:r>
              <a:rPr sz="4000" dirty="0"/>
              <a:t>, leave, make, ordain, be [over], place, (be) present (self), raise up, remain, repair, + serve, set (forth, over, -</a:t>
            </a:r>
            <a:r>
              <a:rPr sz="4000" dirty="0" err="1"/>
              <a:t>tle</a:t>
            </a:r>
            <a:r>
              <a:rPr sz="4000" dirty="0"/>
              <a:t>, up), (make to, make to be at a, with-) </a:t>
            </a:r>
            <a:r>
              <a:rPr sz="4000" dirty="0">
                <a:solidFill>
                  <a:schemeClr val="accent5">
                    <a:hueOff val="122773"/>
                    <a:satOff val="6301"/>
                    <a:lumOff val="-20829"/>
                  </a:schemeClr>
                </a:solidFill>
              </a:rPr>
              <a:t>stand (by, fast, firm, still, up)</a:t>
            </a:r>
            <a:r>
              <a:rPr sz="4000" dirty="0"/>
              <a:t>, (be at a) stay (up), tarry.</a:t>
            </a:r>
          </a:p>
        </p:txBody>
      </p:sp>
      <p:sp>
        <p:nvSpPr>
          <p:cNvPr id="375" name="Line"/>
          <p:cNvSpPr/>
          <p:nvPr/>
        </p:nvSpPr>
        <p:spPr>
          <a:xfrm>
            <a:off x="7939991" y="2351483"/>
            <a:ext cx="8504018" cy="1"/>
          </a:xfrm>
          <a:prstGeom prst="line">
            <a:avLst/>
          </a:prstGeom>
          <a:ln w="317500">
            <a:solidFill>
              <a:schemeClr val="accent2">
                <a:hueOff val="177409"/>
                <a:satOff val="5215"/>
                <a:lumOff val="-9597"/>
              </a:schemeClr>
            </a:solidFill>
            <a:miter lim="400000"/>
          </a:ln>
        </p:spPr>
        <p:txBody>
          <a:bodyPr lIns="50800" tIns="50800" rIns="50800" bIns="50800" anchor="ctr"/>
          <a:lstStyle/>
          <a:p>
            <a:pPr>
              <a:buClrTx/>
              <a:defRPr sz="5000"/>
            </a:pPr>
            <a:endParaRPr/>
          </a:p>
        </p:txBody>
      </p:sp>
      <p:sp>
        <p:nvSpPr>
          <p:cNvPr id="376" name="Establish"/>
          <p:cNvSpPr txBox="1"/>
          <p:nvPr/>
        </p:nvSpPr>
        <p:spPr>
          <a:xfrm>
            <a:off x="8128892" y="158979"/>
            <a:ext cx="8126215" cy="25654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buClrTx/>
              <a:defRPr sz="17000" b="1">
                <a:solidFill>
                  <a:schemeClr val="accent5">
                    <a:hueOff val="-69957"/>
                    <a:satOff val="-6629"/>
                    <a:lumOff val="-9411"/>
                  </a:schemeClr>
                </a:solidFill>
                <a:latin typeface="Perpetua"/>
                <a:ea typeface="Perpetua"/>
                <a:cs typeface="Perpetua"/>
                <a:sym typeface="Perpetua"/>
              </a:defRPr>
            </a:lvl1pPr>
          </a:lstStyle>
          <a:p>
            <a:r>
              <a:t>Establish</a:t>
            </a:r>
          </a:p>
        </p:txBody>
      </p:sp>
      <p:pic>
        <p:nvPicPr>
          <p:cNvPr id="377" name="StrongsConcordances.png" descr="StrongsConcordances.png"/>
          <p:cNvPicPr>
            <a:picLocks noChangeAspect="1"/>
          </p:cNvPicPr>
          <p:nvPr/>
        </p:nvPicPr>
        <p:blipFill>
          <a:blip r:embed="rId3"/>
          <a:stretch>
            <a:fillRect/>
          </a:stretch>
        </p:blipFill>
        <p:spPr>
          <a:xfrm>
            <a:off x="1265210" y="3135004"/>
            <a:ext cx="11090362" cy="91191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Verses 6-15"/>
          <p:cNvSpPr txBox="1"/>
          <p:nvPr/>
        </p:nvSpPr>
        <p:spPr>
          <a:xfrm>
            <a:off x="257463" y="3243262"/>
            <a:ext cx="11239699" cy="1311276"/>
          </a:xfrm>
          <a:prstGeom prst="rect">
            <a:avLst/>
          </a:prstGeom>
          <a:ln w="12700">
            <a:miter lim="400000"/>
          </a:ln>
          <a:effectLst>
            <a:outerShdw blurRad="254000" dist="257991" dir="8100000" rotWithShape="0">
              <a:schemeClr val="accent6">
                <a:hueOff val="-186402"/>
                <a:lumOff val="-30311"/>
                <a:alpha val="4493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8000" b="1">
                <a:solidFill>
                  <a:schemeClr val="accent6">
                    <a:hueOff val="-186402"/>
                    <a:lumOff val="-30311"/>
                  </a:schemeClr>
                </a:solidFill>
                <a:latin typeface="Perpetua"/>
                <a:ea typeface="Perpetua"/>
                <a:cs typeface="Perpetua"/>
                <a:sym typeface="Perpetua"/>
              </a:defRPr>
            </a:lvl1pPr>
          </a:lstStyle>
          <a:p>
            <a:r>
              <a:t>Verses 6-15</a:t>
            </a:r>
          </a:p>
        </p:txBody>
      </p:sp>
      <p:sp>
        <p:nvSpPr>
          <p:cNvPr id="159" name="Line"/>
          <p:cNvSpPr/>
          <p:nvPr/>
        </p:nvSpPr>
        <p:spPr>
          <a:xfrm>
            <a:off x="5305409" y="1984993"/>
            <a:ext cx="13773183"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160" name="King of the North/South"/>
          <p:cNvSpPr txBox="1"/>
          <p:nvPr/>
        </p:nvSpPr>
        <p:spPr>
          <a:xfrm>
            <a:off x="4238918" y="683039"/>
            <a:ext cx="15906164"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King of the North/South</a:t>
            </a:r>
          </a:p>
        </p:txBody>
      </p:sp>
      <p:sp>
        <p:nvSpPr>
          <p:cNvPr id="161" name="Verses 16-39"/>
          <p:cNvSpPr txBox="1"/>
          <p:nvPr/>
        </p:nvSpPr>
        <p:spPr>
          <a:xfrm>
            <a:off x="12795150" y="3243262"/>
            <a:ext cx="11239700" cy="1311276"/>
          </a:xfrm>
          <a:prstGeom prst="rect">
            <a:avLst/>
          </a:prstGeom>
          <a:ln w="12700">
            <a:miter lim="400000"/>
          </a:ln>
          <a:effectLst>
            <a:outerShdw blurRad="254000" dist="257991" dir="8100000" rotWithShape="0">
              <a:schemeClr val="accent6">
                <a:hueOff val="-186402"/>
                <a:lumOff val="-30311"/>
                <a:alpha val="4493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8000" b="1">
                <a:solidFill>
                  <a:schemeClr val="accent6">
                    <a:hueOff val="-186402"/>
                    <a:lumOff val="-30311"/>
                  </a:schemeClr>
                </a:solidFill>
                <a:latin typeface="Perpetua"/>
                <a:ea typeface="Perpetua"/>
                <a:cs typeface="Perpetua"/>
                <a:sym typeface="Perpetua"/>
              </a:defRPr>
            </a:lvl1pPr>
          </a:lstStyle>
          <a:p>
            <a:r>
              <a:t>Verses 16-39</a:t>
            </a:r>
          </a:p>
        </p:txBody>
      </p:sp>
      <p:sp>
        <p:nvSpPr>
          <p:cNvPr id="162" name="80%"/>
          <p:cNvSpPr txBox="1"/>
          <p:nvPr/>
        </p:nvSpPr>
        <p:spPr>
          <a:xfrm>
            <a:off x="3258361" y="5692156"/>
            <a:ext cx="5237902" cy="3051176"/>
          </a:xfrm>
          <a:prstGeom prst="rect">
            <a:avLst/>
          </a:prstGeom>
          <a:ln w="12700">
            <a:miter lim="400000"/>
          </a:ln>
          <a:effectLst>
            <a:outerShdw blurRad="254000" dist="257991" dir="8100000" rotWithShape="0">
              <a:schemeClr val="accent6">
                <a:hueOff val="-186402"/>
                <a:lumOff val="-30311"/>
                <a:alpha val="4493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20000" b="1">
                <a:solidFill>
                  <a:schemeClr val="accent5">
                    <a:hueOff val="122773"/>
                    <a:satOff val="6301"/>
                    <a:lumOff val="-20829"/>
                  </a:schemeClr>
                </a:solidFill>
                <a:latin typeface="Perpetua"/>
                <a:ea typeface="Perpetua"/>
                <a:cs typeface="Perpetua"/>
                <a:sym typeface="Perpetua"/>
              </a:defRPr>
            </a:lvl1pPr>
          </a:lstStyle>
          <a:p>
            <a:r>
              <a:t>80%</a:t>
            </a:r>
          </a:p>
        </p:txBody>
      </p:sp>
      <p:sp>
        <p:nvSpPr>
          <p:cNvPr id="163" name="8%"/>
          <p:cNvSpPr txBox="1"/>
          <p:nvPr/>
        </p:nvSpPr>
        <p:spPr>
          <a:xfrm>
            <a:off x="17002303" y="5692156"/>
            <a:ext cx="3396848" cy="3051176"/>
          </a:xfrm>
          <a:prstGeom prst="rect">
            <a:avLst/>
          </a:prstGeom>
          <a:ln w="12700">
            <a:miter lim="400000"/>
          </a:ln>
          <a:effectLst>
            <a:outerShdw blurRad="254000" dist="257991" dir="8100000" rotWithShape="0">
              <a:schemeClr val="accent6">
                <a:hueOff val="-186402"/>
                <a:lumOff val="-30311"/>
                <a:alpha val="4493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l" defTabSz="821531">
              <a:defRPr sz="20000" b="1">
                <a:solidFill>
                  <a:schemeClr val="accent5">
                    <a:hueOff val="122773"/>
                    <a:satOff val="6301"/>
                    <a:lumOff val="-20829"/>
                  </a:schemeClr>
                </a:solidFill>
                <a:latin typeface="Perpetua"/>
                <a:ea typeface="Perpetua"/>
                <a:cs typeface="Perpetua"/>
                <a:sym typeface="Perpetua"/>
              </a:defRPr>
            </a:lvl1pPr>
          </a:lstStyle>
          <a:p>
            <a:r>
              <a:t>8%</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advAuto="0"/>
      <p:bldP spid="163"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Line"/>
          <p:cNvSpPr/>
          <p:nvPr/>
        </p:nvSpPr>
        <p:spPr>
          <a:xfrm>
            <a:off x="9538292" y="1984993"/>
            <a:ext cx="5307415"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380" name="Stand Up"/>
          <p:cNvSpPr txBox="1"/>
          <p:nvPr/>
        </p:nvSpPr>
        <p:spPr>
          <a:xfrm>
            <a:off x="7051279" y="683039"/>
            <a:ext cx="1028144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Stand Up</a:t>
            </a:r>
          </a:p>
        </p:txBody>
      </p:sp>
      <p:sp>
        <p:nvSpPr>
          <p:cNvPr id="381" name="Daniel 8:3,4,6,7,22,23,25 - stand up - begin to reign…"/>
          <p:cNvSpPr txBox="1"/>
          <p:nvPr/>
        </p:nvSpPr>
        <p:spPr>
          <a:xfrm>
            <a:off x="1247043" y="2607089"/>
            <a:ext cx="20012156" cy="9925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500" b="1">
                <a:solidFill>
                  <a:schemeClr val="accent6">
                    <a:hueOff val="-186402"/>
                    <a:lumOff val="-30311"/>
                  </a:schemeClr>
                </a:solidFill>
                <a:latin typeface="Perpetua"/>
                <a:ea typeface="Perpetua"/>
                <a:cs typeface="Perpetua"/>
                <a:sym typeface="Perpetua"/>
              </a:defRPr>
            </a:pPr>
            <a:r>
              <a:t>Daniel 8:3,4,6,7,22,23,25 - </a:t>
            </a:r>
            <a:r>
              <a:rPr i="1"/>
              <a:t>stand up</a:t>
            </a:r>
            <a:r>
              <a:t> - begin to reign</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11:2 - Medo-Persian kings </a:t>
            </a:r>
            <a:r>
              <a:rPr i="1"/>
              <a:t>stand up</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11:3,4 - Alexander</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11:6 - not </a:t>
            </a:r>
            <a:r>
              <a:rPr i="1"/>
              <a:t>stand</a:t>
            </a:r>
            <a:r>
              <a:t> - losing power</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11:7 - </a:t>
            </a:r>
            <a:r>
              <a:rPr i="1"/>
              <a:t>standing up</a:t>
            </a:r>
            <a:r>
              <a:t> - beginning rule</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11:14 - </a:t>
            </a:r>
            <a:r>
              <a:rPr i="1"/>
              <a:t>standing up</a:t>
            </a:r>
            <a:r>
              <a:t> against King of South</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11:20,21 - new kings </a:t>
            </a:r>
            <a:r>
              <a:rPr i="1"/>
              <a:t>standing up</a:t>
            </a:r>
            <a:r>
              <a:t> to rule</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11:25 - not able to </a:t>
            </a:r>
            <a:r>
              <a:rPr i="1"/>
              <a:t>stand</a:t>
            </a:r>
            <a:r>
              <a:t> or retain power</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11:31 - military power </a:t>
            </a:r>
            <a:r>
              <a:rPr i="1"/>
              <a:t>standing</a:t>
            </a:r>
            <a:r>
              <a:t> on behalf</a:t>
            </a: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12:1 - Michael </a:t>
            </a:r>
            <a:r>
              <a:rPr i="1"/>
              <a:t>stands up</a:t>
            </a:r>
            <a:r>
              <a:t> beginning reign</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And in the latter time of their kingdom, when the transgressors are come to the full, a king of fierce countenance [Rome], and understanding dark sentences, shall stand up."/>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the latter time of their kingdom, when the transgressors are come to the full, </a:t>
            </a:r>
            <a:r>
              <a:rPr>
                <a:solidFill>
                  <a:schemeClr val="accent5">
                    <a:hueOff val="122773"/>
                    <a:satOff val="6301"/>
                    <a:lumOff val="-20829"/>
                  </a:schemeClr>
                </a:solidFill>
              </a:rPr>
              <a:t>a king of fierce countenance [Rome]</a:t>
            </a:r>
            <a:r>
              <a:t>, and understanding dark sentences, shall stand up.</a:t>
            </a:r>
          </a:p>
        </p:txBody>
      </p:sp>
      <p:pic>
        <p:nvPicPr>
          <p:cNvPr id="384"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85" name="Line"/>
          <p:cNvSpPr/>
          <p:nvPr/>
        </p:nvSpPr>
        <p:spPr>
          <a:xfrm>
            <a:off x="1229009" y="3285228"/>
            <a:ext cx="4479334"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86" name="Daniel 8:23"/>
          <p:cNvSpPr txBox="1"/>
          <p:nvPr/>
        </p:nvSpPr>
        <p:spPr>
          <a:xfrm>
            <a:off x="1195847" y="2297132"/>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8:23</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And through his policy also he shall cause craft to prosper in his hand; and he shall magnify himself in his heart, and by peace shall destroy many: he shall also stand up against the Prince of princes; but he [Rome] shall be broken without hand."/>
          <p:cNvSpPr txBox="1"/>
          <p:nvPr/>
        </p:nvSpPr>
        <p:spPr>
          <a:xfrm>
            <a:off x="1194083" y="3602413"/>
            <a:ext cx="13228864" cy="770382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through his policy also he shall cause craft to prosper in his hand; and he shall magnify </a:t>
            </a:r>
            <a:r>
              <a:rPr i="1"/>
              <a:t>himself</a:t>
            </a:r>
            <a:r>
              <a:t> in his heart, and by peace shall destroy many: he shall also stand up against the Prince of princes; </a:t>
            </a:r>
            <a:r>
              <a:rPr>
                <a:solidFill>
                  <a:schemeClr val="accent5">
                    <a:hueOff val="122773"/>
                    <a:satOff val="6301"/>
                    <a:lumOff val="-20829"/>
                  </a:schemeClr>
                </a:solidFill>
              </a:rPr>
              <a:t>but he [Rome] shall be broken without hand</a:t>
            </a:r>
            <a:r>
              <a:t>.</a:t>
            </a:r>
          </a:p>
        </p:txBody>
      </p:sp>
      <p:pic>
        <p:nvPicPr>
          <p:cNvPr id="389"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90" name="Line"/>
          <p:cNvSpPr/>
          <p:nvPr/>
        </p:nvSpPr>
        <p:spPr>
          <a:xfrm>
            <a:off x="1229009" y="3285228"/>
            <a:ext cx="4479334"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91" name="Daniel 8:25"/>
          <p:cNvSpPr txBox="1"/>
          <p:nvPr/>
        </p:nvSpPr>
        <p:spPr>
          <a:xfrm>
            <a:off x="1195847" y="2297132"/>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8:25</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And in those times there shall many stand up against the king of the south: also the robbers of thy people [Rome] shall exalt themselves to establish the vision (châzôn );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in those times there shall many stand up against the king of the south: also the </a:t>
            </a:r>
            <a:r>
              <a:rPr>
                <a:solidFill>
                  <a:schemeClr val="accent5">
                    <a:hueOff val="122773"/>
                    <a:satOff val="6301"/>
                    <a:lumOff val="-20829"/>
                  </a:schemeClr>
                </a:solidFill>
              </a:rPr>
              <a:t>robbers of thy people [Rome]</a:t>
            </a:r>
            <a:r>
              <a:t> shall exalt themselves to </a:t>
            </a:r>
            <a:r>
              <a:rPr>
                <a:solidFill>
                  <a:schemeClr val="accent5">
                    <a:hueOff val="122773"/>
                    <a:satOff val="6301"/>
                    <a:lumOff val="-20829"/>
                  </a:schemeClr>
                </a:solidFill>
              </a:rPr>
              <a:t>establish</a:t>
            </a:r>
            <a:r>
              <a:t> the </a:t>
            </a:r>
            <a:r>
              <a:rPr>
                <a:solidFill>
                  <a:schemeClr val="accent5">
                    <a:hueOff val="122773"/>
                    <a:satOff val="6301"/>
                    <a:lumOff val="-20829"/>
                  </a:schemeClr>
                </a:solidFill>
              </a:rPr>
              <a:t>vision</a:t>
            </a:r>
            <a:r>
              <a:t> (</a:t>
            </a:r>
            <a:r>
              <a:rPr>
                <a:solidFill>
                  <a:schemeClr val="accent5">
                    <a:hueOff val="122773"/>
                    <a:satOff val="6301"/>
                    <a:lumOff val="-20829"/>
                  </a:schemeClr>
                </a:solidFill>
              </a:rPr>
              <a:t>châzôn</a:t>
            </a:r>
            <a:r>
              <a:rPr sz="1200">
                <a:latin typeface="Times Roman"/>
                <a:ea typeface="Times Roman"/>
                <a:cs typeface="Times Roman"/>
                <a:sym typeface="Times Roman"/>
              </a:rPr>
              <a:t> </a:t>
            </a:r>
            <a:r>
              <a:t>); but they shall fall.</a:t>
            </a:r>
          </a:p>
        </p:txBody>
      </p:sp>
      <p:pic>
        <p:nvPicPr>
          <p:cNvPr id="394"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395"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396"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Line"/>
          <p:cNvSpPr/>
          <p:nvPr/>
        </p:nvSpPr>
        <p:spPr>
          <a:xfrm>
            <a:off x="3607359" y="1984993"/>
            <a:ext cx="17169284"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399" name="Violent Ones Among thy People"/>
          <p:cNvSpPr txBox="1"/>
          <p:nvPr/>
        </p:nvSpPr>
        <p:spPr>
          <a:xfrm>
            <a:off x="3607358" y="683039"/>
            <a:ext cx="17349701" cy="1683152"/>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lvl1pPr algn="l" defTabSz="821531">
              <a:defRPr sz="10000" b="1">
                <a:solidFill>
                  <a:schemeClr val="accent5">
                    <a:hueOff val="122773"/>
                    <a:satOff val="6301"/>
                    <a:lumOff val="-20829"/>
                  </a:schemeClr>
                </a:solidFill>
                <a:latin typeface="Perpetua"/>
                <a:ea typeface="Perpetua"/>
                <a:cs typeface="Perpetua"/>
                <a:sym typeface="Perpetua"/>
              </a:defRPr>
            </a:lvl1pPr>
          </a:lstStyle>
          <a:p>
            <a:r>
              <a:rPr dirty="0"/>
              <a:t>Violent Ones Among thy People</a:t>
            </a:r>
          </a:p>
        </p:txBody>
      </p:sp>
      <p:sp>
        <p:nvSpPr>
          <p:cNvPr id="400" name="Not mentioned anywhere in vision of Chapter 8"/>
          <p:cNvSpPr txBox="1"/>
          <p:nvPr/>
        </p:nvSpPr>
        <p:spPr>
          <a:xfrm>
            <a:off x="1284044" y="3943350"/>
            <a:ext cx="21709045" cy="1346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8500" b="1">
                <a:solidFill>
                  <a:schemeClr val="accent6">
                    <a:hueOff val="-186402"/>
                    <a:lumOff val="-30311"/>
                  </a:schemeClr>
                </a:solidFill>
                <a:latin typeface="Perpetua"/>
                <a:ea typeface="Perpetua"/>
                <a:cs typeface="Perpetua"/>
                <a:sym typeface="Perpetua"/>
              </a:defRPr>
            </a:lvl1pPr>
          </a:lstStyle>
          <a:p>
            <a:r>
              <a:t>Not mentioned anywhere in vision of Chapter 8</a:t>
            </a:r>
          </a:p>
        </p:txBody>
      </p:sp>
      <p:sp>
        <p:nvSpPr>
          <p:cNvPr id="401" name="Did not stand up to begin any kind of rule"/>
          <p:cNvSpPr txBox="1"/>
          <p:nvPr/>
        </p:nvSpPr>
        <p:spPr>
          <a:xfrm>
            <a:off x="1284044" y="5970609"/>
            <a:ext cx="19406674" cy="134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8500" b="1">
                <a:solidFill>
                  <a:schemeClr val="accent6">
                    <a:hueOff val="-186402"/>
                    <a:lumOff val="-30311"/>
                  </a:schemeClr>
                </a:solidFill>
                <a:latin typeface="Perpetua"/>
                <a:ea typeface="Perpetua"/>
                <a:cs typeface="Perpetua"/>
                <a:sym typeface="Perpetua"/>
              </a:defRPr>
            </a:lvl1pPr>
          </a:lstStyle>
          <a:p>
            <a:r>
              <a:t>Did not stand up to begin any kind of rule</a:t>
            </a:r>
          </a:p>
        </p:txBody>
      </p:sp>
      <p:sp>
        <p:nvSpPr>
          <p:cNvPr id="402" name="Did not exalted themselves"/>
          <p:cNvSpPr txBox="1"/>
          <p:nvPr/>
        </p:nvSpPr>
        <p:spPr>
          <a:xfrm>
            <a:off x="1284044" y="8001000"/>
            <a:ext cx="12512211" cy="1346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8500" b="1">
                <a:solidFill>
                  <a:schemeClr val="accent6">
                    <a:hueOff val="-186402"/>
                    <a:lumOff val="-30311"/>
                  </a:schemeClr>
                </a:solidFill>
                <a:latin typeface="Perpetua"/>
                <a:ea typeface="Perpetua"/>
                <a:cs typeface="Perpetua"/>
                <a:sym typeface="Perpetua"/>
              </a:defRPr>
            </a:lvl1pPr>
          </a:lstStyle>
          <a:p>
            <a:r>
              <a:t>Did not exalted themselves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animBg="1" advAuto="0"/>
      <p:bldP spid="402"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Rome defeats Hannibal at Battle of Zama.jpg" descr="Rome defeats Hannibal at Battle of Zama.jpg"/>
          <p:cNvPicPr>
            <a:picLocks noChangeAspect="1"/>
          </p:cNvPicPr>
          <p:nvPr/>
        </p:nvPicPr>
        <p:blipFill>
          <a:blip r:embed="rId2"/>
          <a:stretch>
            <a:fillRect/>
          </a:stretch>
        </p:blipFill>
        <p:spPr>
          <a:xfrm>
            <a:off x="1" y="-1684020"/>
            <a:ext cx="24383999" cy="16626840"/>
          </a:xfrm>
          <a:prstGeom prst="rect">
            <a:avLst/>
          </a:prstGeom>
          <a:ln w="254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Rome defeats Philip of Macedon at Cynoscephalae.jpg" descr="Rome defeats Philip of Macedon at Cynoscephalae.jpg"/>
          <p:cNvPicPr>
            <a:picLocks noChangeAspect="1"/>
          </p:cNvPicPr>
          <p:nvPr/>
        </p:nvPicPr>
        <p:blipFill>
          <a:blip r:embed="rId2"/>
          <a:srcRect t="3475" b="3475"/>
          <a:stretch>
            <a:fillRect/>
          </a:stretch>
        </p:blipFill>
        <p:spPr>
          <a:xfrm>
            <a:off x="0" y="-2910682"/>
            <a:ext cx="24383999" cy="16626841"/>
          </a:xfrm>
          <a:prstGeom prst="rect">
            <a:avLst/>
          </a:prstGeom>
          <a:ln w="254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o the king of the north shall come, and cast up a mount, and take the most fenced cities: and the arms of the south shall not withstand, neither his chosen people, neither shall there be any strength to withstand."/>
          <p:cNvSpPr txBox="1"/>
          <p:nvPr/>
        </p:nvSpPr>
        <p:spPr>
          <a:xfrm>
            <a:off x="1194083" y="3602413"/>
            <a:ext cx="13228864" cy="676656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So the king of the north shall come, and cast up a mount, and take the most fenced cities: and the arms of the south shall not withstand, neither his chosen people, neither </a:t>
            </a:r>
            <a:r>
              <a:rPr i="1"/>
              <a:t>shall there be any</a:t>
            </a:r>
            <a:r>
              <a:t> strength to withstand.</a:t>
            </a:r>
          </a:p>
        </p:txBody>
      </p:sp>
      <p:pic>
        <p:nvPicPr>
          <p:cNvPr id="427"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28"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29" name="Daniel 11:15"/>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11:15</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o the king of the north shall come, and cast up a mount, and take the most fenced cities: and the arms of the south shall not withstand, neither his chosen people, neither shall there be any strength to withstand."/>
          <p:cNvSpPr txBox="1"/>
          <p:nvPr/>
        </p:nvSpPr>
        <p:spPr>
          <a:xfrm>
            <a:off x="1194083" y="3602413"/>
            <a:ext cx="13228864" cy="676656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rPr>
                <a:solidFill>
                  <a:schemeClr val="accent5">
                    <a:hueOff val="122773"/>
                    <a:satOff val="6301"/>
                    <a:lumOff val="-20829"/>
                  </a:schemeClr>
                </a:solidFill>
              </a:rPr>
              <a:t>So</a:t>
            </a:r>
            <a:r>
              <a:t> the king of the north shall come, and cast up a mount, and take the most fenced cities: and the arms of the south shall not withstand, neither his chosen people, neither </a:t>
            </a:r>
            <a:r>
              <a:rPr i="1"/>
              <a:t>shall there be any</a:t>
            </a:r>
            <a:r>
              <a:t> strength to withstand.</a:t>
            </a:r>
          </a:p>
        </p:txBody>
      </p:sp>
      <p:pic>
        <p:nvPicPr>
          <p:cNvPr id="43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3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34" name="Daniel 11:15"/>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11:15</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o the king of the north shall come, and cast up a mount, and take the most fenced cities: and the arms of the south shall not withstand, neither his chosen people, neither shall there be any strength to withstand."/>
          <p:cNvSpPr txBox="1"/>
          <p:nvPr/>
        </p:nvSpPr>
        <p:spPr>
          <a:xfrm>
            <a:off x="1194083" y="3602413"/>
            <a:ext cx="13228864" cy="676656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So the king of the north shall come, and </a:t>
            </a:r>
            <a:r>
              <a:rPr>
                <a:solidFill>
                  <a:schemeClr val="accent5">
                    <a:hueOff val="122773"/>
                    <a:satOff val="6301"/>
                    <a:lumOff val="-20829"/>
                  </a:schemeClr>
                </a:solidFill>
              </a:rPr>
              <a:t>cast up a mount</a:t>
            </a:r>
            <a:r>
              <a:t>, and take the most fenced cities: and the arms of the south shall not withstand, neither his chosen people, neither </a:t>
            </a:r>
            <a:r>
              <a:rPr i="1"/>
              <a:t>shall there be any</a:t>
            </a:r>
            <a:r>
              <a:t> strength to withstand.</a:t>
            </a:r>
          </a:p>
        </p:txBody>
      </p:sp>
      <p:pic>
        <p:nvPicPr>
          <p:cNvPr id="437"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38"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39" name="Daniel 11:15"/>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11:15</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creen Shot 2018-09-27 at 10.42.25 AM.png" descr="Screen Shot 2018-09-27 at 10.42.25 AM.png"/>
          <p:cNvPicPr>
            <a:picLocks noChangeAspect="1"/>
          </p:cNvPicPr>
          <p:nvPr/>
        </p:nvPicPr>
        <p:blipFill>
          <a:blip r:embed="rId2"/>
          <a:srcRect r="1857"/>
          <a:stretch>
            <a:fillRect/>
          </a:stretch>
        </p:blipFill>
        <p:spPr>
          <a:xfrm>
            <a:off x="-3429735" y="0"/>
            <a:ext cx="39149775" cy="21157431"/>
          </a:xfrm>
          <a:prstGeom prst="rect">
            <a:avLst/>
          </a:prstGeom>
          <a:ln w="25400">
            <a:miter lim="400000"/>
          </a:ln>
          <a:effectLst>
            <a:outerShdw blurRad="444500" dist="317500" dir="8100000" rotWithShape="0">
              <a:schemeClr val="accent6">
                <a:hueOff val="-186402"/>
                <a:lumOff val="-30311"/>
                <a:alpha val="60000"/>
              </a:schemeClr>
            </a:outerShdw>
          </a:effectLst>
        </p:spPr>
      </p:pic>
      <p:pic>
        <p:nvPicPr>
          <p:cNvPr id="166" name="little_horn_A_withAlpha.png" descr="little_horn_A_withAlpha.png"/>
          <p:cNvPicPr>
            <a:picLocks noChangeAspect="1"/>
          </p:cNvPicPr>
          <p:nvPr/>
        </p:nvPicPr>
        <p:blipFill>
          <a:blip r:embed="rId3"/>
          <a:stretch>
            <a:fillRect/>
          </a:stretch>
        </p:blipFill>
        <p:spPr>
          <a:xfrm>
            <a:off x="12293034" y="4844491"/>
            <a:ext cx="1860010" cy="3428004"/>
          </a:xfrm>
          <a:prstGeom prst="rect">
            <a:avLst/>
          </a:prstGeom>
          <a:ln w="25400">
            <a:miter lim="400000"/>
          </a:ln>
          <a:effectLst>
            <a:outerShdw blurRad="254000" dist="254000" dir="8100000" rotWithShape="0">
              <a:schemeClr val="accent6">
                <a:hueOff val="-186402"/>
                <a:lumOff val="-30311"/>
                <a:alpha val="30000"/>
              </a:schemeClr>
            </a:outerShdw>
          </a:effectLst>
        </p:spPr>
      </p:pic>
      <p:pic>
        <p:nvPicPr>
          <p:cNvPr id="167" name="little_horn_A_withAlpha.png" descr="little_horn_A_withAlpha.png"/>
          <p:cNvPicPr>
            <a:picLocks noChangeAspect="1"/>
          </p:cNvPicPr>
          <p:nvPr/>
        </p:nvPicPr>
        <p:blipFill>
          <a:blip r:embed="rId3"/>
          <a:stretch>
            <a:fillRect/>
          </a:stretch>
        </p:blipFill>
        <p:spPr>
          <a:xfrm>
            <a:off x="10468521" y="5775696"/>
            <a:ext cx="1862758" cy="3433069"/>
          </a:xfrm>
          <a:prstGeom prst="rect">
            <a:avLst/>
          </a:prstGeom>
          <a:ln w="25400">
            <a:miter lim="400000"/>
          </a:ln>
          <a:effectLst>
            <a:outerShdw blurRad="254000" dist="254000" dir="8100000" rotWithShape="0">
              <a:schemeClr val="accent6">
                <a:hueOff val="-186402"/>
                <a:lumOff val="-30311"/>
                <a:alpha val="30000"/>
              </a:schemeClr>
            </a:outerShdw>
          </a:effectLst>
        </p:spPr>
      </p:pic>
      <p:pic>
        <p:nvPicPr>
          <p:cNvPr id="168" name="little_horn_A_withAlpha.png" descr="little_horn_A_withAlpha.png"/>
          <p:cNvPicPr>
            <a:picLocks noChangeAspect="1"/>
          </p:cNvPicPr>
          <p:nvPr/>
        </p:nvPicPr>
        <p:blipFill>
          <a:blip r:embed="rId3"/>
          <a:stretch>
            <a:fillRect/>
          </a:stretch>
        </p:blipFill>
        <p:spPr>
          <a:xfrm>
            <a:off x="14864426" y="6858000"/>
            <a:ext cx="1860551" cy="3429000"/>
          </a:xfrm>
          <a:prstGeom prst="rect">
            <a:avLst/>
          </a:prstGeom>
          <a:ln w="25400">
            <a:miter lim="400000"/>
          </a:ln>
          <a:effectLst>
            <a:outerShdw blurRad="254000" dist="254000" dir="8100000" rotWithShape="0">
              <a:schemeClr val="accent6">
                <a:hueOff val="-186402"/>
                <a:lumOff val="-30311"/>
                <a:alpha val="30000"/>
              </a:schemeClr>
            </a:outerShdw>
          </a:effectLst>
        </p:spPr>
      </p:pic>
      <p:pic>
        <p:nvPicPr>
          <p:cNvPr id="169" name="little_horn_A_withAlpha.png" descr="little_horn_A_withAlpha.png"/>
          <p:cNvPicPr>
            <a:picLocks noChangeAspect="1"/>
          </p:cNvPicPr>
          <p:nvPr/>
        </p:nvPicPr>
        <p:blipFill>
          <a:blip r:embed="rId3"/>
          <a:stretch>
            <a:fillRect/>
          </a:stretch>
        </p:blipFill>
        <p:spPr>
          <a:xfrm>
            <a:off x="12590882" y="9496167"/>
            <a:ext cx="1860551" cy="3429001"/>
          </a:xfrm>
          <a:prstGeom prst="rect">
            <a:avLst/>
          </a:prstGeom>
          <a:ln w="25400">
            <a:miter lim="400000"/>
          </a:ln>
          <a:effectLst>
            <a:outerShdw blurRad="254000" dist="254000" dir="8100000" rotWithShape="0">
              <a:schemeClr val="accent6">
                <a:hueOff val="-186402"/>
                <a:lumOff val="-30311"/>
                <a:alpha val="30000"/>
              </a:schemeClr>
            </a:outerShdw>
          </a:effectLst>
        </p:spPr>
      </p:pic>
      <p:pic>
        <p:nvPicPr>
          <p:cNvPr id="170" name="little_horn_test.jpg" descr="little_horn_test.jpg"/>
          <p:cNvPicPr>
            <a:picLocks noChangeAspect="1"/>
          </p:cNvPicPr>
          <p:nvPr/>
        </p:nvPicPr>
        <p:blipFill>
          <a:blip r:embed="rId4"/>
          <a:srcRect l="21083" t="23148" r="14737" b="10572"/>
          <a:stretch>
            <a:fillRect/>
          </a:stretch>
        </p:blipFill>
        <p:spPr>
          <a:xfrm>
            <a:off x="7889582" y="4279494"/>
            <a:ext cx="1572196" cy="2992405"/>
          </a:xfrm>
          <a:custGeom>
            <a:avLst/>
            <a:gdLst/>
            <a:ahLst/>
            <a:cxnLst>
              <a:cxn ang="0">
                <a:pos x="wd2" y="hd2"/>
              </a:cxn>
              <a:cxn ang="5400000">
                <a:pos x="wd2" y="hd2"/>
              </a:cxn>
              <a:cxn ang="10800000">
                <a:pos x="wd2" y="hd2"/>
              </a:cxn>
              <a:cxn ang="16200000">
                <a:pos x="wd2" y="hd2"/>
              </a:cxn>
            </a:cxnLst>
            <a:rect l="0" t="0" r="r" b="b"/>
            <a:pathLst>
              <a:path w="21337" h="21569" extrusionOk="0">
                <a:moveTo>
                  <a:pt x="9603" y="0"/>
                </a:moveTo>
                <a:cubicBezTo>
                  <a:pt x="8871" y="0"/>
                  <a:pt x="8445" y="330"/>
                  <a:pt x="7847" y="1356"/>
                </a:cubicBezTo>
                <a:cubicBezTo>
                  <a:pt x="7770" y="1489"/>
                  <a:pt x="7607" y="1746"/>
                  <a:pt x="7486" y="1928"/>
                </a:cubicBezTo>
                <a:cubicBezTo>
                  <a:pt x="7366" y="2110"/>
                  <a:pt x="7223" y="2383"/>
                  <a:pt x="7168" y="2532"/>
                </a:cubicBezTo>
                <a:cubicBezTo>
                  <a:pt x="6922" y="3206"/>
                  <a:pt x="6814" y="3484"/>
                  <a:pt x="6700" y="3736"/>
                </a:cubicBezTo>
                <a:cubicBezTo>
                  <a:pt x="6540" y="4089"/>
                  <a:pt x="6408" y="4517"/>
                  <a:pt x="6312" y="5003"/>
                </a:cubicBezTo>
                <a:cubicBezTo>
                  <a:pt x="6269" y="5219"/>
                  <a:pt x="6167" y="5464"/>
                  <a:pt x="6086" y="5550"/>
                </a:cubicBezTo>
                <a:cubicBezTo>
                  <a:pt x="6004" y="5636"/>
                  <a:pt x="5912" y="5838"/>
                  <a:pt x="5876" y="5999"/>
                </a:cubicBezTo>
                <a:cubicBezTo>
                  <a:pt x="5839" y="6159"/>
                  <a:pt x="5733" y="6426"/>
                  <a:pt x="5644" y="6594"/>
                </a:cubicBezTo>
                <a:cubicBezTo>
                  <a:pt x="5555" y="6762"/>
                  <a:pt x="5450" y="7064"/>
                  <a:pt x="5407" y="7263"/>
                </a:cubicBezTo>
                <a:cubicBezTo>
                  <a:pt x="5364" y="7462"/>
                  <a:pt x="5233" y="7754"/>
                  <a:pt x="5116" y="7913"/>
                </a:cubicBezTo>
                <a:cubicBezTo>
                  <a:pt x="5000" y="8071"/>
                  <a:pt x="4906" y="8346"/>
                  <a:pt x="4906" y="8522"/>
                </a:cubicBezTo>
                <a:cubicBezTo>
                  <a:pt x="4906" y="8767"/>
                  <a:pt x="4837" y="8895"/>
                  <a:pt x="4615" y="9068"/>
                </a:cubicBezTo>
                <a:cubicBezTo>
                  <a:pt x="3811" y="9698"/>
                  <a:pt x="3716" y="9864"/>
                  <a:pt x="3716" y="10607"/>
                </a:cubicBezTo>
                <a:cubicBezTo>
                  <a:pt x="3716" y="11146"/>
                  <a:pt x="3670" y="11353"/>
                  <a:pt x="3511" y="11540"/>
                </a:cubicBezTo>
                <a:cubicBezTo>
                  <a:pt x="3156" y="11959"/>
                  <a:pt x="3083" y="12272"/>
                  <a:pt x="3156" y="13125"/>
                </a:cubicBezTo>
                <a:cubicBezTo>
                  <a:pt x="3218" y="13864"/>
                  <a:pt x="3202" y="13987"/>
                  <a:pt x="2994" y="14283"/>
                </a:cubicBezTo>
                <a:cubicBezTo>
                  <a:pt x="2867" y="14466"/>
                  <a:pt x="2725" y="14723"/>
                  <a:pt x="2682" y="14856"/>
                </a:cubicBezTo>
                <a:cubicBezTo>
                  <a:pt x="2639" y="14988"/>
                  <a:pt x="2535" y="15169"/>
                  <a:pt x="2450" y="15259"/>
                </a:cubicBezTo>
                <a:cubicBezTo>
                  <a:pt x="2365" y="15348"/>
                  <a:pt x="2294" y="15506"/>
                  <a:pt x="2294" y="15608"/>
                </a:cubicBezTo>
                <a:cubicBezTo>
                  <a:pt x="2294" y="15710"/>
                  <a:pt x="2198" y="15896"/>
                  <a:pt x="2078" y="16020"/>
                </a:cubicBezTo>
                <a:cubicBezTo>
                  <a:pt x="1793" y="16317"/>
                  <a:pt x="1538" y="16794"/>
                  <a:pt x="1335" y="17407"/>
                </a:cubicBezTo>
                <a:cubicBezTo>
                  <a:pt x="1167" y="17914"/>
                  <a:pt x="933" y="18180"/>
                  <a:pt x="328" y="18546"/>
                </a:cubicBezTo>
                <a:cubicBezTo>
                  <a:pt x="-239" y="18889"/>
                  <a:pt x="-67" y="19384"/>
                  <a:pt x="823" y="19945"/>
                </a:cubicBezTo>
                <a:cubicBezTo>
                  <a:pt x="1333" y="20265"/>
                  <a:pt x="2037" y="20451"/>
                  <a:pt x="2999" y="20520"/>
                </a:cubicBezTo>
                <a:cubicBezTo>
                  <a:pt x="3375" y="20546"/>
                  <a:pt x="3677" y="20619"/>
                  <a:pt x="4001" y="20763"/>
                </a:cubicBezTo>
                <a:cubicBezTo>
                  <a:pt x="4440" y="20957"/>
                  <a:pt x="5051" y="21091"/>
                  <a:pt x="5504" y="21092"/>
                </a:cubicBezTo>
                <a:cubicBezTo>
                  <a:pt x="5765" y="21092"/>
                  <a:pt x="6347" y="21250"/>
                  <a:pt x="6759" y="21432"/>
                </a:cubicBezTo>
                <a:cubicBezTo>
                  <a:pt x="7137" y="21600"/>
                  <a:pt x="7008" y="21599"/>
                  <a:pt x="10960" y="21510"/>
                </a:cubicBezTo>
                <a:cubicBezTo>
                  <a:pt x="13315" y="21456"/>
                  <a:pt x="14023" y="21421"/>
                  <a:pt x="14526" y="21329"/>
                </a:cubicBezTo>
                <a:cubicBezTo>
                  <a:pt x="14871" y="21266"/>
                  <a:pt x="15299" y="21212"/>
                  <a:pt x="15479" y="21212"/>
                </a:cubicBezTo>
                <a:cubicBezTo>
                  <a:pt x="15803" y="21212"/>
                  <a:pt x="16604" y="21030"/>
                  <a:pt x="16934" y="20880"/>
                </a:cubicBezTo>
                <a:cubicBezTo>
                  <a:pt x="17027" y="20838"/>
                  <a:pt x="17356" y="20758"/>
                  <a:pt x="17666" y="20703"/>
                </a:cubicBezTo>
                <a:cubicBezTo>
                  <a:pt x="17977" y="20648"/>
                  <a:pt x="18305" y="20570"/>
                  <a:pt x="18393" y="20531"/>
                </a:cubicBezTo>
                <a:cubicBezTo>
                  <a:pt x="18481" y="20492"/>
                  <a:pt x="19172" y="20298"/>
                  <a:pt x="19928" y="20099"/>
                </a:cubicBezTo>
                <a:lnTo>
                  <a:pt x="21302" y="19736"/>
                </a:lnTo>
                <a:lnTo>
                  <a:pt x="21334" y="19496"/>
                </a:lnTo>
                <a:cubicBezTo>
                  <a:pt x="21361" y="19301"/>
                  <a:pt x="21238" y="19120"/>
                  <a:pt x="20699" y="18554"/>
                </a:cubicBezTo>
                <a:cubicBezTo>
                  <a:pt x="20064" y="17889"/>
                  <a:pt x="19615" y="17534"/>
                  <a:pt x="18571" y="16881"/>
                </a:cubicBezTo>
                <a:cubicBezTo>
                  <a:pt x="17708" y="16341"/>
                  <a:pt x="17525" y="16182"/>
                  <a:pt x="17295" y="15760"/>
                </a:cubicBezTo>
                <a:cubicBezTo>
                  <a:pt x="17168" y="15528"/>
                  <a:pt x="16903" y="15052"/>
                  <a:pt x="16707" y="14704"/>
                </a:cubicBezTo>
                <a:cubicBezTo>
                  <a:pt x="16510" y="14352"/>
                  <a:pt x="16310" y="13818"/>
                  <a:pt x="16255" y="13500"/>
                </a:cubicBezTo>
                <a:cubicBezTo>
                  <a:pt x="16079" y="12483"/>
                  <a:pt x="15902" y="11788"/>
                  <a:pt x="15743" y="11480"/>
                </a:cubicBezTo>
                <a:cubicBezTo>
                  <a:pt x="15497" y="11000"/>
                  <a:pt x="15443" y="10711"/>
                  <a:pt x="15560" y="10499"/>
                </a:cubicBezTo>
                <a:cubicBezTo>
                  <a:pt x="15646" y="10343"/>
                  <a:pt x="15624" y="10247"/>
                  <a:pt x="15452" y="10047"/>
                </a:cubicBezTo>
                <a:cubicBezTo>
                  <a:pt x="15333" y="9907"/>
                  <a:pt x="15233" y="9739"/>
                  <a:pt x="15232" y="9675"/>
                </a:cubicBezTo>
                <a:cubicBezTo>
                  <a:pt x="15228" y="9525"/>
                  <a:pt x="14733" y="8661"/>
                  <a:pt x="14316" y="8076"/>
                </a:cubicBezTo>
                <a:cubicBezTo>
                  <a:pt x="14139" y="7827"/>
                  <a:pt x="13964" y="7543"/>
                  <a:pt x="13923" y="7444"/>
                </a:cubicBezTo>
                <a:cubicBezTo>
                  <a:pt x="13881" y="7344"/>
                  <a:pt x="13700" y="7060"/>
                  <a:pt x="13524" y="6811"/>
                </a:cubicBezTo>
                <a:cubicBezTo>
                  <a:pt x="12635" y="5554"/>
                  <a:pt x="11966" y="4236"/>
                  <a:pt x="11774" y="3376"/>
                </a:cubicBezTo>
                <a:cubicBezTo>
                  <a:pt x="11733" y="3193"/>
                  <a:pt x="11579" y="2840"/>
                  <a:pt x="11434" y="2592"/>
                </a:cubicBezTo>
                <a:cubicBezTo>
                  <a:pt x="11290" y="2343"/>
                  <a:pt x="11059" y="1803"/>
                  <a:pt x="10923" y="1393"/>
                </a:cubicBezTo>
                <a:cubicBezTo>
                  <a:pt x="10567" y="328"/>
                  <a:pt x="10256" y="0"/>
                  <a:pt x="9603" y="0"/>
                </a:cubicBezTo>
                <a:close/>
              </a:path>
            </a:pathLst>
          </a:custGeom>
          <a:ln w="25400">
            <a:miter lim="400000"/>
          </a:ln>
          <a:effectLst>
            <a:outerShdw blurRad="254000" dist="254000" dir="8100000" rotWithShape="0">
              <a:schemeClr val="accent6">
                <a:hueOff val="-186402"/>
                <a:lumOff val="-30311"/>
                <a:alpha val="30000"/>
              </a:scheme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iterate>
                                    <p:tmAbs val="0"/>
                                  </p:iterate>
                                  <p:childTnLst>
                                    <p:animEffect transition="out" filter="wipe(up)">
                                      <p:cBhvr>
                                        <p:cTn id="6" dur="2000" fill="hold"/>
                                        <p:tgtEl>
                                          <p:spTgt spid="166"/>
                                        </p:tgtEl>
                                      </p:cBhvr>
                                    </p:animEffect>
                                    <p:set>
                                      <p:cBhvr>
                                        <p:cTn id="7" fill="hold">
                                          <p:stCondLst>
                                            <p:cond delay="1999"/>
                                          </p:stCondLst>
                                        </p:cTn>
                                        <p:tgtEl>
                                          <p:spTgt spid="166"/>
                                        </p:tgtEl>
                                        <p:attrNameLst>
                                          <p:attrName>style.visibility</p:attrName>
                                        </p:attrNameLst>
                                      </p:cBhvr>
                                      <p:to>
                                        <p:strVal val="hidden"/>
                                      </p:to>
                                    </p:set>
                                  </p:childTnLst>
                                </p:cTn>
                              </p:par>
                              <p:par>
                                <p:cTn id="8" presetID="22" presetClass="exit" presetSubtype="1" fill="hold" grpId="0" nodeType="withEffect">
                                  <p:stCondLst>
                                    <p:cond delay="0"/>
                                  </p:stCondLst>
                                  <p:iterate>
                                    <p:tmAbs val="0"/>
                                  </p:iterate>
                                  <p:childTnLst>
                                    <p:animEffect transition="out" filter="wipe(up)">
                                      <p:cBhvr>
                                        <p:cTn id="9" dur="2000" fill="hold"/>
                                        <p:tgtEl>
                                          <p:spTgt spid="167"/>
                                        </p:tgtEl>
                                      </p:cBhvr>
                                    </p:animEffect>
                                    <p:set>
                                      <p:cBhvr>
                                        <p:cTn id="10" fill="hold">
                                          <p:stCondLst>
                                            <p:cond delay="1999"/>
                                          </p:stCondLst>
                                        </p:cTn>
                                        <p:tgtEl>
                                          <p:spTgt spid="167"/>
                                        </p:tgtEl>
                                        <p:attrNameLst>
                                          <p:attrName>style.visibility</p:attrName>
                                        </p:attrNameLst>
                                      </p:cBhvr>
                                      <p:to>
                                        <p:strVal val="hidden"/>
                                      </p:to>
                                    </p:set>
                                  </p:childTnLst>
                                </p:cTn>
                              </p:par>
                              <p:par>
                                <p:cTn id="11" presetID="22" presetClass="exit" presetSubtype="1" fill="hold" grpId="0" nodeType="withEffect">
                                  <p:stCondLst>
                                    <p:cond delay="0"/>
                                  </p:stCondLst>
                                  <p:iterate>
                                    <p:tmAbs val="0"/>
                                  </p:iterate>
                                  <p:childTnLst>
                                    <p:animEffect transition="out" filter="wipe(up)">
                                      <p:cBhvr>
                                        <p:cTn id="12" dur="2000" fill="hold"/>
                                        <p:tgtEl>
                                          <p:spTgt spid="168"/>
                                        </p:tgtEl>
                                      </p:cBhvr>
                                    </p:animEffect>
                                    <p:set>
                                      <p:cBhvr>
                                        <p:cTn id="13" fill="hold">
                                          <p:stCondLst>
                                            <p:cond delay="1999"/>
                                          </p:stCondLst>
                                        </p:cTn>
                                        <p:tgtEl>
                                          <p:spTgt spid="168"/>
                                        </p:tgtEl>
                                        <p:attrNameLst>
                                          <p:attrName>style.visibility</p:attrName>
                                        </p:attrNameLst>
                                      </p:cBhvr>
                                      <p:to>
                                        <p:strVal val="hidden"/>
                                      </p:to>
                                    </p:set>
                                  </p:childTnLst>
                                </p:cTn>
                              </p:par>
                              <p:par>
                                <p:cTn id="14" presetID="22" presetClass="exit" presetSubtype="1" fill="hold" grpId="0" nodeType="withEffect">
                                  <p:stCondLst>
                                    <p:cond delay="0"/>
                                  </p:stCondLst>
                                  <p:iterate>
                                    <p:tmAbs val="0"/>
                                  </p:iterate>
                                  <p:childTnLst>
                                    <p:animEffect transition="out" filter="wipe(up)">
                                      <p:cBhvr>
                                        <p:cTn id="15" dur="2000" fill="hold"/>
                                        <p:tgtEl>
                                          <p:spTgt spid="169"/>
                                        </p:tgtEl>
                                      </p:cBhvr>
                                    </p:animEffect>
                                    <p:set>
                                      <p:cBhvr>
                                        <p:cTn id="16" fill="hold">
                                          <p:stCondLst>
                                            <p:cond delay="1999"/>
                                          </p:stCondLst>
                                        </p:cTn>
                                        <p:tgtEl>
                                          <p:spTgt spid="169"/>
                                        </p:tgtEl>
                                        <p:attrNameLst>
                                          <p:attrName>style.visibility</p:attrName>
                                        </p:attrNameLst>
                                      </p:cBhvr>
                                      <p:to>
                                        <p:strVal val="hidden"/>
                                      </p:to>
                                    </p:set>
                                  </p:childTnLst>
                                </p:cTn>
                              </p:par>
                            </p:childTnLst>
                          </p:cTn>
                        </p:par>
                        <p:par>
                          <p:cTn id="17" fill="hold">
                            <p:stCondLst>
                              <p:cond delay="2000"/>
                            </p:stCondLst>
                            <p:childTnLst>
                              <p:par>
                                <p:cTn id="18" presetID="22" presetClass="entr" presetSubtype="4" fill="hold" grpId="0" nodeType="afterEffect">
                                  <p:stCondLst>
                                    <p:cond delay="0"/>
                                  </p:stCondLst>
                                  <p:iterate>
                                    <p:tmAbs val="0"/>
                                  </p:iterate>
                                  <p:childTnLst>
                                    <p:set>
                                      <p:cBhvr>
                                        <p:cTn id="19" fill="hold"/>
                                        <p:tgtEl>
                                          <p:spTgt spid="170"/>
                                        </p:tgtEl>
                                        <p:attrNameLst>
                                          <p:attrName>style.visibility</p:attrName>
                                        </p:attrNameLst>
                                      </p:cBhvr>
                                      <p:to>
                                        <p:strVal val="visible"/>
                                      </p:to>
                                    </p:set>
                                    <p:animEffect transition="in" filter="wipe(down)">
                                      <p:cBhvr>
                                        <p:cTn id="20" dur="2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advAuto="0"/>
      <p:bldP spid="167" grpId="0" animBg="1" advAuto="0"/>
      <p:bldP spid="168" grpId="0" animBg="1" advAuto="0"/>
      <p:bldP spid="169" grpId="0" animBg="1" advAuto="0"/>
      <p:bldP spid="170"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o the king of the north shall come, and cast up a mount, and take the most fenced cities: and the arms of the south shall not withstand, neither his chosen people, neither shall there be any strength to withstand."/>
          <p:cNvSpPr txBox="1"/>
          <p:nvPr/>
        </p:nvSpPr>
        <p:spPr>
          <a:xfrm>
            <a:off x="1194083" y="3602413"/>
            <a:ext cx="13228864" cy="676656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So the king of the north shall come, and cast up a mount, and take the </a:t>
            </a:r>
            <a:r>
              <a:rPr>
                <a:solidFill>
                  <a:schemeClr val="accent5">
                    <a:hueOff val="122773"/>
                    <a:satOff val="6301"/>
                    <a:lumOff val="-20829"/>
                  </a:schemeClr>
                </a:solidFill>
              </a:rPr>
              <a:t>most fenced cities</a:t>
            </a:r>
            <a:r>
              <a:t>: and the arms of the south shall not withstand, neither his chosen people, neither </a:t>
            </a:r>
            <a:r>
              <a:rPr i="1"/>
              <a:t>shall there be any</a:t>
            </a:r>
            <a:r>
              <a:t> strength to withstand.</a:t>
            </a:r>
          </a:p>
        </p:txBody>
      </p:sp>
      <p:pic>
        <p:nvPicPr>
          <p:cNvPr id="44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4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44" name="Daniel 11:15"/>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11:15</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o the king of the north shall come, and cast up a mount, and take the most fenced cities: and the arms of the south shall not withstand, neither his chosen people, neither shall there be any strength to withstand."/>
          <p:cNvSpPr txBox="1"/>
          <p:nvPr/>
        </p:nvSpPr>
        <p:spPr>
          <a:xfrm>
            <a:off x="1194083" y="3602413"/>
            <a:ext cx="13228864" cy="676656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So the king of the north shall come, and cast up a mount, and take the most fenced cities: and the </a:t>
            </a:r>
            <a:r>
              <a:rPr>
                <a:solidFill>
                  <a:schemeClr val="accent5">
                    <a:hueOff val="122773"/>
                    <a:satOff val="6301"/>
                    <a:lumOff val="-20829"/>
                  </a:schemeClr>
                </a:solidFill>
              </a:rPr>
              <a:t>arms of the south shall not withstand</a:t>
            </a:r>
            <a:r>
              <a:t>, neither his chosen people, neither </a:t>
            </a:r>
            <a:r>
              <a:rPr i="1"/>
              <a:t>shall there be any</a:t>
            </a:r>
            <a:r>
              <a:t> strength to withstand.</a:t>
            </a:r>
          </a:p>
        </p:txBody>
      </p:sp>
      <p:pic>
        <p:nvPicPr>
          <p:cNvPr id="447"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48"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49" name="Daniel 11:15"/>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11:15</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But he that cometh against him shall do according to his own will, and none shall stand before him: and he shall stand in the glorious land, which by his hand shall be consumed."/>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7200" b="1">
                <a:solidFill>
                  <a:schemeClr val="accent6">
                    <a:hueOff val="-186402"/>
                    <a:lumOff val="-30311"/>
                  </a:schemeClr>
                </a:solidFill>
                <a:latin typeface="Perpetua"/>
                <a:ea typeface="Perpetua"/>
                <a:cs typeface="Perpetua"/>
                <a:sym typeface="Perpetua"/>
              </a:defRPr>
            </a:lvl1pPr>
          </a:lstStyle>
          <a:p>
            <a:r>
              <a:t>But he that cometh against him shall do according to his own will, and none shall stand before him: and he shall stand in the glorious land, which by his hand shall be consumed.</a:t>
            </a:r>
          </a:p>
        </p:txBody>
      </p:sp>
      <p:pic>
        <p:nvPicPr>
          <p:cNvPr id="45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5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54" name="Daniel 11:1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11:16</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56" name="Tarsee Li Daniel 11-16.png" descr="Tarsee Li Daniel 11-16.png"/>
          <p:cNvPicPr>
            <a:picLocks noChangeAspect="1"/>
          </p:cNvPicPr>
          <p:nvPr/>
        </p:nvPicPr>
        <p:blipFill>
          <a:blip r:embed="rId2"/>
          <a:srcRect l="1940" r="17331"/>
          <a:stretch>
            <a:fillRect/>
          </a:stretch>
        </p:blipFill>
        <p:spPr>
          <a:xfrm>
            <a:off x="10070" y="3047411"/>
            <a:ext cx="24363748" cy="7004639"/>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But he that cometh against him shall do according to his own will, and none shall stand before him: and he shall stand in the glorious land, which by his hand shall be consumed."/>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rPr>
                <a:solidFill>
                  <a:schemeClr val="accent5">
                    <a:hueOff val="122773"/>
                    <a:satOff val="6301"/>
                    <a:lumOff val="-20829"/>
                  </a:schemeClr>
                </a:solidFill>
              </a:rPr>
              <a:t>But</a:t>
            </a:r>
            <a:r>
              <a:t> he that cometh against him shall do according to his own will, and none shall stand before him: and he shall stand in the glorious land, which by his hand shall be consumed.</a:t>
            </a:r>
          </a:p>
        </p:txBody>
      </p:sp>
      <p:pic>
        <p:nvPicPr>
          <p:cNvPr id="459"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60"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61" name="Daniel 11:1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11:16</a:t>
            </a:r>
          </a:p>
        </p:txBody>
      </p:sp>
      <p:sp>
        <p:nvSpPr>
          <p:cNvPr id="462" name="ASV, ESV, NASB, RSV"/>
          <p:cNvSpPr txBox="1"/>
          <p:nvPr/>
        </p:nvSpPr>
        <p:spPr>
          <a:xfrm>
            <a:off x="7188934" y="2335232"/>
            <a:ext cx="8355866" cy="1143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lnSpc>
                <a:spcPct val="90000"/>
              </a:lnSpc>
              <a:buClrTx/>
              <a:defRPr sz="7200" b="1">
                <a:solidFill>
                  <a:schemeClr val="accent6">
                    <a:hueOff val="-186402"/>
                    <a:lumOff val="-30311"/>
                  </a:schemeClr>
                </a:solidFill>
                <a:latin typeface="Perpetua"/>
                <a:ea typeface="Perpetua"/>
                <a:cs typeface="Perpetua"/>
                <a:sym typeface="Perpetua"/>
              </a:defRPr>
            </a:lvl1pPr>
          </a:lstStyle>
          <a:p>
            <a:r>
              <a:rPr dirty="0"/>
              <a:t>ASV, ESV, NASB, RSV</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But he that cometh against him shall do according to his own will, and none shall stand before him: and he shall stand in the glorious land, which by his hand shall be consumed."/>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rPr>
                <a:solidFill>
                  <a:schemeClr val="accent5">
                    <a:hueOff val="122773"/>
                    <a:satOff val="6301"/>
                    <a:lumOff val="-20829"/>
                  </a:schemeClr>
                </a:solidFill>
              </a:rPr>
              <a:t>But he</a:t>
            </a:r>
            <a:r>
              <a:t> that </a:t>
            </a:r>
            <a:r>
              <a:rPr>
                <a:solidFill>
                  <a:schemeClr val="accent5">
                    <a:hueOff val="122773"/>
                    <a:satOff val="6301"/>
                    <a:lumOff val="-20829"/>
                  </a:schemeClr>
                </a:solidFill>
              </a:rPr>
              <a:t>cometh against</a:t>
            </a:r>
            <a:r>
              <a:t> </a:t>
            </a:r>
            <a:r>
              <a:rPr>
                <a:solidFill>
                  <a:schemeClr val="accent5">
                    <a:hueOff val="122773"/>
                    <a:satOff val="6301"/>
                    <a:lumOff val="-20829"/>
                  </a:schemeClr>
                </a:solidFill>
              </a:rPr>
              <a:t>him</a:t>
            </a:r>
            <a:r>
              <a:t> shall do according to his own will, and none shall stand before him: and he shall stand in the glorious land, which by his hand shall be consumed.</a:t>
            </a:r>
          </a:p>
        </p:txBody>
      </p:sp>
      <p:pic>
        <p:nvPicPr>
          <p:cNvPr id="465"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66"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67" name="Daniel 11:1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11:16</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Line"/>
          <p:cNvSpPr/>
          <p:nvPr/>
        </p:nvSpPr>
        <p:spPr>
          <a:xfrm>
            <a:off x="4973349" y="1984993"/>
            <a:ext cx="14437302"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470" name="He that comes against him"/>
          <p:cNvSpPr txBox="1"/>
          <p:nvPr/>
        </p:nvSpPr>
        <p:spPr>
          <a:xfrm>
            <a:off x="3607358" y="683039"/>
            <a:ext cx="1716928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He that comes against him</a:t>
            </a:r>
          </a:p>
        </p:txBody>
      </p:sp>
      <p:sp>
        <p:nvSpPr>
          <p:cNvPr id="471" name="“KoN” defeats “KoS”"/>
          <p:cNvSpPr txBox="1"/>
          <p:nvPr/>
        </p:nvSpPr>
        <p:spPr>
          <a:xfrm>
            <a:off x="4949211" y="4109856"/>
            <a:ext cx="14485578"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“KoN” defeats “KoS”</a:t>
            </a:r>
          </a:p>
        </p:txBody>
      </p:sp>
      <p:sp>
        <p:nvSpPr>
          <p:cNvPr id="472" name="BUT"/>
          <p:cNvSpPr txBox="1"/>
          <p:nvPr/>
        </p:nvSpPr>
        <p:spPr>
          <a:xfrm>
            <a:off x="10568495" y="6137116"/>
            <a:ext cx="3247010"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5">
                    <a:hueOff val="122773"/>
                    <a:satOff val="6301"/>
                    <a:lumOff val="-20829"/>
                  </a:schemeClr>
                </a:solidFill>
                <a:latin typeface="Perpetua"/>
                <a:ea typeface="Perpetua"/>
                <a:cs typeface="Perpetua"/>
                <a:sym typeface="Perpetua"/>
              </a:defRPr>
            </a:lvl1pPr>
          </a:lstStyle>
          <a:p>
            <a:r>
              <a:t>BUT</a:t>
            </a:r>
          </a:p>
        </p:txBody>
      </p:sp>
      <p:sp>
        <p:nvSpPr>
          <p:cNvPr id="473" name="“KoN” defeats “KoS”"/>
          <p:cNvSpPr txBox="1"/>
          <p:nvPr/>
        </p:nvSpPr>
        <p:spPr>
          <a:xfrm>
            <a:off x="4949211" y="8167506"/>
            <a:ext cx="14485578"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“KoN” defeats “KoS”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P spid="473"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Line"/>
          <p:cNvSpPr/>
          <p:nvPr/>
        </p:nvSpPr>
        <p:spPr>
          <a:xfrm>
            <a:off x="4973349" y="1984993"/>
            <a:ext cx="14437302"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476" name="He that comes against him"/>
          <p:cNvSpPr txBox="1"/>
          <p:nvPr/>
        </p:nvSpPr>
        <p:spPr>
          <a:xfrm>
            <a:off x="3607358" y="683039"/>
            <a:ext cx="1716928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He that comes against him</a:t>
            </a:r>
          </a:p>
        </p:txBody>
      </p:sp>
      <p:sp>
        <p:nvSpPr>
          <p:cNvPr id="477" name="“KoN” defeats “KoS”"/>
          <p:cNvSpPr txBox="1"/>
          <p:nvPr/>
        </p:nvSpPr>
        <p:spPr>
          <a:xfrm>
            <a:off x="4949211" y="4109856"/>
            <a:ext cx="14485578"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“KoN” defeats “KoS”</a:t>
            </a:r>
          </a:p>
        </p:txBody>
      </p:sp>
      <p:sp>
        <p:nvSpPr>
          <p:cNvPr id="478" name="BUT"/>
          <p:cNvSpPr txBox="1"/>
          <p:nvPr/>
        </p:nvSpPr>
        <p:spPr>
          <a:xfrm>
            <a:off x="10568495" y="6137116"/>
            <a:ext cx="3247010"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5">
                    <a:hueOff val="122773"/>
                    <a:satOff val="6301"/>
                    <a:lumOff val="-20829"/>
                  </a:schemeClr>
                </a:solidFill>
                <a:latin typeface="Perpetua"/>
                <a:ea typeface="Perpetua"/>
                <a:cs typeface="Perpetua"/>
                <a:sym typeface="Perpetua"/>
              </a:defRPr>
            </a:lvl1pPr>
          </a:lstStyle>
          <a:p>
            <a:r>
              <a:t>BUT</a:t>
            </a:r>
          </a:p>
        </p:txBody>
      </p:sp>
      <p:sp>
        <p:nvSpPr>
          <p:cNvPr id="479" name="“he” defeats “KoN”"/>
          <p:cNvSpPr txBox="1"/>
          <p:nvPr/>
        </p:nvSpPr>
        <p:spPr>
          <a:xfrm>
            <a:off x="5292229" y="8167506"/>
            <a:ext cx="13456122"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“he” defeats “KoN”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animBg="1" advAuto="0"/>
      <p:bldP spid="479"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But he that cometh against him shall do according to his own will, and none shall stand before him: and he shall stand in the glorious land, which by his hand shall be consumed."/>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rPr>
                <a:solidFill>
                  <a:schemeClr val="accent5">
                    <a:hueOff val="122773"/>
                    <a:satOff val="6301"/>
                    <a:lumOff val="-20829"/>
                  </a:schemeClr>
                </a:solidFill>
              </a:rPr>
              <a:t>But he</a:t>
            </a:r>
            <a:r>
              <a:t> that </a:t>
            </a:r>
            <a:r>
              <a:rPr>
                <a:solidFill>
                  <a:schemeClr val="accent5">
                    <a:hueOff val="122773"/>
                    <a:satOff val="6301"/>
                    <a:lumOff val="-20829"/>
                  </a:schemeClr>
                </a:solidFill>
              </a:rPr>
              <a:t>cometh against</a:t>
            </a:r>
            <a:r>
              <a:t> </a:t>
            </a:r>
            <a:r>
              <a:rPr>
                <a:solidFill>
                  <a:schemeClr val="accent5">
                    <a:hueOff val="122773"/>
                    <a:satOff val="6301"/>
                    <a:lumOff val="-20829"/>
                  </a:schemeClr>
                </a:solidFill>
              </a:rPr>
              <a:t>him</a:t>
            </a:r>
            <a:r>
              <a:t> shall do according to his own will, and none shall stand before him: and he shall stand in the glorious land, which by his hand shall be consumed.</a:t>
            </a:r>
          </a:p>
        </p:txBody>
      </p:sp>
      <p:pic>
        <p:nvPicPr>
          <p:cNvPr id="48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48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484" name="Daniel 11:1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11:16</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Line"/>
          <p:cNvSpPr/>
          <p:nvPr/>
        </p:nvSpPr>
        <p:spPr>
          <a:xfrm>
            <a:off x="6745271" y="2658093"/>
            <a:ext cx="10893457" cy="1"/>
          </a:xfrm>
          <a:prstGeom prst="line">
            <a:avLst/>
          </a:prstGeom>
          <a:ln w="1905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487" name="King of the South"/>
          <p:cNvSpPr txBox="1"/>
          <p:nvPr/>
        </p:nvSpPr>
        <p:spPr>
          <a:xfrm>
            <a:off x="6028245" y="4109856"/>
            <a:ext cx="12327510"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King of the South</a:t>
            </a:r>
          </a:p>
        </p:txBody>
      </p:sp>
      <p:sp>
        <p:nvSpPr>
          <p:cNvPr id="488" name="King of the North"/>
          <p:cNvSpPr txBox="1"/>
          <p:nvPr/>
        </p:nvSpPr>
        <p:spPr>
          <a:xfrm>
            <a:off x="5956498" y="6138681"/>
            <a:ext cx="12471004"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King of the North</a:t>
            </a:r>
          </a:p>
        </p:txBody>
      </p:sp>
      <p:sp>
        <p:nvSpPr>
          <p:cNvPr id="489" name="he"/>
          <p:cNvSpPr txBox="1"/>
          <p:nvPr/>
        </p:nvSpPr>
        <p:spPr>
          <a:xfrm>
            <a:off x="11282746" y="8167506"/>
            <a:ext cx="1818508"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he</a:t>
            </a:r>
          </a:p>
        </p:txBody>
      </p:sp>
      <p:sp>
        <p:nvSpPr>
          <p:cNvPr id="490" name="Three Powers"/>
          <p:cNvSpPr txBox="1"/>
          <p:nvPr/>
        </p:nvSpPr>
        <p:spPr>
          <a:xfrm>
            <a:off x="6477921" y="683039"/>
            <a:ext cx="11428159" cy="23272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5000" b="1">
                <a:solidFill>
                  <a:schemeClr val="accent5">
                    <a:hueOff val="122773"/>
                    <a:satOff val="6301"/>
                    <a:lumOff val="-20829"/>
                  </a:schemeClr>
                </a:solidFill>
                <a:latin typeface="Perpetua"/>
                <a:ea typeface="Perpetua"/>
                <a:cs typeface="Perpetua"/>
                <a:sym typeface="Perpetua"/>
              </a:defRPr>
            </a:lvl1pPr>
          </a:lstStyle>
          <a:p>
            <a:r>
              <a:t>Three Powers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0" animBg="1" advAuto="0"/>
      <p:bldP spid="488" grpId="0" animBg="1" advAuto="0"/>
      <p:bldP spid="48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or the king of the north shall return, and shall set forth a multitude greater than the former, and shall certainly come after certain years with a great army and with much riches."/>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7200" b="1">
                <a:solidFill>
                  <a:schemeClr val="accent6">
                    <a:hueOff val="-186402"/>
                    <a:lumOff val="-30311"/>
                  </a:schemeClr>
                </a:solidFill>
                <a:latin typeface="Perpetua"/>
                <a:ea typeface="Perpetua"/>
                <a:cs typeface="Perpetua"/>
                <a:sym typeface="Perpetua"/>
              </a:defRPr>
            </a:lvl1pPr>
          </a:lstStyle>
          <a:p>
            <a:r>
              <a:t>For the king of the north shall return, and shall set forth a multitude greater than the former, and shall certainly come after certain years with a great army and with much riches.</a:t>
            </a:r>
          </a:p>
        </p:txBody>
      </p:sp>
      <p:pic>
        <p:nvPicPr>
          <p:cNvPr id="173"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174"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175" name="Daniel 11:13"/>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11:13</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Rome defeats Antiochus III.jpg" descr="Rome defeats Antiochus III.jpg"/>
          <p:cNvPicPr>
            <a:picLocks noChangeAspect="1"/>
          </p:cNvPicPr>
          <p:nvPr/>
        </p:nvPicPr>
        <p:blipFill>
          <a:blip r:embed="rId2"/>
          <a:srcRect/>
          <a:stretch>
            <a:fillRect/>
          </a:stretch>
        </p:blipFill>
        <p:spPr>
          <a:xfrm>
            <a:off x="-24100" y="12663"/>
            <a:ext cx="26250437" cy="13715857"/>
          </a:xfrm>
          <a:prstGeom prst="rect">
            <a:avLst/>
          </a:prstGeom>
          <a:ln w="254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his deity, having raised up the Romans against them, inflicted upon them, with the most exact measure of justice, those very evils which they had unjustly meditated against others.”"/>
          <p:cNvSpPr txBox="1"/>
          <p:nvPr/>
        </p:nvSpPr>
        <p:spPr>
          <a:xfrm>
            <a:off x="1604369" y="1687825"/>
            <a:ext cx="13230030" cy="548005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6700" b="1">
                <a:solidFill>
                  <a:schemeClr val="accent6">
                    <a:hueOff val="-186402"/>
                    <a:lumOff val="-30311"/>
                  </a:schemeClr>
                </a:solidFill>
                <a:latin typeface="Perpetua"/>
                <a:ea typeface="Perpetua"/>
                <a:cs typeface="Perpetua"/>
                <a:sym typeface="Perpetua"/>
              </a:defRPr>
            </a:lvl1pPr>
          </a:lstStyle>
          <a:p>
            <a:r>
              <a:t>“…this deity, having raised up the Romans against them, inflicted upon them, with the most exact measure of justice, those very evils which they had unjustly meditated against others.”</a:t>
            </a:r>
          </a:p>
        </p:txBody>
      </p:sp>
      <p:pic>
        <p:nvPicPr>
          <p:cNvPr id="495" name="Polybius.jpg" descr="Polybius.jpg"/>
          <p:cNvPicPr>
            <a:picLocks noChangeAspect="1"/>
          </p:cNvPicPr>
          <p:nvPr/>
        </p:nvPicPr>
        <p:blipFill>
          <a:blip r:embed="rId2"/>
          <a:srcRect t="2316" b="2316"/>
          <a:stretch>
            <a:fillRect/>
          </a:stretch>
        </p:blipFill>
        <p:spPr>
          <a:xfrm>
            <a:off x="15318892" y="1087834"/>
            <a:ext cx="7925997" cy="115401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496" name="Polybius, The General History of Polybius, Vol. IV, p. 168,169"/>
          <p:cNvSpPr txBox="1"/>
          <p:nvPr/>
        </p:nvSpPr>
        <p:spPr>
          <a:xfrm>
            <a:off x="1604369" y="11661953"/>
            <a:ext cx="12253864" cy="6858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ClrTx/>
              <a:defRPr sz="4000" b="1">
                <a:solidFill>
                  <a:schemeClr val="accent6">
                    <a:hueOff val="-186402"/>
                    <a:lumOff val="-30311"/>
                  </a:schemeClr>
                </a:solidFill>
                <a:latin typeface="Perpetua"/>
                <a:ea typeface="Perpetua"/>
                <a:cs typeface="Perpetua"/>
                <a:sym typeface="Perpetua"/>
              </a:defRPr>
            </a:pPr>
            <a:r>
              <a:t>Polybius, </a:t>
            </a:r>
            <a:r>
              <a:rPr i="1"/>
              <a:t>The General History of Polybius</a:t>
            </a:r>
            <a:r>
              <a:t>, Vol. IV, p. 168,169</a:t>
            </a:r>
            <a:r>
              <a:rPr sz="1200">
                <a:latin typeface="Times Roman"/>
                <a:ea typeface="Times Roman"/>
                <a:cs typeface="Times Roman"/>
                <a:sym typeface="Times Roman"/>
              </a:rPr>
              <a:t>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But he that cometh against him shall do according to his own will, and none shall stand before him: and he shall stand in the glorious land, which by his hand shall be consumed."/>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But he that cometh against him shall </a:t>
            </a:r>
            <a:r>
              <a:rPr>
                <a:solidFill>
                  <a:schemeClr val="accent5">
                    <a:hueOff val="122773"/>
                    <a:satOff val="6301"/>
                    <a:lumOff val="-20829"/>
                  </a:schemeClr>
                </a:solidFill>
              </a:rPr>
              <a:t>do according to his own will, and none shall stand before him</a:t>
            </a:r>
            <a:r>
              <a:t>: and he shall stand in the glorious land, which by his hand shall be consumed.</a:t>
            </a:r>
          </a:p>
        </p:txBody>
      </p:sp>
      <p:pic>
        <p:nvPicPr>
          <p:cNvPr id="499"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500"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501" name="Daniel 11:1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11:16</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Line"/>
          <p:cNvSpPr/>
          <p:nvPr/>
        </p:nvSpPr>
        <p:spPr>
          <a:xfrm>
            <a:off x="6352792" y="1984993"/>
            <a:ext cx="11678416"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504" name="According to his will"/>
          <p:cNvSpPr txBox="1"/>
          <p:nvPr/>
        </p:nvSpPr>
        <p:spPr>
          <a:xfrm>
            <a:off x="3607358" y="683039"/>
            <a:ext cx="1716928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According to his will</a:t>
            </a:r>
          </a:p>
        </p:txBody>
      </p:sp>
      <p:sp>
        <p:nvSpPr>
          <p:cNvPr id="505" name="Daniel 8:4 - Medo-Persia"/>
          <p:cNvSpPr txBox="1"/>
          <p:nvPr/>
        </p:nvSpPr>
        <p:spPr>
          <a:xfrm>
            <a:off x="3577140" y="4109856"/>
            <a:ext cx="17229721"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8:4 - Medo-Persia</a:t>
            </a:r>
          </a:p>
        </p:txBody>
      </p:sp>
      <p:sp>
        <p:nvSpPr>
          <p:cNvPr id="506" name="Daniel 11:3 - Alexander"/>
          <p:cNvSpPr txBox="1"/>
          <p:nvPr/>
        </p:nvSpPr>
        <p:spPr>
          <a:xfrm>
            <a:off x="3981828" y="6149816"/>
            <a:ext cx="16420344"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11:3 - Alexander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Now that being broken, whereas four stood up for it, four kingdoms shall stand up out of the nation, but not in his power."/>
          <p:cNvSpPr txBox="1"/>
          <p:nvPr/>
        </p:nvSpPr>
        <p:spPr>
          <a:xfrm>
            <a:off x="1194083" y="3602413"/>
            <a:ext cx="13228864" cy="39547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Now that being broken, whereas four stood up for it, </a:t>
            </a:r>
            <a:r>
              <a:rPr>
                <a:solidFill>
                  <a:schemeClr val="accent5">
                    <a:hueOff val="122773"/>
                    <a:satOff val="6301"/>
                    <a:lumOff val="-20829"/>
                  </a:schemeClr>
                </a:solidFill>
              </a:rPr>
              <a:t>four kingdoms</a:t>
            </a:r>
            <a:r>
              <a:t> shall stand up out of the nation, </a:t>
            </a:r>
            <a:r>
              <a:rPr>
                <a:solidFill>
                  <a:schemeClr val="accent5">
                    <a:hueOff val="122773"/>
                    <a:satOff val="6301"/>
                    <a:lumOff val="-20829"/>
                  </a:schemeClr>
                </a:solidFill>
              </a:rPr>
              <a:t>but not in his power</a:t>
            </a:r>
            <a:r>
              <a:t>.</a:t>
            </a:r>
          </a:p>
        </p:txBody>
      </p:sp>
      <p:pic>
        <p:nvPicPr>
          <p:cNvPr id="509"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510" name="Line"/>
          <p:cNvSpPr/>
          <p:nvPr/>
        </p:nvSpPr>
        <p:spPr>
          <a:xfrm>
            <a:off x="1229009" y="3285228"/>
            <a:ext cx="4479334"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511" name="Daniel 8:22"/>
          <p:cNvSpPr txBox="1"/>
          <p:nvPr/>
        </p:nvSpPr>
        <p:spPr>
          <a:xfrm>
            <a:off x="1195847" y="2297132"/>
            <a:ext cx="454565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8:22</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He also was obliged to pay an indemnity of 15,000 talents over a period of 12 years, surrender his elephants and his fleet, and furnish hostages, including his son Antiochus IV. His kingdom was now reduced to Syria, Mesopotamia, and western Iran. In 187"/>
          <p:cNvSpPr txBox="1"/>
          <p:nvPr/>
        </p:nvSpPr>
        <p:spPr>
          <a:xfrm>
            <a:off x="1604369" y="824225"/>
            <a:ext cx="13230030" cy="1076071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6700" b="1">
                <a:solidFill>
                  <a:schemeClr val="accent6">
                    <a:hueOff val="-186402"/>
                    <a:lumOff val="-30311"/>
                  </a:schemeClr>
                </a:solidFill>
                <a:latin typeface="Perpetua"/>
                <a:ea typeface="Perpetua"/>
                <a:cs typeface="Perpetua"/>
                <a:sym typeface="Perpetua"/>
              </a:defRPr>
            </a:lvl1pPr>
          </a:lstStyle>
          <a:p>
            <a:r>
              <a:t>“He also was obliged to pay an indemnity of 15,000 talents over a period of 12 years, surrender his elephants and his fleet, and furnish hostages, including his son Antiochus IV. His kingdom was now reduced to Syria, Mesopotamia, and western Iran. In 187 Antiochus was murdered in a Baal temple near Susa, where he was exacting tribute in order to obtain much needed revenue.”</a:t>
            </a:r>
          </a:p>
        </p:txBody>
      </p:sp>
      <p:pic>
        <p:nvPicPr>
          <p:cNvPr id="514" name="Antiochus III.jpg" descr="Antiochus III.jpg"/>
          <p:cNvPicPr>
            <a:picLocks noChangeAspect="1"/>
          </p:cNvPicPr>
          <p:nvPr/>
        </p:nvPicPr>
        <p:blipFill>
          <a:blip r:embed="rId2"/>
          <a:srcRect l="8829" r="5262"/>
          <a:stretch>
            <a:fillRect/>
          </a:stretch>
        </p:blipFill>
        <p:spPr>
          <a:xfrm>
            <a:off x="15318893" y="1087834"/>
            <a:ext cx="7925997" cy="115401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515" name="Encyclopedia Britannica,…"/>
          <p:cNvSpPr txBox="1"/>
          <p:nvPr/>
        </p:nvSpPr>
        <p:spPr>
          <a:xfrm>
            <a:off x="1604369" y="11661953"/>
            <a:ext cx="6375252" cy="1270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ClrTx/>
              <a:defRPr sz="4000" b="1">
                <a:solidFill>
                  <a:schemeClr val="accent6">
                    <a:hueOff val="-186402"/>
                    <a:lumOff val="-30311"/>
                  </a:schemeClr>
                </a:solidFill>
                <a:latin typeface="Perpetua"/>
                <a:ea typeface="Perpetua"/>
                <a:cs typeface="Perpetua"/>
                <a:sym typeface="Perpetua"/>
              </a:defRPr>
            </a:pPr>
            <a:r>
              <a:t>Encyclopedia Britannica,</a:t>
            </a:r>
          </a:p>
          <a:p>
            <a:pPr algn="l">
              <a:buClrTx/>
              <a:defRPr sz="4000" b="1">
                <a:solidFill>
                  <a:schemeClr val="accent6">
                    <a:hueOff val="-186402"/>
                    <a:lumOff val="-30311"/>
                  </a:schemeClr>
                </a:solidFill>
                <a:latin typeface="Perpetua"/>
                <a:ea typeface="Perpetua"/>
                <a:cs typeface="Perpetua"/>
                <a:sym typeface="Perpetua"/>
              </a:defRPr>
            </a:pPr>
            <a:r>
              <a:t>Article </a:t>
            </a:r>
            <a:r>
              <a:rPr i="1"/>
              <a:t>Antiochus III the Great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But he that cometh against him shall do according to his own will, and none shall stand before him: and he shall stand in the glorious land, which by his hand shall be consumed."/>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But he that cometh against him shall do according to his own will, and none shall stand before him: and he shall stand in the glorious land, which </a:t>
            </a:r>
            <a:r>
              <a:rPr>
                <a:solidFill>
                  <a:schemeClr val="accent5">
                    <a:hueOff val="122773"/>
                    <a:satOff val="6301"/>
                    <a:lumOff val="-20829"/>
                  </a:schemeClr>
                </a:solidFill>
              </a:rPr>
              <a:t>by his hand shall be consumed</a:t>
            </a:r>
            <a:r>
              <a:t>.</a:t>
            </a:r>
          </a:p>
        </p:txBody>
      </p:sp>
      <p:pic>
        <p:nvPicPr>
          <p:cNvPr id="518"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519"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520" name="Daniel 11:1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11:16</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Now these testimonials which I have produced, are sufficient to declare the friendship that Antiochus the Great bare to the Jews.”"/>
          <p:cNvSpPr txBox="1"/>
          <p:nvPr/>
        </p:nvSpPr>
        <p:spPr>
          <a:xfrm>
            <a:off x="10043257" y="2670147"/>
            <a:ext cx="13471884" cy="53086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7200" b="1">
                <a:solidFill>
                  <a:schemeClr val="accent6">
                    <a:hueOff val="-186402"/>
                    <a:lumOff val="-30311"/>
                  </a:schemeClr>
                </a:solidFill>
                <a:uFill>
                  <a:solidFill>
                    <a:srgbClr val="000000"/>
                  </a:solidFill>
                </a:uFill>
                <a:latin typeface="Perpetua"/>
                <a:ea typeface="Perpetua"/>
                <a:cs typeface="Perpetua"/>
                <a:sym typeface="Perpetua"/>
              </a:defRPr>
            </a:lvl1pPr>
          </a:lstStyle>
          <a:p>
            <a:r>
              <a:t>“Now these testimonials which I have produced, are sufficient to declare the friendship that Antiochus the Great bare to the Jews.”</a:t>
            </a:r>
          </a:p>
        </p:txBody>
      </p:sp>
      <p:sp>
        <p:nvSpPr>
          <p:cNvPr id="523" name="Flavius Josephus…"/>
          <p:cNvSpPr txBox="1"/>
          <p:nvPr/>
        </p:nvSpPr>
        <p:spPr>
          <a:xfrm>
            <a:off x="13736161" y="11388134"/>
            <a:ext cx="9495583" cy="16256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3500" b="1">
                <a:solidFill>
                  <a:schemeClr val="accent6">
                    <a:hueOff val="-186402"/>
                    <a:lumOff val="-30311"/>
                  </a:schemeClr>
                </a:solidFill>
                <a:latin typeface="Perpetua"/>
                <a:ea typeface="Perpetua"/>
                <a:cs typeface="Perpetua"/>
                <a:sym typeface="Perpetua"/>
              </a:defRPr>
            </a:pPr>
            <a:r>
              <a:t> Flavius Josephus</a:t>
            </a:r>
          </a:p>
          <a:p>
            <a:pPr algn="r">
              <a:buClrTx/>
              <a:defRPr sz="3500" b="1">
                <a:solidFill>
                  <a:schemeClr val="accent6">
                    <a:hueOff val="-186402"/>
                    <a:lumOff val="-30311"/>
                  </a:schemeClr>
                </a:solidFill>
                <a:latin typeface="Perpetua"/>
                <a:ea typeface="Perpetua"/>
                <a:cs typeface="Perpetua"/>
                <a:sym typeface="Perpetua"/>
              </a:defRPr>
            </a:pPr>
            <a:r>
              <a:rPr i="1"/>
              <a:t>Complete Works of Josephus</a:t>
            </a:r>
            <a:r>
              <a:t>, Vol. 2,  </a:t>
            </a:r>
          </a:p>
          <a:p>
            <a:pPr algn="r">
              <a:buClrTx/>
              <a:defRPr sz="3500" b="1">
                <a:solidFill>
                  <a:schemeClr val="accent6">
                    <a:hueOff val="-186402"/>
                    <a:lumOff val="-30311"/>
                  </a:schemeClr>
                </a:solidFill>
                <a:latin typeface="Perpetua"/>
                <a:ea typeface="Perpetua"/>
                <a:cs typeface="Perpetua"/>
                <a:sym typeface="Perpetua"/>
              </a:defRPr>
            </a:pPr>
            <a:r>
              <a:rPr i="1"/>
              <a:t>Antiquities of the Jews</a:t>
            </a:r>
            <a:r>
              <a:t>, Book XII, Chapter IV, p. 231</a:t>
            </a:r>
            <a:r>
              <a:rPr sz="1200">
                <a:latin typeface="Times Roman"/>
                <a:ea typeface="Times Roman"/>
                <a:cs typeface="Times Roman"/>
                <a:sym typeface="Times Roman"/>
              </a:rPr>
              <a:t> </a:t>
            </a:r>
            <a:r>
              <a:t> </a:t>
            </a:r>
          </a:p>
        </p:txBody>
      </p:sp>
      <p:pic>
        <p:nvPicPr>
          <p:cNvPr id="524" name="Josephus.jpg" descr="Josephus.jpg"/>
          <p:cNvPicPr>
            <a:picLocks noChangeAspect="1"/>
          </p:cNvPicPr>
          <p:nvPr/>
        </p:nvPicPr>
        <p:blipFill>
          <a:blip r:embed="rId2"/>
          <a:srcRect l="6011" r="1456"/>
          <a:stretch>
            <a:fillRect/>
          </a:stretch>
        </p:blipFill>
        <p:spPr>
          <a:xfrm>
            <a:off x="974205" y="1295207"/>
            <a:ext cx="8127295" cy="11125428"/>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By 198 B.C.E. the Jews of Palestine had become disenchanted with Ptolemaic rule, and they opened the gates of Jerusalem to Antiochus, and assisted in the expulsion of its Egyptian garrison. Antiochus rewarded the Jews for their ‘splendid reception’ by r"/>
          <p:cNvSpPr txBox="1"/>
          <p:nvPr/>
        </p:nvSpPr>
        <p:spPr>
          <a:xfrm>
            <a:off x="1604369" y="1078225"/>
            <a:ext cx="12750503" cy="98806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6700" b="1">
                <a:solidFill>
                  <a:schemeClr val="accent6">
                    <a:hueOff val="-186402"/>
                    <a:lumOff val="-30311"/>
                  </a:schemeClr>
                </a:solidFill>
                <a:latin typeface="Perpetua"/>
                <a:ea typeface="Perpetua"/>
                <a:cs typeface="Perpetua"/>
                <a:sym typeface="Perpetua"/>
              </a:defRPr>
            </a:lvl1pPr>
          </a:lstStyle>
          <a:p>
            <a:r>
              <a:t>“By 198 B.C.E. the Jews of Palestine had become disenchanted with Ptolemaic rule, and they opened the gates of Jerusalem to Antiochus, and assisted in the expulsion of its Egyptian garrison. Antiochus rewarded the Jews for their ‘splendid reception’ by restoring those parts of Jerusalem destroyed by the war, freeing its citizens from taxes for three years</a:t>
            </a:r>
          </a:p>
        </p:txBody>
      </p:sp>
      <p:pic>
        <p:nvPicPr>
          <p:cNvPr id="527" name="Jewish Virtual Library.png" descr="Jewish Virtual Library.png"/>
          <p:cNvPicPr>
            <a:picLocks noChangeAspect="1"/>
          </p:cNvPicPr>
          <p:nvPr/>
        </p:nvPicPr>
        <p:blipFill>
          <a:blip r:embed="rId2"/>
          <a:srcRect/>
          <a:stretch>
            <a:fillRect/>
          </a:stretch>
        </p:blipFill>
        <p:spPr>
          <a:xfrm>
            <a:off x="15000034" y="1282735"/>
            <a:ext cx="8379880" cy="9843656"/>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528" name="Jewish Virtual Library,…"/>
          <p:cNvSpPr txBox="1"/>
          <p:nvPr/>
        </p:nvSpPr>
        <p:spPr>
          <a:xfrm>
            <a:off x="1604369" y="11661953"/>
            <a:ext cx="4893916" cy="1270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ClrTx/>
              <a:defRPr sz="4000" b="1">
                <a:solidFill>
                  <a:schemeClr val="accent6">
                    <a:hueOff val="-186402"/>
                    <a:lumOff val="-30311"/>
                  </a:schemeClr>
                </a:solidFill>
                <a:latin typeface="Perpetua"/>
                <a:ea typeface="Perpetua"/>
                <a:cs typeface="Perpetua"/>
                <a:sym typeface="Perpetua"/>
              </a:defRPr>
            </a:pPr>
            <a:r>
              <a:t>Jewish Virtual Library,</a:t>
            </a:r>
          </a:p>
          <a:p>
            <a:pPr algn="l">
              <a:buClrTx/>
              <a:defRPr sz="4000" b="1">
                <a:solidFill>
                  <a:schemeClr val="accent6">
                    <a:hueOff val="-186402"/>
                    <a:lumOff val="-30311"/>
                  </a:schemeClr>
                </a:solidFill>
                <a:latin typeface="Perpetua"/>
                <a:ea typeface="Perpetua"/>
                <a:cs typeface="Perpetua"/>
                <a:sym typeface="Perpetua"/>
              </a:defRPr>
            </a:pPr>
            <a:r>
              <a:t>Article </a:t>
            </a:r>
            <a:r>
              <a:rPr i="1"/>
              <a:t>Antiochus</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and supplying funds for the Temple, and in general by permitting ‘members of the nation to have a form of government in accordance with the laws of their country.’ ”"/>
          <p:cNvSpPr txBox="1"/>
          <p:nvPr/>
        </p:nvSpPr>
        <p:spPr>
          <a:xfrm>
            <a:off x="1604369" y="1078225"/>
            <a:ext cx="12750801" cy="548005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700" b="1">
                <a:solidFill>
                  <a:schemeClr val="accent6">
                    <a:hueOff val="-186402"/>
                    <a:lumOff val="-30311"/>
                  </a:schemeClr>
                </a:solidFill>
                <a:latin typeface="Perpetua"/>
                <a:ea typeface="Perpetua"/>
                <a:cs typeface="Perpetua"/>
                <a:sym typeface="Perpetua"/>
              </a:defRPr>
            </a:pPr>
            <a:r>
              <a:t>and supplying funds for the Temple, and in general by permitting ‘members of the nation to have a form of government in accordance with the laws of their country.’</a:t>
            </a:r>
            <a:r>
              <a:rPr sz="1200">
                <a:latin typeface="Times Roman"/>
                <a:ea typeface="Times Roman"/>
                <a:cs typeface="Times Roman"/>
                <a:sym typeface="Times Roman"/>
              </a:rPr>
              <a:t> </a:t>
            </a:r>
            <a:r>
              <a:t>”</a:t>
            </a:r>
          </a:p>
        </p:txBody>
      </p:sp>
      <p:pic>
        <p:nvPicPr>
          <p:cNvPr id="531" name="Jewish Virtual Library.png" descr="Jewish Virtual Library.png"/>
          <p:cNvPicPr>
            <a:picLocks noChangeAspect="1"/>
          </p:cNvPicPr>
          <p:nvPr/>
        </p:nvPicPr>
        <p:blipFill>
          <a:blip r:embed="rId2"/>
          <a:srcRect/>
          <a:stretch>
            <a:fillRect/>
          </a:stretch>
        </p:blipFill>
        <p:spPr>
          <a:xfrm>
            <a:off x="15000034" y="1282735"/>
            <a:ext cx="8379880" cy="9843656"/>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532" name="Jewish Virtual Library,…"/>
          <p:cNvSpPr txBox="1"/>
          <p:nvPr/>
        </p:nvSpPr>
        <p:spPr>
          <a:xfrm>
            <a:off x="1604369" y="11661953"/>
            <a:ext cx="4893916" cy="1270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ClrTx/>
              <a:defRPr sz="4000" b="1">
                <a:solidFill>
                  <a:schemeClr val="accent6">
                    <a:hueOff val="-186402"/>
                    <a:lumOff val="-30311"/>
                  </a:schemeClr>
                </a:solidFill>
                <a:latin typeface="Perpetua"/>
                <a:ea typeface="Perpetua"/>
                <a:cs typeface="Perpetua"/>
                <a:sym typeface="Perpetua"/>
              </a:defRPr>
            </a:pPr>
            <a:r>
              <a:t>Jewish Virtual Library,</a:t>
            </a:r>
          </a:p>
          <a:p>
            <a:pPr algn="l">
              <a:buClrTx/>
              <a:defRPr sz="4000" b="1">
                <a:solidFill>
                  <a:schemeClr val="accent6">
                    <a:hueOff val="-186402"/>
                    <a:lumOff val="-30311"/>
                  </a:schemeClr>
                </a:solidFill>
                <a:latin typeface="Perpetua"/>
                <a:ea typeface="Perpetua"/>
                <a:cs typeface="Perpetua"/>
                <a:sym typeface="Perpetua"/>
              </a:defRPr>
            </a:pPr>
            <a:r>
              <a:t>Article </a:t>
            </a:r>
            <a:r>
              <a:rPr i="1"/>
              <a:t>Antiochus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Line"/>
          <p:cNvSpPr/>
          <p:nvPr/>
        </p:nvSpPr>
        <p:spPr>
          <a:xfrm>
            <a:off x="7346659" y="1984993"/>
            <a:ext cx="9690682"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178" name="King of the North"/>
          <p:cNvSpPr txBox="1"/>
          <p:nvPr/>
        </p:nvSpPr>
        <p:spPr>
          <a:xfrm>
            <a:off x="7051279" y="683039"/>
            <a:ext cx="1028144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King of the North</a:t>
            </a:r>
          </a:p>
        </p:txBody>
      </p:sp>
      <p:pic>
        <p:nvPicPr>
          <p:cNvPr id="179" name="Antiochus III.jpg" descr="Antiochus III.jpg"/>
          <p:cNvPicPr>
            <a:picLocks noChangeAspect="1"/>
          </p:cNvPicPr>
          <p:nvPr/>
        </p:nvPicPr>
        <p:blipFill>
          <a:blip r:embed="rId2"/>
          <a:stretch>
            <a:fillRect/>
          </a:stretch>
        </p:blipFill>
        <p:spPr>
          <a:xfrm>
            <a:off x="4034082" y="2849218"/>
            <a:ext cx="6409837" cy="8017564"/>
          </a:xfrm>
          <a:prstGeom prst="rect">
            <a:avLst/>
          </a:prstGeom>
          <a:ln w="25400">
            <a:miter lim="400000"/>
          </a:ln>
          <a:effectLst>
            <a:outerShdw blurRad="444500" dist="317500" dir="8100000" rotWithShape="0">
              <a:schemeClr val="accent6">
                <a:hueOff val="-186402"/>
                <a:lumOff val="-30311"/>
                <a:alpha val="60000"/>
              </a:schemeClr>
            </a:outerShdw>
          </a:effectLst>
        </p:spPr>
      </p:pic>
      <p:pic>
        <p:nvPicPr>
          <p:cNvPr id="180" name="Phillip of Macedon.jpg" descr="Phillip of Macedon.jpg"/>
          <p:cNvPicPr>
            <a:picLocks noChangeAspect="1"/>
          </p:cNvPicPr>
          <p:nvPr/>
        </p:nvPicPr>
        <p:blipFill>
          <a:blip r:embed="rId3"/>
          <a:srcRect t="4886" b="1301"/>
          <a:stretch>
            <a:fillRect/>
          </a:stretch>
        </p:blipFill>
        <p:spPr>
          <a:xfrm>
            <a:off x="15210082" y="2849218"/>
            <a:ext cx="6409837" cy="801756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181" name="Antiochus III"/>
          <p:cNvSpPr txBox="1"/>
          <p:nvPr/>
        </p:nvSpPr>
        <p:spPr>
          <a:xfrm>
            <a:off x="3895859" y="11311280"/>
            <a:ext cx="6686282" cy="14509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l" defTabSz="821531">
              <a:defRPr sz="9000" b="1">
                <a:solidFill>
                  <a:schemeClr val="accent6">
                    <a:hueOff val="-186402"/>
                    <a:lumOff val="-30311"/>
                  </a:schemeClr>
                </a:solidFill>
                <a:latin typeface="Perpetua"/>
                <a:ea typeface="Perpetua"/>
                <a:cs typeface="Perpetua"/>
                <a:sym typeface="Perpetua"/>
              </a:defRPr>
            </a:lvl1pPr>
          </a:lstStyle>
          <a:p>
            <a:r>
              <a:t>Antiochus III</a:t>
            </a:r>
          </a:p>
        </p:txBody>
      </p:sp>
      <p:sp>
        <p:nvSpPr>
          <p:cNvPr id="182" name="Phillip V of Macedon"/>
          <p:cNvSpPr txBox="1"/>
          <p:nvPr/>
        </p:nvSpPr>
        <p:spPr>
          <a:xfrm>
            <a:off x="13274324" y="11311280"/>
            <a:ext cx="10281443" cy="14509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l" defTabSz="821531">
              <a:defRPr sz="9000" b="1">
                <a:solidFill>
                  <a:schemeClr val="accent6">
                    <a:hueOff val="-186402"/>
                    <a:lumOff val="-30311"/>
                  </a:schemeClr>
                </a:solidFill>
                <a:latin typeface="Perpetua"/>
                <a:ea typeface="Perpetua"/>
                <a:cs typeface="Perpetua"/>
                <a:sym typeface="Perpetua"/>
              </a:defRPr>
            </a:lvl1pPr>
          </a:lstStyle>
          <a:p>
            <a:r>
              <a:t>Phillip V of Macedon</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Line"/>
          <p:cNvSpPr/>
          <p:nvPr/>
        </p:nvSpPr>
        <p:spPr>
          <a:xfrm>
            <a:off x="6352792" y="1984993"/>
            <a:ext cx="11678416"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535" name="According to his will"/>
          <p:cNvSpPr txBox="1"/>
          <p:nvPr/>
        </p:nvSpPr>
        <p:spPr>
          <a:xfrm>
            <a:off x="3607358" y="683039"/>
            <a:ext cx="1716928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According to his will</a:t>
            </a:r>
          </a:p>
        </p:txBody>
      </p:sp>
      <p:sp>
        <p:nvSpPr>
          <p:cNvPr id="536" name="Daniel 8:4 - Medo-Persia"/>
          <p:cNvSpPr txBox="1"/>
          <p:nvPr/>
        </p:nvSpPr>
        <p:spPr>
          <a:xfrm>
            <a:off x="3577140" y="4109856"/>
            <a:ext cx="17229721"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8:4 - Medo-Persia</a:t>
            </a:r>
          </a:p>
        </p:txBody>
      </p:sp>
      <p:sp>
        <p:nvSpPr>
          <p:cNvPr id="537" name="Daniel 11:3 - Alexander"/>
          <p:cNvSpPr txBox="1"/>
          <p:nvPr/>
        </p:nvSpPr>
        <p:spPr>
          <a:xfrm>
            <a:off x="3981828" y="6149816"/>
            <a:ext cx="16420344"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11:3 - Alexander</a:t>
            </a:r>
          </a:p>
        </p:txBody>
      </p:sp>
      <p:sp>
        <p:nvSpPr>
          <p:cNvPr id="538" name="Daniel 11:16 - Pagan Rome"/>
          <p:cNvSpPr txBox="1"/>
          <p:nvPr/>
        </p:nvSpPr>
        <p:spPr>
          <a:xfrm>
            <a:off x="2950759" y="8180206"/>
            <a:ext cx="18482482" cy="199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3000" b="1">
                <a:solidFill>
                  <a:schemeClr val="accent6">
                    <a:hueOff val="-186402"/>
                    <a:lumOff val="-30311"/>
                  </a:schemeClr>
                </a:solidFill>
                <a:latin typeface="Perpetua"/>
                <a:ea typeface="Perpetua"/>
                <a:cs typeface="Perpetua"/>
                <a:sym typeface="Perpetua"/>
              </a:defRPr>
            </a:lvl1pPr>
          </a:lstStyle>
          <a:p>
            <a:r>
              <a:t>Daniel 11:16 - Pagan Rome</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 name="Table"/>
          <p:cNvGraphicFramePr/>
          <p:nvPr/>
        </p:nvGraphicFramePr>
        <p:xfrm>
          <a:off x="0" y="-1"/>
          <a:ext cx="24384000" cy="13716000"/>
        </p:xfrm>
        <a:graphic>
          <a:graphicData uri="http://schemas.openxmlformats.org/drawingml/2006/table">
            <a:tbl>
              <a:tblPr>
                <a:tableStyleId>{4C3C2611-4C71-4FC5-86AE-919BDF0F9419}</a:tableStyleId>
              </a:tblPr>
              <a:tblGrid>
                <a:gridCol w="8128000">
                  <a:extLst>
                    <a:ext uri="{9D8B030D-6E8A-4147-A177-3AD203B41FA5}">
                      <a16:colId xmlns:a16="http://schemas.microsoft.com/office/drawing/2014/main" val="20000"/>
                    </a:ext>
                  </a:extLst>
                </a:gridCol>
                <a:gridCol w="8128000">
                  <a:extLst>
                    <a:ext uri="{9D8B030D-6E8A-4147-A177-3AD203B41FA5}">
                      <a16:colId xmlns:a16="http://schemas.microsoft.com/office/drawing/2014/main" val="20001"/>
                    </a:ext>
                  </a:extLst>
                </a:gridCol>
                <a:gridCol w="8128000">
                  <a:extLst>
                    <a:ext uri="{9D8B030D-6E8A-4147-A177-3AD203B41FA5}">
                      <a16:colId xmlns:a16="http://schemas.microsoft.com/office/drawing/2014/main" val="20002"/>
                    </a:ext>
                  </a:extLst>
                </a:gridCol>
              </a:tblGrid>
              <a:tr h="4572000">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Ram</a:t>
                      </a: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Medo-Persia</a:t>
                      </a: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Great</a:t>
                      </a:r>
                    </a:p>
                  </a:txBody>
                  <a:tcPr marL="50800" marR="50800" marT="50800" marB="50800" anchor="ctr" horzOverflow="overflow"/>
                </a:tc>
                <a:extLst>
                  <a:ext uri="{0D108BD9-81ED-4DB2-BD59-A6C34878D82A}">
                    <a16:rowId xmlns:a16="http://schemas.microsoft.com/office/drawing/2014/main" val="10000"/>
                  </a:ext>
                </a:extLst>
              </a:tr>
              <a:tr h="4572000">
                <a:tc>
                  <a:txBody>
                    <a:bodyPr/>
                    <a:lstStyle/>
                    <a:p>
                      <a:pPr defTabSz="914400">
                        <a:buClrTx/>
                        <a:tabLst>
                          <a:tab pos="1282700" algn="l"/>
                        </a:tabLst>
                        <a:defRPr sz="6500">
                          <a:latin typeface="Perpetua"/>
                          <a:ea typeface="Perpetua"/>
                          <a:cs typeface="Perpetua"/>
                          <a:sym typeface="Perpetua"/>
                        </a:defRPr>
                      </a:pPr>
                      <a:endParaRPr/>
                    </a:p>
                  </a:txBody>
                  <a:tcPr marL="50800" marR="50800" marT="50800" marB="50800" anchor="ctr" horzOverflow="overflow"/>
                </a:tc>
                <a:tc>
                  <a:txBody>
                    <a:bodyPr/>
                    <a:lstStyle/>
                    <a:p>
                      <a:pPr defTabSz="914400">
                        <a:buClrTx/>
                        <a:tabLst>
                          <a:tab pos="1282700" algn="l"/>
                        </a:tabLst>
                        <a:defRPr sz="6500">
                          <a:latin typeface="Perpetua"/>
                          <a:ea typeface="Perpetua"/>
                          <a:cs typeface="Perpetua"/>
                          <a:sym typeface="Perpetua"/>
                        </a:defRPr>
                      </a:pPr>
                      <a:endParaRPr/>
                    </a:p>
                  </a:txBody>
                  <a:tcPr marL="50800" marR="50800" marT="50800" marB="50800" anchor="ctr" horzOverflow="overflow"/>
                </a:tc>
                <a:tc>
                  <a:txBody>
                    <a:bodyPr/>
                    <a:lstStyle/>
                    <a:p>
                      <a:pPr defTabSz="914400">
                        <a:buClrTx/>
                        <a:tabLst>
                          <a:tab pos="1282700" algn="l"/>
                        </a:tabLst>
                        <a:defRPr sz="8500">
                          <a:latin typeface="Perpetua"/>
                          <a:ea typeface="Perpetua"/>
                          <a:cs typeface="Perpetua"/>
                          <a:sym typeface="Perpetua"/>
                        </a:defRPr>
                      </a:pPr>
                      <a:endParaRPr/>
                    </a:p>
                  </a:txBody>
                  <a:tcPr marL="50800" marR="50800" marT="50800" marB="50800" anchor="ctr" horzOverflow="overflow"/>
                </a:tc>
                <a:extLst>
                  <a:ext uri="{0D108BD9-81ED-4DB2-BD59-A6C34878D82A}">
                    <a16:rowId xmlns:a16="http://schemas.microsoft.com/office/drawing/2014/main" val="10001"/>
                  </a:ext>
                </a:extLst>
              </a:tr>
              <a:tr h="4572000">
                <a:tc>
                  <a:txBody>
                    <a:bodyPr/>
                    <a:lstStyle/>
                    <a:p>
                      <a:pPr defTabSz="914400">
                        <a:buClrTx/>
                        <a:tabLst>
                          <a:tab pos="1282700" algn="l"/>
                        </a:tabLst>
                        <a:defRPr sz="6500">
                          <a:latin typeface="Perpetua"/>
                          <a:ea typeface="Perpetua"/>
                          <a:cs typeface="Perpetua"/>
                          <a:sym typeface="Perpetua"/>
                        </a:defRPr>
                      </a:pPr>
                      <a:endParaRPr/>
                    </a:p>
                  </a:txBody>
                  <a:tcPr marL="50800" marR="50800" marT="50800" marB="50800" anchor="ctr" horzOverflow="overflow"/>
                </a:tc>
                <a:tc>
                  <a:txBody>
                    <a:bodyPr/>
                    <a:lstStyle/>
                    <a:p>
                      <a:pPr defTabSz="914400">
                        <a:buClrTx/>
                        <a:tabLst>
                          <a:tab pos="1282700" algn="l"/>
                        </a:tabLst>
                        <a:defRPr sz="6500">
                          <a:latin typeface="Perpetua"/>
                          <a:ea typeface="Perpetua"/>
                          <a:cs typeface="Perpetua"/>
                          <a:sym typeface="Perpetua"/>
                        </a:defRPr>
                      </a:pPr>
                      <a:endParaRPr/>
                    </a:p>
                  </a:txBody>
                  <a:tcPr marL="50800" marR="50800" marT="50800" marB="50800" anchor="ctr" horzOverflow="overflow"/>
                </a:tc>
                <a:tc>
                  <a:txBody>
                    <a:bodyPr/>
                    <a:lstStyle/>
                    <a:p>
                      <a:pPr defTabSz="914400">
                        <a:buClrTx/>
                        <a:tabLst>
                          <a:tab pos="1282700" algn="l"/>
                        </a:tabLst>
                        <a:defRPr sz="12400">
                          <a:latin typeface="Perpetua"/>
                          <a:ea typeface="Perpetua"/>
                          <a:cs typeface="Perpetua"/>
                          <a:sym typeface="Perpetua"/>
                        </a:defRPr>
                      </a:pPr>
                      <a:endParaRPr/>
                    </a:p>
                  </a:txBody>
                  <a:tcPr marL="50800" marR="50800" marT="50800" marB="50800" anchor="ctr" horzOverflow="overflow"/>
                </a:tc>
                <a:extLst>
                  <a:ext uri="{0D108BD9-81ED-4DB2-BD59-A6C34878D82A}">
                    <a16:rowId xmlns:a16="http://schemas.microsoft.com/office/drawing/2014/main" val="10002"/>
                  </a:ext>
                </a:extLst>
              </a:tr>
            </a:tbl>
          </a:graphicData>
        </a:graphic>
      </p:graphicFrame>
      <p:pic>
        <p:nvPicPr>
          <p:cNvPr id="541" name="Ram.jpg" descr="Ram.jpg"/>
          <p:cNvPicPr>
            <a:picLocks noChangeAspect="1"/>
          </p:cNvPicPr>
          <p:nvPr/>
        </p:nvPicPr>
        <p:blipFill>
          <a:blip r:embed="rId2"/>
          <a:stretch>
            <a:fillRect/>
          </a:stretch>
        </p:blipFill>
        <p:spPr>
          <a:xfrm>
            <a:off x="878072" y="-1"/>
            <a:ext cx="6096178" cy="4572134"/>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3" name="Table"/>
          <p:cNvGraphicFramePr/>
          <p:nvPr/>
        </p:nvGraphicFramePr>
        <p:xfrm>
          <a:off x="0" y="-1"/>
          <a:ext cx="24384000" cy="13716000"/>
        </p:xfrm>
        <a:graphic>
          <a:graphicData uri="http://schemas.openxmlformats.org/drawingml/2006/table">
            <a:tbl>
              <a:tblPr>
                <a:tableStyleId>{4C3C2611-4C71-4FC5-86AE-919BDF0F9419}</a:tableStyleId>
              </a:tblPr>
              <a:tblGrid>
                <a:gridCol w="8128000">
                  <a:extLst>
                    <a:ext uri="{9D8B030D-6E8A-4147-A177-3AD203B41FA5}">
                      <a16:colId xmlns:a16="http://schemas.microsoft.com/office/drawing/2014/main" val="20000"/>
                    </a:ext>
                  </a:extLst>
                </a:gridCol>
                <a:gridCol w="8128000">
                  <a:extLst>
                    <a:ext uri="{9D8B030D-6E8A-4147-A177-3AD203B41FA5}">
                      <a16:colId xmlns:a16="http://schemas.microsoft.com/office/drawing/2014/main" val="20001"/>
                    </a:ext>
                  </a:extLst>
                </a:gridCol>
                <a:gridCol w="8128000">
                  <a:extLst>
                    <a:ext uri="{9D8B030D-6E8A-4147-A177-3AD203B41FA5}">
                      <a16:colId xmlns:a16="http://schemas.microsoft.com/office/drawing/2014/main" val="20002"/>
                    </a:ext>
                  </a:extLst>
                </a:gridCol>
              </a:tblGrid>
              <a:tr h="4572000">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Ram</a:t>
                      </a: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Medo-Persia</a:t>
                      </a: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Great</a:t>
                      </a:r>
                    </a:p>
                  </a:txBody>
                  <a:tcPr marL="50800" marR="50800" marT="50800" marB="50800" anchor="ctr" horzOverflow="overflow"/>
                </a:tc>
                <a:extLst>
                  <a:ext uri="{0D108BD9-81ED-4DB2-BD59-A6C34878D82A}">
                    <a16:rowId xmlns:a16="http://schemas.microsoft.com/office/drawing/2014/main" val="10000"/>
                  </a:ext>
                </a:extLst>
              </a:tr>
              <a:tr h="4572000">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Goat</a:t>
                      </a: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Greece</a:t>
                      </a:r>
                    </a:p>
                  </a:txBody>
                  <a:tcPr marL="50800" marR="50800" marT="50800" marB="50800" anchor="ctr" horzOverflow="overflow"/>
                </a:tc>
                <a:tc>
                  <a:txBody>
                    <a:bodyPr/>
                    <a:lstStyle/>
                    <a:p>
                      <a:pPr defTabSz="914400">
                        <a:buClrTx/>
                        <a:tabLst>
                          <a:tab pos="1282700" algn="l"/>
                        </a:tabLst>
                        <a:defRPr sz="1800">
                          <a:solidFill>
                            <a:srgbClr val="000000"/>
                          </a:solidFill>
                        </a:defRPr>
                      </a:pPr>
                      <a:r>
                        <a:rPr sz="8500">
                          <a:solidFill>
                            <a:srgbClr val="59411C"/>
                          </a:solidFill>
                          <a:latin typeface="Perpetua"/>
                          <a:ea typeface="Perpetua"/>
                          <a:cs typeface="Perpetua"/>
                          <a:sym typeface="Perpetua"/>
                        </a:rPr>
                        <a:t>Very Great</a:t>
                      </a:r>
                    </a:p>
                  </a:txBody>
                  <a:tcPr marL="50800" marR="50800" marT="50800" marB="50800" anchor="ctr" horzOverflow="overflow"/>
                </a:tc>
                <a:extLst>
                  <a:ext uri="{0D108BD9-81ED-4DB2-BD59-A6C34878D82A}">
                    <a16:rowId xmlns:a16="http://schemas.microsoft.com/office/drawing/2014/main" val="10001"/>
                  </a:ext>
                </a:extLst>
              </a:tr>
              <a:tr h="4572000">
                <a:tc>
                  <a:txBody>
                    <a:bodyPr/>
                    <a:lstStyle/>
                    <a:p>
                      <a:pPr defTabSz="914400">
                        <a:buClrTx/>
                        <a:tabLst>
                          <a:tab pos="1282700" algn="l"/>
                        </a:tabLst>
                        <a:defRPr sz="6500">
                          <a:latin typeface="Perpetua"/>
                          <a:ea typeface="Perpetua"/>
                          <a:cs typeface="Perpetua"/>
                          <a:sym typeface="Perpetua"/>
                        </a:defRPr>
                      </a:pPr>
                      <a:endParaRPr/>
                    </a:p>
                  </a:txBody>
                  <a:tcPr marL="50800" marR="50800" marT="50800" marB="50800" anchor="ctr" horzOverflow="overflow"/>
                </a:tc>
                <a:tc>
                  <a:txBody>
                    <a:bodyPr/>
                    <a:lstStyle/>
                    <a:p>
                      <a:pPr defTabSz="914400">
                        <a:buClrTx/>
                        <a:tabLst>
                          <a:tab pos="1282700" algn="l"/>
                        </a:tabLst>
                        <a:defRPr sz="6500">
                          <a:latin typeface="Perpetua"/>
                          <a:ea typeface="Perpetua"/>
                          <a:cs typeface="Perpetua"/>
                          <a:sym typeface="Perpetua"/>
                        </a:defRPr>
                      </a:pPr>
                      <a:endParaRPr/>
                    </a:p>
                  </a:txBody>
                  <a:tcPr marL="50800" marR="50800" marT="50800" marB="50800" anchor="ctr" horzOverflow="overflow"/>
                </a:tc>
                <a:tc>
                  <a:txBody>
                    <a:bodyPr/>
                    <a:lstStyle/>
                    <a:p>
                      <a:pPr defTabSz="914400">
                        <a:buClrTx/>
                        <a:tabLst>
                          <a:tab pos="1282700" algn="l"/>
                        </a:tabLst>
                        <a:defRPr sz="12400">
                          <a:latin typeface="Perpetua"/>
                          <a:ea typeface="Perpetua"/>
                          <a:cs typeface="Perpetua"/>
                          <a:sym typeface="Perpetua"/>
                        </a:defRPr>
                      </a:pPr>
                      <a:endParaRPr/>
                    </a:p>
                  </a:txBody>
                  <a:tcPr marL="50800" marR="50800" marT="50800" marB="50800" anchor="ctr" horzOverflow="overflow"/>
                </a:tc>
                <a:extLst>
                  <a:ext uri="{0D108BD9-81ED-4DB2-BD59-A6C34878D82A}">
                    <a16:rowId xmlns:a16="http://schemas.microsoft.com/office/drawing/2014/main" val="10002"/>
                  </a:ext>
                </a:extLst>
              </a:tr>
            </a:tbl>
          </a:graphicData>
        </a:graphic>
      </p:graphicFrame>
      <p:pic>
        <p:nvPicPr>
          <p:cNvPr id="544" name="Goat.jpg" descr="Goat.jpg"/>
          <p:cNvPicPr>
            <a:picLocks noChangeAspect="1"/>
          </p:cNvPicPr>
          <p:nvPr/>
        </p:nvPicPr>
        <p:blipFill>
          <a:blip r:embed="rId2"/>
          <a:stretch>
            <a:fillRect/>
          </a:stretch>
        </p:blipFill>
        <p:spPr>
          <a:xfrm>
            <a:off x="878072" y="4572000"/>
            <a:ext cx="6096078" cy="4572058"/>
          </a:xfrm>
          <a:prstGeom prst="rect">
            <a:avLst/>
          </a:prstGeom>
          <a:ln w="25400">
            <a:miter lim="400000"/>
          </a:ln>
          <a:effectLst>
            <a:outerShdw blurRad="444500" dist="317500" dir="8100000" rotWithShape="0">
              <a:schemeClr val="accent6">
                <a:hueOff val="-186402"/>
                <a:lumOff val="-30311"/>
                <a:alpha val="60000"/>
              </a:schemeClr>
            </a:outerShdw>
          </a:effectLst>
        </p:spPr>
      </p:pic>
      <p:pic>
        <p:nvPicPr>
          <p:cNvPr id="545" name="Ram.jpg" descr="Ram.jpg"/>
          <p:cNvPicPr>
            <a:picLocks noChangeAspect="1"/>
          </p:cNvPicPr>
          <p:nvPr/>
        </p:nvPicPr>
        <p:blipFill>
          <a:blip r:embed="rId3"/>
          <a:stretch>
            <a:fillRect/>
          </a:stretch>
        </p:blipFill>
        <p:spPr>
          <a:xfrm>
            <a:off x="878072" y="-1"/>
            <a:ext cx="6096178" cy="4572134"/>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7" name="Table"/>
          <p:cNvGraphicFramePr/>
          <p:nvPr/>
        </p:nvGraphicFramePr>
        <p:xfrm>
          <a:off x="0" y="-1"/>
          <a:ext cx="24384000" cy="13716000"/>
        </p:xfrm>
        <a:graphic>
          <a:graphicData uri="http://schemas.openxmlformats.org/drawingml/2006/table">
            <a:tbl>
              <a:tblPr>
                <a:tableStyleId>{4C3C2611-4C71-4FC5-86AE-919BDF0F9419}</a:tableStyleId>
              </a:tblPr>
              <a:tblGrid>
                <a:gridCol w="8128000">
                  <a:extLst>
                    <a:ext uri="{9D8B030D-6E8A-4147-A177-3AD203B41FA5}">
                      <a16:colId xmlns:a16="http://schemas.microsoft.com/office/drawing/2014/main" val="20000"/>
                    </a:ext>
                  </a:extLst>
                </a:gridCol>
                <a:gridCol w="8128000">
                  <a:extLst>
                    <a:ext uri="{9D8B030D-6E8A-4147-A177-3AD203B41FA5}">
                      <a16:colId xmlns:a16="http://schemas.microsoft.com/office/drawing/2014/main" val="20001"/>
                    </a:ext>
                  </a:extLst>
                </a:gridCol>
                <a:gridCol w="8128000">
                  <a:extLst>
                    <a:ext uri="{9D8B030D-6E8A-4147-A177-3AD203B41FA5}">
                      <a16:colId xmlns:a16="http://schemas.microsoft.com/office/drawing/2014/main" val="20002"/>
                    </a:ext>
                  </a:extLst>
                </a:gridCol>
              </a:tblGrid>
              <a:tr h="4572000">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Ram</a:t>
                      </a: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Medo-Persia</a:t>
                      </a: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Great</a:t>
                      </a:r>
                    </a:p>
                  </a:txBody>
                  <a:tcPr marL="50800" marR="50800" marT="50800" marB="50800" anchor="ctr" horzOverflow="overflow"/>
                </a:tc>
                <a:extLst>
                  <a:ext uri="{0D108BD9-81ED-4DB2-BD59-A6C34878D82A}">
                    <a16:rowId xmlns:a16="http://schemas.microsoft.com/office/drawing/2014/main" val="10000"/>
                  </a:ext>
                </a:extLst>
              </a:tr>
              <a:tr h="4572000">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Goat</a:t>
                      </a: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Greece</a:t>
                      </a:r>
                    </a:p>
                  </a:txBody>
                  <a:tcPr marL="50800" marR="50800" marT="50800" marB="50800" anchor="ctr" horzOverflow="overflow"/>
                </a:tc>
                <a:tc>
                  <a:txBody>
                    <a:bodyPr/>
                    <a:lstStyle/>
                    <a:p>
                      <a:pPr defTabSz="914400">
                        <a:buClrTx/>
                        <a:tabLst>
                          <a:tab pos="1282700" algn="l"/>
                        </a:tabLst>
                        <a:defRPr sz="1800">
                          <a:solidFill>
                            <a:srgbClr val="000000"/>
                          </a:solidFill>
                        </a:defRPr>
                      </a:pPr>
                      <a:r>
                        <a:rPr sz="8500">
                          <a:solidFill>
                            <a:srgbClr val="59411C"/>
                          </a:solidFill>
                          <a:latin typeface="Perpetua"/>
                          <a:ea typeface="Perpetua"/>
                          <a:cs typeface="Perpetua"/>
                          <a:sym typeface="Perpetua"/>
                        </a:rPr>
                        <a:t>Very Great</a:t>
                      </a:r>
                    </a:p>
                  </a:txBody>
                  <a:tcPr marL="50800" marR="50800" marT="50800" marB="50800" anchor="ctr" horzOverflow="overflow"/>
                </a:tc>
                <a:extLst>
                  <a:ext uri="{0D108BD9-81ED-4DB2-BD59-A6C34878D82A}">
                    <a16:rowId xmlns:a16="http://schemas.microsoft.com/office/drawing/2014/main" val="10001"/>
                  </a:ext>
                </a:extLst>
              </a:tr>
              <a:tr h="4572000">
                <a:tc>
                  <a:txBody>
                    <a:bodyPr/>
                    <a:lstStyle/>
                    <a:p>
                      <a:pPr defTabSz="914400">
                        <a:buClrTx/>
                        <a:tabLst>
                          <a:tab pos="1282700" algn="l"/>
                        </a:tabLst>
                        <a:defRPr sz="6500">
                          <a:latin typeface="Perpetua"/>
                          <a:ea typeface="Perpetua"/>
                          <a:cs typeface="Perpetua"/>
                          <a:sym typeface="Perpetua"/>
                        </a:defRPr>
                      </a:pPr>
                      <a:endParaRPr/>
                    </a:p>
                  </a:txBody>
                  <a:tcPr marL="50800" marR="50800" marT="50800" marB="50800" anchor="ctr" horzOverflow="overflow"/>
                </a:tc>
                <a:tc>
                  <a:txBody>
                    <a:bodyPr/>
                    <a:lstStyle/>
                    <a:p>
                      <a:pPr defTabSz="914400">
                        <a:buClrTx/>
                        <a:tabLst>
                          <a:tab pos="1282700" algn="l"/>
                        </a:tabLst>
                        <a:defRPr sz="1800">
                          <a:solidFill>
                            <a:srgbClr val="000000"/>
                          </a:solidFill>
                        </a:defRPr>
                      </a:pPr>
                      <a:r>
                        <a:rPr sz="6500">
                          <a:solidFill>
                            <a:srgbClr val="59411C"/>
                          </a:solidFill>
                          <a:latin typeface="Perpetua"/>
                          <a:ea typeface="Perpetua"/>
                          <a:cs typeface="Perpetua"/>
                          <a:sym typeface="Perpetua"/>
                        </a:rPr>
                        <a:t>Rome</a:t>
                      </a:r>
                    </a:p>
                  </a:txBody>
                  <a:tcPr marL="50800" marR="50800" marT="50800" marB="50800" anchor="ctr" horzOverflow="overflow"/>
                </a:tc>
                <a:tc>
                  <a:txBody>
                    <a:bodyPr/>
                    <a:lstStyle/>
                    <a:p>
                      <a:pPr defTabSz="914400">
                        <a:buClrTx/>
                        <a:tabLst>
                          <a:tab pos="1282700" algn="l"/>
                        </a:tabLst>
                        <a:defRPr sz="1800">
                          <a:solidFill>
                            <a:srgbClr val="000000"/>
                          </a:solidFill>
                        </a:defRPr>
                      </a:pPr>
                      <a:r>
                        <a:rPr sz="12400">
                          <a:solidFill>
                            <a:srgbClr val="59411C"/>
                          </a:solidFill>
                          <a:latin typeface="Perpetua"/>
                          <a:ea typeface="Perpetua"/>
                          <a:cs typeface="Perpetua"/>
                          <a:sym typeface="Perpetua"/>
                        </a:rPr>
                        <a:t>Exceeding Great</a:t>
                      </a:r>
                    </a:p>
                  </a:txBody>
                  <a:tcPr marL="50800" marR="50800" marT="50800" marB="50800" anchor="ctr" horzOverflow="overflow"/>
                </a:tc>
                <a:extLst>
                  <a:ext uri="{0D108BD9-81ED-4DB2-BD59-A6C34878D82A}">
                    <a16:rowId xmlns:a16="http://schemas.microsoft.com/office/drawing/2014/main" val="10002"/>
                  </a:ext>
                </a:extLst>
              </a:tr>
            </a:tbl>
          </a:graphicData>
        </a:graphic>
      </p:graphicFrame>
      <p:pic>
        <p:nvPicPr>
          <p:cNvPr id="548" name="Goat.jpg" descr="Goat.jpg"/>
          <p:cNvPicPr>
            <a:picLocks noChangeAspect="1"/>
          </p:cNvPicPr>
          <p:nvPr/>
        </p:nvPicPr>
        <p:blipFill>
          <a:blip r:embed="rId2"/>
          <a:stretch>
            <a:fillRect/>
          </a:stretch>
        </p:blipFill>
        <p:spPr>
          <a:xfrm>
            <a:off x="878072" y="4572000"/>
            <a:ext cx="6096078" cy="4572058"/>
          </a:xfrm>
          <a:prstGeom prst="rect">
            <a:avLst/>
          </a:prstGeom>
          <a:ln w="25400">
            <a:miter lim="400000"/>
          </a:ln>
          <a:effectLst>
            <a:outerShdw blurRad="444500" dist="317500" dir="8100000" rotWithShape="0">
              <a:schemeClr val="accent6">
                <a:hueOff val="-186402"/>
                <a:lumOff val="-30311"/>
                <a:alpha val="60000"/>
              </a:schemeClr>
            </a:outerShdw>
          </a:effectLst>
        </p:spPr>
      </p:pic>
      <p:pic>
        <p:nvPicPr>
          <p:cNvPr id="549" name="Ram.jpg" descr="Ram.jpg"/>
          <p:cNvPicPr>
            <a:picLocks noChangeAspect="1"/>
          </p:cNvPicPr>
          <p:nvPr/>
        </p:nvPicPr>
        <p:blipFill>
          <a:blip r:embed="rId3"/>
          <a:stretch>
            <a:fillRect/>
          </a:stretch>
        </p:blipFill>
        <p:spPr>
          <a:xfrm>
            <a:off x="878072" y="-1"/>
            <a:ext cx="6096178" cy="4572134"/>
          </a:xfrm>
          <a:prstGeom prst="rect">
            <a:avLst/>
          </a:prstGeom>
          <a:ln w="25400">
            <a:miter lim="400000"/>
          </a:ln>
          <a:effectLst>
            <a:outerShdw blurRad="444500" dist="317500" dir="8100000" rotWithShape="0">
              <a:schemeClr val="accent6">
                <a:hueOff val="-186402"/>
                <a:lumOff val="-30311"/>
                <a:alpha val="60000"/>
              </a:schemeClr>
            </a:outerShdw>
          </a:effectLst>
        </p:spPr>
      </p:pic>
      <p:pic>
        <p:nvPicPr>
          <p:cNvPr id="550" name="little_horn_test.jpg" descr="little_horn_test.jpg"/>
          <p:cNvPicPr>
            <a:picLocks noChangeAspect="1"/>
          </p:cNvPicPr>
          <p:nvPr/>
        </p:nvPicPr>
        <p:blipFill>
          <a:blip r:embed="rId4"/>
          <a:srcRect l="21220" t="23186" r="15031" b="10632"/>
          <a:stretch>
            <a:fillRect/>
          </a:stretch>
        </p:blipFill>
        <p:spPr>
          <a:xfrm>
            <a:off x="2789575" y="9367011"/>
            <a:ext cx="2272995" cy="4348990"/>
          </a:xfrm>
          <a:custGeom>
            <a:avLst/>
            <a:gdLst/>
            <a:ahLst/>
            <a:cxnLst>
              <a:cxn ang="0">
                <a:pos x="wd2" y="hd2"/>
              </a:cxn>
              <a:cxn ang="5400000">
                <a:pos x="wd2" y="hd2"/>
              </a:cxn>
              <a:cxn ang="10800000">
                <a:pos x="wd2" y="hd2"/>
              </a:cxn>
              <a:cxn ang="16200000">
                <a:pos x="wd2" y="hd2"/>
              </a:cxn>
            </a:cxnLst>
            <a:rect l="0" t="0" r="r" b="b"/>
            <a:pathLst>
              <a:path w="21342" h="21564" extrusionOk="0">
                <a:moveTo>
                  <a:pt x="9644" y="0"/>
                </a:moveTo>
                <a:cubicBezTo>
                  <a:pt x="8986" y="0"/>
                  <a:pt x="8612" y="205"/>
                  <a:pt x="8250" y="760"/>
                </a:cubicBezTo>
                <a:cubicBezTo>
                  <a:pt x="7650" y="1680"/>
                  <a:pt x="7182" y="2475"/>
                  <a:pt x="7181" y="2576"/>
                </a:cubicBezTo>
                <a:cubicBezTo>
                  <a:pt x="7180" y="2635"/>
                  <a:pt x="7107" y="2786"/>
                  <a:pt x="7020" y="2912"/>
                </a:cubicBezTo>
                <a:cubicBezTo>
                  <a:pt x="6934" y="3039"/>
                  <a:pt x="6863" y="3236"/>
                  <a:pt x="6860" y="3349"/>
                </a:cubicBezTo>
                <a:cubicBezTo>
                  <a:pt x="6858" y="3463"/>
                  <a:pt x="6784" y="3669"/>
                  <a:pt x="6700" y="3810"/>
                </a:cubicBezTo>
                <a:cubicBezTo>
                  <a:pt x="6616" y="3950"/>
                  <a:pt x="6493" y="4300"/>
                  <a:pt x="6424" y="4585"/>
                </a:cubicBezTo>
                <a:cubicBezTo>
                  <a:pt x="6302" y="5091"/>
                  <a:pt x="6220" y="5324"/>
                  <a:pt x="5996" y="5795"/>
                </a:cubicBezTo>
                <a:cubicBezTo>
                  <a:pt x="5720" y="6374"/>
                  <a:pt x="5438" y="7092"/>
                  <a:pt x="5373" y="7380"/>
                </a:cubicBezTo>
                <a:cubicBezTo>
                  <a:pt x="5334" y="7552"/>
                  <a:pt x="5210" y="7807"/>
                  <a:pt x="5098" y="7946"/>
                </a:cubicBezTo>
                <a:cubicBezTo>
                  <a:pt x="4977" y="8095"/>
                  <a:pt x="4893" y="8333"/>
                  <a:pt x="4893" y="8527"/>
                </a:cubicBezTo>
                <a:cubicBezTo>
                  <a:pt x="4893" y="8819"/>
                  <a:pt x="4835" y="8900"/>
                  <a:pt x="4397" y="9257"/>
                </a:cubicBezTo>
                <a:cubicBezTo>
                  <a:pt x="3678" y="9844"/>
                  <a:pt x="3525" y="10165"/>
                  <a:pt x="3697" y="10723"/>
                </a:cubicBezTo>
                <a:cubicBezTo>
                  <a:pt x="3832" y="11163"/>
                  <a:pt x="3831" y="11173"/>
                  <a:pt x="3525" y="11510"/>
                </a:cubicBezTo>
                <a:cubicBezTo>
                  <a:pt x="3225" y="11841"/>
                  <a:pt x="3212" y="11884"/>
                  <a:pt x="3171" y="12947"/>
                </a:cubicBezTo>
                <a:cubicBezTo>
                  <a:pt x="3128" y="14077"/>
                  <a:pt x="3086" y="14218"/>
                  <a:pt x="2433" y="15283"/>
                </a:cubicBezTo>
                <a:cubicBezTo>
                  <a:pt x="2346" y="15425"/>
                  <a:pt x="2273" y="15601"/>
                  <a:pt x="2273" y="15674"/>
                </a:cubicBezTo>
                <a:cubicBezTo>
                  <a:pt x="2273" y="15747"/>
                  <a:pt x="2206" y="15878"/>
                  <a:pt x="2124" y="15963"/>
                </a:cubicBezTo>
                <a:cubicBezTo>
                  <a:pt x="1838" y="16263"/>
                  <a:pt x="1501" y="16861"/>
                  <a:pt x="1341" y="17343"/>
                </a:cubicBezTo>
                <a:cubicBezTo>
                  <a:pt x="1166" y="17875"/>
                  <a:pt x="962" y="18125"/>
                  <a:pt x="373" y="18534"/>
                </a:cubicBezTo>
                <a:cubicBezTo>
                  <a:pt x="-238" y="18957"/>
                  <a:pt x="-103" y="19398"/>
                  <a:pt x="816" y="19980"/>
                </a:cubicBezTo>
                <a:cubicBezTo>
                  <a:pt x="1268" y="20266"/>
                  <a:pt x="1680" y="20371"/>
                  <a:pt x="2828" y="20498"/>
                </a:cubicBezTo>
                <a:cubicBezTo>
                  <a:pt x="3432" y="20564"/>
                  <a:pt x="3698" y="20629"/>
                  <a:pt x="4028" y="20787"/>
                </a:cubicBezTo>
                <a:cubicBezTo>
                  <a:pt x="4261" y="20898"/>
                  <a:pt x="4562" y="21000"/>
                  <a:pt x="4699" y="21015"/>
                </a:cubicBezTo>
                <a:cubicBezTo>
                  <a:pt x="5862" y="21142"/>
                  <a:pt x="6154" y="21198"/>
                  <a:pt x="6562" y="21369"/>
                </a:cubicBezTo>
                <a:cubicBezTo>
                  <a:pt x="7109" y="21598"/>
                  <a:pt x="7164" y="21600"/>
                  <a:pt x="11242" y="21505"/>
                </a:cubicBezTo>
                <a:cubicBezTo>
                  <a:pt x="13384" y="21455"/>
                  <a:pt x="14130" y="21417"/>
                  <a:pt x="14633" y="21332"/>
                </a:cubicBezTo>
                <a:cubicBezTo>
                  <a:pt x="14988" y="21272"/>
                  <a:pt x="15398" y="21222"/>
                  <a:pt x="15543" y="21222"/>
                </a:cubicBezTo>
                <a:cubicBezTo>
                  <a:pt x="15877" y="21222"/>
                  <a:pt x="16390" y="21109"/>
                  <a:pt x="16929" y="20915"/>
                </a:cubicBezTo>
                <a:cubicBezTo>
                  <a:pt x="17162" y="20831"/>
                  <a:pt x="17549" y="20732"/>
                  <a:pt x="17790" y="20698"/>
                </a:cubicBezTo>
                <a:cubicBezTo>
                  <a:pt x="18030" y="20664"/>
                  <a:pt x="18368" y="20580"/>
                  <a:pt x="18542" y="20511"/>
                </a:cubicBezTo>
                <a:cubicBezTo>
                  <a:pt x="18716" y="20442"/>
                  <a:pt x="19409" y="20257"/>
                  <a:pt x="20081" y="20098"/>
                </a:cubicBezTo>
                <a:lnTo>
                  <a:pt x="21303" y="19809"/>
                </a:lnTo>
                <a:lnTo>
                  <a:pt x="21337" y="19519"/>
                </a:lnTo>
                <a:cubicBezTo>
                  <a:pt x="21362" y="19294"/>
                  <a:pt x="21293" y="19143"/>
                  <a:pt x="21024" y="18829"/>
                </a:cubicBezTo>
                <a:cubicBezTo>
                  <a:pt x="20834" y="18607"/>
                  <a:pt x="20585" y="18363"/>
                  <a:pt x="20472" y="18288"/>
                </a:cubicBezTo>
                <a:cubicBezTo>
                  <a:pt x="20360" y="18212"/>
                  <a:pt x="20268" y="18106"/>
                  <a:pt x="20268" y="18051"/>
                </a:cubicBezTo>
                <a:cubicBezTo>
                  <a:pt x="20268" y="17997"/>
                  <a:pt x="20023" y="17806"/>
                  <a:pt x="19723" y="17624"/>
                </a:cubicBezTo>
                <a:cubicBezTo>
                  <a:pt x="19424" y="17443"/>
                  <a:pt x="19176" y="17269"/>
                  <a:pt x="19176" y="17239"/>
                </a:cubicBezTo>
                <a:cubicBezTo>
                  <a:pt x="19176" y="17209"/>
                  <a:pt x="18918" y="17035"/>
                  <a:pt x="18602" y="16853"/>
                </a:cubicBezTo>
                <a:cubicBezTo>
                  <a:pt x="17820" y="16402"/>
                  <a:pt x="17568" y="16204"/>
                  <a:pt x="17439" y="15940"/>
                </a:cubicBezTo>
                <a:cubicBezTo>
                  <a:pt x="17379" y="15816"/>
                  <a:pt x="17133" y="15364"/>
                  <a:pt x="16891" y="14936"/>
                </a:cubicBezTo>
                <a:cubicBezTo>
                  <a:pt x="16650" y="14508"/>
                  <a:pt x="16402" y="13925"/>
                  <a:pt x="16340" y="13639"/>
                </a:cubicBezTo>
                <a:cubicBezTo>
                  <a:pt x="16278" y="13354"/>
                  <a:pt x="16176" y="12971"/>
                  <a:pt x="16116" y="12789"/>
                </a:cubicBezTo>
                <a:cubicBezTo>
                  <a:pt x="16056" y="12607"/>
                  <a:pt x="15980" y="12284"/>
                  <a:pt x="15949" y="12069"/>
                </a:cubicBezTo>
                <a:cubicBezTo>
                  <a:pt x="15917" y="11854"/>
                  <a:pt x="15815" y="11538"/>
                  <a:pt x="15721" y="11368"/>
                </a:cubicBezTo>
                <a:cubicBezTo>
                  <a:pt x="15605" y="11158"/>
                  <a:pt x="15568" y="10931"/>
                  <a:pt x="15606" y="10654"/>
                </a:cubicBezTo>
                <a:cubicBezTo>
                  <a:pt x="15649" y="10335"/>
                  <a:pt x="15616" y="10195"/>
                  <a:pt x="15457" y="10011"/>
                </a:cubicBezTo>
                <a:cubicBezTo>
                  <a:pt x="15346" y="9881"/>
                  <a:pt x="15253" y="9710"/>
                  <a:pt x="15252" y="9631"/>
                </a:cubicBezTo>
                <a:cubicBezTo>
                  <a:pt x="15250" y="9552"/>
                  <a:pt x="15029" y="9136"/>
                  <a:pt x="14756" y="8708"/>
                </a:cubicBezTo>
                <a:cubicBezTo>
                  <a:pt x="14484" y="8280"/>
                  <a:pt x="14157" y="7761"/>
                  <a:pt x="14033" y="7555"/>
                </a:cubicBezTo>
                <a:cubicBezTo>
                  <a:pt x="13910" y="7349"/>
                  <a:pt x="13742" y="7103"/>
                  <a:pt x="13661" y="7008"/>
                </a:cubicBezTo>
                <a:cubicBezTo>
                  <a:pt x="13579" y="6912"/>
                  <a:pt x="13408" y="6651"/>
                  <a:pt x="13281" y="6429"/>
                </a:cubicBezTo>
                <a:cubicBezTo>
                  <a:pt x="13154" y="6207"/>
                  <a:pt x="12886" y="5766"/>
                  <a:pt x="12684" y="5449"/>
                </a:cubicBezTo>
                <a:cubicBezTo>
                  <a:pt x="12248" y="4762"/>
                  <a:pt x="12040" y="4293"/>
                  <a:pt x="11876" y="3633"/>
                </a:cubicBezTo>
                <a:cubicBezTo>
                  <a:pt x="11809" y="3363"/>
                  <a:pt x="11613" y="2897"/>
                  <a:pt x="11440" y="2596"/>
                </a:cubicBezTo>
                <a:cubicBezTo>
                  <a:pt x="11267" y="2294"/>
                  <a:pt x="11092" y="1891"/>
                  <a:pt x="11052" y="1700"/>
                </a:cubicBezTo>
                <a:cubicBezTo>
                  <a:pt x="10946" y="1191"/>
                  <a:pt x="10709" y="696"/>
                  <a:pt x="10400" y="327"/>
                </a:cubicBezTo>
                <a:cubicBezTo>
                  <a:pt x="10128" y="1"/>
                  <a:pt x="10127" y="0"/>
                  <a:pt x="9644" y="0"/>
                </a:cubicBezTo>
                <a:close/>
              </a:path>
            </a:pathLst>
          </a:cu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Middle East Map.jpeg" descr="Middle East Map.jpeg"/>
          <p:cNvPicPr>
            <a:picLocks noChangeAspect="1"/>
          </p:cNvPicPr>
          <p:nvPr/>
        </p:nvPicPr>
        <p:blipFill>
          <a:blip r:embed="rId2"/>
          <a:stretch>
            <a:fillRect/>
          </a:stretch>
        </p:blipFill>
        <p:spPr>
          <a:xfrm>
            <a:off x="17444" y="-1083530"/>
            <a:ext cx="24384001" cy="14874238"/>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558" name="Pagan…"/>
          <p:cNvSpPr txBox="1"/>
          <p:nvPr/>
        </p:nvSpPr>
        <p:spPr>
          <a:xfrm>
            <a:off x="6130726" y="3098800"/>
            <a:ext cx="9030495" cy="3370581"/>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80000"/>
              </a:lnSpc>
              <a:defRPr sz="11700">
                <a:solidFill>
                  <a:srgbClr val="FFFFFF"/>
                </a:solidFill>
                <a:latin typeface="Impact"/>
                <a:ea typeface="Impact"/>
                <a:cs typeface="Impact"/>
                <a:sym typeface="Impact"/>
              </a:defRPr>
            </a:pPr>
            <a:r>
              <a:t>Pagan</a:t>
            </a:r>
          </a:p>
          <a:p>
            <a:pPr>
              <a:lnSpc>
                <a:spcPct val="80000"/>
              </a:lnSpc>
              <a:defRPr sz="11700">
                <a:solidFill>
                  <a:srgbClr val="FFFFFF"/>
                </a:solidFill>
                <a:latin typeface="Impact"/>
                <a:ea typeface="Impact"/>
                <a:cs typeface="Impact"/>
                <a:sym typeface="Impact"/>
              </a:defRPr>
            </a:pPr>
            <a:r>
              <a:t>Rome</a:t>
            </a:r>
          </a:p>
        </p:txBody>
      </p:sp>
      <p:sp>
        <p:nvSpPr>
          <p:cNvPr id="560" name="Rectangle"/>
          <p:cNvSpPr/>
          <p:nvPr/>
        </p:nvSpPr>
        <p:spPr>
          <a:xfrm>
            <a:off x="203200" y="112367"/>
            <a:ext cx="23127159" cy="2776836"/>
          </a:xfrm>
          <a:prstGeom prst="rect">
            <a:avLst/>
          </a:prstGeom>
          <a:solidFill>
            <a:srgbClr val="000000">
              <a:alpha val="41029"/>
            </a:srgbClr>
          </a:solidFill>
          <a:ln w="12700">
            <a:miter lim="400000"/>
          </a:ln>
        </p:spPr>
        <p:txBody>
          <a:bodyPr lIns="50800" tIns="50800" rIns="50800" bIns="50800" anchor="ctr"/>
          <a:lstStyle/>
          <a:p>
            <a:pPr>
              <a:defRPr sz="5000">
                <a:solidFill>
                  <a:schemeClr val="accent6">
                    <a:hueOff val="-186402"/>
                    <a:lumOff val="-30311"/>
                  </a:schemeClr>
                </a:solidFill>
              </a:defRPr>
            </a:pPr>
            <a:endParaRPr/>
          </a:p>
        </p:txBody>
      </p:sp>
      <p:sp>
        <p:nvSpPr>
          <p:cNvPr id="561" name="Daniel 8:9…"/>
          <p:cNvSpPr txBox="1"/>
          <p:nvPr/>
        </p:nvSpPr>
        <p:spPr>
          <a:xfrm>
            <a:off x="284293" y="192685"/>
            <a:ext cx="23117374" cy="2616201"/>
          </a:xfrm>
          <a:prstGeom prst="rect">
            <a:avLst/>
          </a:prstGeom>
          <a:ln w="12700">
            <a:miter lim="400000"/>
          </a:ln>
          <a:effectLst>
            <a:outerShdw blurRad="1270000" dist="3175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5700" b="1">
                <a:solidFill>
                  <a:srgbClr val="FFFFFF"/>
                </a:solidFill>
                <a:latin typeface="Perpetua"/>
                <a:ea typeface="Perpetua"/>
                <a:cs typeface="Perpetua"/>
                <a:sym typeface="Perpetua"/>
              </a:defRPr>
            </a:pPr>
            <a:r>
              <a:t>Daniel 8:9</a:t>
            </a:r>
          </a:p>
          <a:p>
            <a:pPr algn="l" defTabSz="457200">
              <a:defRPr sz="5700" b="1">
                <a:solidFill>
                  <a:srgbClr val="FFFFFF"/>
                </a:solidFill>
                <a:latin typeface="Perpetua"/>
                <a:ea typeface="Perpetua"/>
                <a:cs typeface="Perpetua"/>
                <a:sym typeface="Perpetua"/>
              </a:defRPr>
            </a:pPr>
            <a:r>
              <a:t>And out of one of them came forth a little horn, which waxed exceeding great, toward the south, and toward the east, and toward the pleasant </a:t>
            </a:r>
            <a:r>
              <a:rPr i="1"/>
              <a:t>land.</a:t>
            </a:r>
          </a:p>
        </p:txBody>
      </p:sp>
      <p:sp>
        <p:nvSpPr>
          <p:cNvPr id="562" name="King of…"/>
          <p:cNvSpPr txBox="1"/>
          <p:nvPr/>
        </p:nvSpPr>
        <p:spPr>
          <a:xfrm>
            <a:off x="14207926" y="10907114"/>
            <a:ext cx="9030495" cy="2768601"/>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8600">
                <a:solidFill>
                  <a:srgbClr val="FFFFFF"/>
                </a:solidFill>
                <a:latin typeface="Impact"/>
                <a:ea typeface="Impact"/>
                <a:cs typeface="Impact"/>
                <a:sym typeface="Impact"/>
              </a:defRPr>
            </a:pPr>
            <a:r>
              <a:t>King of</a:t>
            </a:r>
          </a:p>
          <a:p>
            <a:pPr>
              <a:defRPr sz="8600">
                <a:solidFill>
                  <a:srgbClr val="FFFFFF"/>
                </a:solidFill>
                <a:latin typeface="Impact"/>
                <a:ea typeface="Impact"/>
                <a:cs typeface="Impact"/>
                <a:sym typeface="Impact"/>
              </a:defRPr>
            </a:pPr>
            <a:r>
              <a:t>the South</a:t>
            </a:r>
          </a:p>
        </p:txBody>
      </p:sp>
      <p:sp>
        <p:nvSpPr>
          <p:cNvPr id="2" name="Line">
            <a:extLst>
              <a:ext uri="{FF2B5EF4-FFF2-40B4-BE49-F238E27FC236}">
                <a16:creationId xmlns:a16="http://schemas.microsoft.com/office/drawing/2014/main" id="{3B7A5771-AFF4-D039-A26A-40EE83B78B9B}"/>
              </a:ext>
            </a:extLst>
          </p:cNvPr>
          <p:cNvSpPr/>
          <p:nvPr/>
        </p:nvSpPr>
        <p:spPr>
          <a:xfrm>
            <a:off x="11585242" y="6469381"/>
            <a:ext cx="5245368" cy="5259788"/>
          </a:xfrm>
          <a:prstGeom prst="line">
            <a:avLst/>
          </a:prstGeom>
          <a:ln w="342900">
            <a:solidFill>
              <a:srgbClr val="000000"/>
            </a:solidFill>
            <a:miter lim="400000"/>
            <a:tailEnd type="triangle"/>
          </a:ln>
        </p:spPr>
        <p:txBody>
          <a:bodyPr lIns="50800" tIns="50800" rIns="50800" bIns="50800" anchor="ctr"/>
          <a:lstStyle/>
          <a:p>
            <a:pPr>
              <a:defRPr sz="5000"/>
            </a:pPr>
            <a:endParaRPr/>
          </a:p>
        </p:txBody>
      </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0"/>
                                  </p:stCondLst>
                                  <p:iterate>
                                    <p:tmAbs val="0"/>
                                  </p:iterate>
                                  <p:childTnLst>
                                    <p:set>
                                      <p:cBhvr>
                                        <p:cTn id="10" fill="hold"/>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advAuto="0"/>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Middle East Map.jpeg" descr="Middle East Map.jpeg"/>
          <p:cNvPicPr>
            <a:picLocks noChangeAspect="1"/>
          </p:cNvPicPr>
          <p:nvPr/>
        </p:nvPicPr>
        <p:blipFill>
          <a:blip r:embed="rId2"/>
          <a:stretch>
            <a:fillRect/>
          </a:stretch>
        </p:blipFill>
        <p:spPr>
          <a:xfrm>
            <a:off x="17444" y="-1083530"/>
            <a:ext cx="24384001" cy="14874238"/>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565" name="Pagan…"/>
          <p:cNvSpPr txBox="1"/>
          <p:nvPr/>
        </p:nvSpPr>
        <p:spPr>
          <a:xfrm>
            <a:off x="6130726" y="3098800"/>
            <a:ext cx="9030495" cy="3370581"/>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80000"/>
              </a:lnSpc>
              <a:defRPr sz="11700">
                <a:solidFill>
                  <a:srgbClr val="FFFFFF"/>
                </a:solidFill>
                <a:latin typeface="Impact"/>
                <a:ea typeface="Impact"/>
                <a:cs typeface="Impact"/>
                <a:sym typeface="Impact"/>
              </a:defRPr>
            </a:pPr>
            <a:r>
              <a:t>Pagan</a:t>
            </a:r>
          </a:p>
          <a:p>
            <a:pPr>
              <a:lnSpc>
                <a:spcPct val="80000"/>
              </a:lnSpc>
              <a:defRPr sz="11700">
                <a:solidFill>
                  <a:srgbClr val="FFFFFF"/>
                </a:solidFill>
                <a:latin typeface="Impact"/>
                <a:ea typeface="Impact"/>
                <a:cs typeface="Impact"/>
                <a:sym typeface="Impact"/>
              </a:defRPr>
            </a:pPr>
            <a:r>
              <a:t>Rome</a:t>
            </a:r>
          </a:p>
        </p:txBody>
      </p:sp>
      <p:sp>
        <p:nvSpPr>
          <p:cNvPr id="566" name="Line"/>
          <p:cNvSpPr/>
          <p:nvPr/>
        </p:nvSpPr>
        <p:spPr>
          <a:xfrm>
            <a:off x="13614400" y="5624297"/>
            <a:ext cx="6363296" cy="1192355"/>
          </a:xfrm>
          <a:prstGeom prst="line">
            <a:avLst/>
          </a:prstGeom>
          <a:ln w="342900">
            <a:solidFill>
              <a:srgbClr val="000000"/>
            </a:solidFill>
            <a:miter lim="400000"/>
            <a:tailEnd type="triangle"/>
          </a:ln>
        </p:spPr>
        <p:txBody>
          <a:bodyPr lIns="50800" tIns="50800" rIns="50800" bIns="50800" anchor="ctr"/>
          <a:lstStyle/>
          <a:p>
            <a:pPr>
              <a:defRPr sz="5000"/>
            </a:pPr>
            <a:endParaRPr/>
          </a:p>
        </p:txBody>
      </p:sp>
      <p:sp>
        <p:nvSpPr>
          <p:cNvPr id="567" name="Rectangle"/>
          <p:cNvSpPr/>
          <p:nvPr/>
        </p:nvSpPr>
        <p:spPr>
          <a:xfrm>
            <a:off x="203200" y="112367"/>
            <a:ext cx="23127159" cy="2776836"/>
          </a:xfrm>
          <a:prstGeom prst="rect">
            <a:avLst/>
          </a:prstGeom>
          <a:solidFill>
            <a:srgbClr val="000000">
              <a:alpha val="41029"/>
            </a:srgbClr>
          </a:solidFill>
          <a:ln w="12700">
            <a:miter lim="400000"/>
          </a:ln>
        </p:spPr>
        <p:txBody>
          <a:bodyPr lIns="50800" tIns="50800" rIns="50800" bIns="50800" anchor="ctr"/>
          <a:lstStyle/>
          <a:p>
            <a:pPr>
              <a:defRPr sz="5000">
                <a:solidFill>
                  <a:schemeClr val="accent6">
                    <a:hueOff val="-186402"/>
                    <a:lumOff val="-30311"/>
                  </a:schemeClr>
                </a:solidFill>
              </a:defRPr>
            </a:pPr>
            <a:endParaRPr/>
          </a:p>
        </p:txBody>
      </p:sp>
      <p:sp>
        <p:nvSpPr>
          <p:cNvPr id="568" name="Daniel 8:9…"/>
          <p:cNvSpPr txBox="1"/>
          <p:nvPr/>
        </p:nvSpPr>
        <p:spPr>
          <a:xfrm>
            <a:off x="284293" y="192685"/>
            <a:ext cx="23117374" cy="2616201"/>
          </a:xfrm>
          <a:prstGeom prst="rect">
            <a:avLst/>
          </a:prstGeom>
          <a:ln w="12700">
            <a:miter lim="400000"/>
          </a:ln>
          <a:effectLst>
            <a:outerShdw blurRad="1270000" dist="3175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5700" b="1">
                <a:solidFill>
                  <a:srgbClr val="FFFFFF"/>
                </a:solidFill>
                <a:latin typeface="Perpetua"/>
                <a:ea typeface="Perpetua"/>
                <a:cs typeface="Perpetua"/>
                <a:sym typeface="Perpetua"/>
              </a:defRPr>
            </a:pPr>
            <a:r>
              <a:t>Daniel 8:9</a:t>
            </a:r>
          </a:p>
          <a:p>
            <a:pPr algn="l" defTabSz="457200">
              <a:defRPr sz="5700" b="1">
                <a:solidFill>
                  <a:srgbClr val="FFFFFF"/>
                </a:solidFill>
                <a:latin typeface="Perpetua"/>
                <a:ea typeface="Perpetua"/>
                <a:cs typeface="Perpetua"/>
                <a:sym typeface="Perpetua"/>
              </a:defRPr>
            </a:pPr>
            <a:r>
              <a:t>And out of one of them came forth a little horn, which waxed exceeding great, toward the south, and toward the east, and toward the pleasant </a:t>
            </a:r>
            <a:r>
              <a:rPr i="1"/>
              <a:t>land.</a:t>
            </a:r>
          </a:p>
        </p:txBody>
      </p:sp>
      <p:sp>
        <p:nvSpPr>
          <p:cNvPr id="569" name="King of…"/>
          <p:cNvSpPr txBox="1"/>
          <p:nvPr/>
        </p:nvSpPr>
        <p:spPr>
          <a:xfrm>
            <a:off x="14207926" y="10907114"/>
            <a:ext cx="9030495" cy="2768601"/>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8600">
                <a:solidFill>
                  <a:srgbClr val="FFFFFF"/>
                </a:solidFill>
                <a:latin typeface="Impact"/>
                <a:ea typeface="Impact"/>
                <a:cs typeface="Impact"/>
                <a:sym typeface="Impact"/>
              </a:defRPr>
            </a:pPr>
            <a:r>
              <a:t>King of</a:t>
            </a:r>
          </a:p>
          <a:p>
            <a:pPr>
              <a:defRPr sz="8600">
                <a:solidFill>
                  <a:srgbClr val="FFFFFF"/>
                </a:solidFill>
                <a:latin typeface="Impact"/>
                <a:ea typeface="Impact"/>
                <a:cs typeface="Impact"/>
                <a:sym typeface="Impact"/>
              </a:defRPr>
            </a:pPr>
            <a:r>
              <a:t>the South</a:t>
            </a:r>
          </a:p>
        </p:txBody>
      </p:sp>
      <p:sp>
        <p:nvSpPr>
          <p:cNvPr id="571" name="King of…"/>
          <p:cNvSpPr txBox="1"/>
          <p:nvPr/>
        </p:nvSpPr>
        <p:spPr>
          <a:xfrm>
            <a:off x="17205126" y="5473700"/>
            <a:ext cx="9030495" cy="2768600"/>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8600">
                <a:solidFill>
                  <a:srgbClr val="FFFFFF"/>
                </a:solidFill>
                <a:latin typeface="Impact"/>
                <a:ea typeface="Impact"/>
                <a:cs typeface="Impact"/>
                <a:sym typeface="Impact"/>
              </a:defRPr>
            </a:pPr>
            <a:r>
              <a:t>King of</a:t>
            </a:r>
          </a:p>
          <a:p>
            <a:pPr>
              <a:defRPr sz="8600">
                <a:solidFill>
                  <a:srgbClr val="FFFFFF"/>
                </a:solidFill>
                <a:latin typeface="Impact"/>
                <a:ea typeface="Impact"/>
                <a:cs typeface="Impact"/>
                <a:sym typeface="Impact"/>
              </a:defRPr>
            </a:pPr>
            <a:r>
              <a:t>the North</a:t>
            </a:r>
          </a:p>
        </p:txBody>
      </p:sp>
      <p:sp>
        <p:nvSpPr>
          <p:cNvPr id="2" name="Line">
            <a:extLst>
              <a:ext uri="{FF2B5EF4-FFF2-40B4-BE49-F238E27FC236}">
                <a16:creationId xmlns:a16="http://schemas.microsoft.com/office/drawing/2014/main" id="{2E7AAA5E-05B3-DC98-259D-E87E2C9BAE4D}"/>
              </a:ext>
            </a:extLst>
          </p:cNvPr>
          <p:cNvSpPr/>
          <p:nvPr/>
        </p:nvSpPr>
        <p:spPr>
          <a:xfrm>
            <a:off x="11585242" y="6469381"/>
            <a:ext cx="5245368" cy="5259788"/>
          </a:xfrm>
          <a:prstGeom prst="line">
            <a:avLst/>
          </a:prstGeom>
          <a:ln w="342900">
            <a:solidFill>
              <a:srgbClr val="000000"/>
            </a:solidFill>
            <a:miter lim="400000"/>
            <a:tailEnd type="triangle"/>
          </a:ln>
        </p:spPr>
        <p:txBody>
          <a:bodyPr lIns="50800" tIns="50800" rIns="50800" bIns="50800" anchor="ctr"/>
          <a:lstStyle/>
          <a:p>
            <a:pPr>
              <a:defRPr sz="5000"/>
            </a:pPr>
            <a:endParaRPr/>
          </a:p>
        </p:txBody>
      </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wipe(up)">
                                      <p:cBhvr>
                                        <p:cTn id="7" dur="2000"/>
                                        <p:tgtEl>
                                          <p:spTgt spid="566"/>
                                        </p:tgtEl>
                                      </p:cBhvr>
                                    </p:animEffect>
                                  </p:childTnLst>
                                </p:cTn>
                              </p:par>
                            </p:childTnLst>
                          </p:cTn>
                        </p:par>
                        <p:par>
                          <p:cTn id="8" fill="hold">
                            <p:stCondLst>
                              <p:cond delay="2000"/>
                            </p:stCondLst>
                            <p:childTnLst>
                              <p:par>
                                <p:cTn id="9" presetID="1" presetClass="entr" presetSubtype="0" fill="hold" grpId="0" nodeType="afterEffect">
                                  <p:stCondLst>
                                    <p:cond delay="0"/>
                                  </p:stCondLst>
                                  <p:iterate>
                                    <p:tmAbs val="0"/>
                                  </p:iterate>
                                  <p:childTnLst>
                                    <p:set>
                                      <p:cBhvr>
                                        <p:cTn id="10" fill="hold"/>
                                        <p:tgtEl>
                                          <p:spTgt spid="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advAuto="0"/>
      <p:bldP spid="571"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Middle East Map.jpeg" descr="Middle East Map.jpeg"/>
          <p:cNvPicPr>
            <a:picLocks noChangeAspect="1"/>
          </p:cNvPicPr>
          <p:nvPr/>
        </p:nvPicPr>
        <p:blipFill>
          <a:blip r:embed="rId2"/>
          <a:stretch>
            <a:fillRect/>
          </a:stretch>
        </p:blipFill>
        <p:spPr>
          <a:xfrm>
            <a:off x="17444" y="-1083530"/>
            <a:ext cx="24384001" cy="14874238"/>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574" name="Pagan…"/>
          <p:cNvSpPr txBox="1"/>
          <p:nvPr/>
        </p:nvSpPr>
        <p:spPr>
          <a:xfrm>
            <a:off x="6130726" y="3098800"/>
            <a:ext cx="9030495" cy="3370581"/>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80000"/>
              </a:lnSpc>
              <a:defRPr sz="11700">
                <a:solidFill>
                  <a:srgbClr val="FFFFFF"/>
                </a:solidFill>
                <a:latin typeface="Impact"/>
                <a:ea typeface="Impact"/>
                <a:cs typeface="Impact"/>
                <a:sym typeface="Impact"/>
              </a:defRPr>
            </a:pPr>
            <a:r>
              <a:t>Pagan</a:t>
            </a:r>
          </a:p>
          <a:p>
            <a:pPr>
              <a:lnSpc>
                <a:spcPct val="80000"/>
              </a:lnSpc>
              <a:defRPr sz="11700">
                <a:solidFill>
                  <a:srgbClr val="FFFFFF"/>
                </a:solidFill>
                <a:latin typeface="Impact"/>
                <a:ea typeface="Impact"/>
                <a:cs typeface="Impact"/>
                <a:sym typeface="Impact"/>
              </a:defRPr>
            </a:pPr>
            <a:r>
              <a:t>Rome</a:t>
            </a:r>
          </a:p>
        </p:txBody>
      </p:sp>
      <p:sp>
        <p:nvSpPr>
          <p:cNvPr id="575" name="Line"/>
          <p:cNvSpPr/>
          <p:nvPr/>
        </p:nvSpPr>
        <p:spPr>
          <a:xfrm>
            <a:off x="13614400" y="5624297"/>
            <a:ext cx="6363296" cy="1192355"/>
          </a:xfrm>
          <a:prstGeom prst="line">
            <a:avLst/>
          </a:prstGeom>
          <a:ln w="342900">
            <a:solidFill>
              <a:srgbClr val="000000"/>
            </a:solidFill>
            <a:miter lim="400000"/>
            <a:tailEnd type="triangle"/>
          </a:ln>
        </p:spPr>
        <p:txBody>
          <a:bodyPr lIns="50800" tIns="50800" rIns="50800" bIns="50800" anchor="ctr"/>
          <a:lstStyle/>
          <a:p>
            <a:pPr>
              <a:defRPr sz="5000"/>
            </a:pPr>
            <a:endParaRPr/>
          </a:p>
        </p:txBody>
      </p:sp>
      <p:sp>
        <p:nvSpPr>
          <p:cNvPr id="577" name="King of…"/>
          <p:cNvSpPr txBox="1"/>
          <p:nvPr/>
        </p:nvSpPr>
        <p:spPr>
          <a:xfrm>
            <a:off x="17205126" y="5473700"/>
            <a:ext cx="9030495" cy="2768600"/>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8600">
                <a:solidFill>
                  <a:srgbClr val="FFFFFF"/>
                </a:solidFill>
                <a:latin typeface="Impact"/>
                <a:ea typeface="Impact"/>
                <a:cs typeface="Impact"/>
                <a:sym typeface="Impact"/>
              </a:defRPr>
            </a:pPr>
            <a:r>
              <a:t>King of</a:t>
            </a:r>
          </a:p>
          <a:p>
            <a:pPr>
              <a:defRPr sz="8600">
                <a:solidFill>
                  <a:srgbClr val="FFFFFF"/>
                </a:solidFill>
                <a:latin typeface="Impact"/>
                <a:ea typeface="Impact"/>
                <a:cs typeface="Impact"/>
                <a:sym typeface="Impact"/>
              </a:defRPr>
            </a:pPr>
            <a:r>
              <a:t>the North</a:t>
            </a:r>
          </a:p>
        </p:txBody>
      </p:sp>
      <p:sp>
        <p:nvSpPr>
          <p:cNvPr id="578" name="King of…"/>
          <p:cNvSpPr txBox="1"/>
          <p:nvPr/>
        </p:nvSpPr>
        <p:spPr>
          <a:xfrm>
            <a:off x="14207926" y="10907114"/>
            <a:ext cx="9030495" cy="2768601"/>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8600">
                <a:solidFill>
                  <a:srgbClr val="FFFFFF"/>
                </a:solidFill>
                <a:latin typeface="Impact"/>
                <a:ea typeface="Impact"/>
                <a:cs typeface="Impact"/>
                <a:sym typeface="Impact"/>
              </a:defRPr>
            </a:pPr>
            <a:r>
              <a:t>King of</a:t>
            </a:r>
          </a:p>
          <a:p>
            <a:pPr>
              <a:defRPr sz="8600">
                <a:solidFill>
                  <a:srgbClr val="FFFFFF"/>
                </a:solidFill>
                <a:latin typeface="Impact"/>
                <a:ea typeface="Impact"/>
                <a:cs typeface="Impact"/>
                <a:sym typeface="Impact"/>
              </a:defRPr>
            </a:pPr>
            <a:r>
              <a:t>the South</a:t>
            </a:r>
          </a:p>
        </p:txBody>
      </p:sp>
      <p:sp>
        <p:nvSpPr>
          <p:cNvPr id="580" name="Rectangle"/>
          <p:cNvSpPr/>
          <p:nvPr/>
        </p:nvSpPr>
        <p:spPr>
          <a:xfrm>
            <a:off x="203200" y="112367"/>
            <a:ext cx="23127159" cy="2776836"/>
          </a:xfrm>
          <a:prstGeom prst="rect">
            <a:avLst/>
          </a:prstGeom>
          <a:solidFill>
            <a:srgbClr val="000000">
              <a:alpha val="41029"/>
            </a:srgbClr>
          </a:solidFill>
          <a:ln w="12700">
            <a:miter lim="400000"/>
          </a:ln>
        </p:spPr>
        <p:txBody>
          <a:bodyPr lIns="50800" tIns="50800" rIns="50800" bIns="50800" anchor="ctr"/>
          <a:lstStyle/>
          <a:p>
            <a:pPr>
              <a:defRPr sz="5000">
                <a:solidFill>
                  <a:schemeClr val="accent6">
                    <a:hueOff val="-186402"/>
                    <a:lumOff val="-30311"/>
                  </a:schemeClr>
                </a:solidFill>
              </a:defRPr>
            </a:pPr>
            <a:endParaRPr/>
          </a:p>
        </p:txBody>
      </p:sp>
      <p:sp>
        <p:nvSpPr>
          <p:cNvPr id="581" name="Daniel 8:9…"/>
          <p:cNvSpPr txBox="1"/>
          <p:nvPr/>
        </p:nvSpPr>
        <p:spPr>
          <a:xfrm>
            <a:off x="284293" y="192685"/>
            <a:ext cx="23117374" cy="2616201"/>
          </a:xfrm>
          <a:prstGeom prst="rect">
            <a:avLst/>
          </a:prstGeom>
          <a:ln w="12700">
            <a:miter lim="400000"/>
          </a:ln>
          <a:effectLst>
            <a:outerShdw blurRad="1270000" dist="3175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defRPr sz="5700" b="1">
                <a:solidFill>
                  <a:srgbClr val="FFFFFF"/>
                </a:solidFill>
                <a:latin typeface="Perpetua"/>
                <a:ea typeface="Perpetua"/>
                <a:cs typeface="Perpetua"/>
                <a:sym typeface="Perpetua"/>
              </a:defRPr>
            </a:pPr>
            <a:r>
              <a:t>Daniel 8:9</a:t>
            </a:r>
          </a:p>
          <a:p>
            <a:pPr algn="l" defTabSz="457200">
              <a:defRPr sz="5700" b="1">
                <a:solidFill>
                  <a:srgbClr val="FFFFFF"/>
                </a:solidFill>
                <a:latin typeface="Perpetua"/>
                <a:ea typeface="Perpetua"/>
                <a:cs typeface="Perpetua"/>
                <a:sym typeface="Perpetua"/>
              </a:defRPr>
            </a:pPr>
            <a:r>
              <a:t>And out of one of them came forth a little horn, which waxed exceeding great, toward the south, and toward the east, and toward the pleasant </a:t>
            </a:r>
            <a:r>
              <a:rPr i="1"/>
              <a:t>land.</a:t>
            </a:r>
          </a:p>
        </p:txBody>
      </p:sp>
      <p:sp>
        <p:nvSpPr>
          <p:cNvPr id="582" name="Glorious…"/>
          <p:cNvSpPr txBox="1"/>
          <p:nvPr/>
        </p:nvSpPr>
        <p:spPr>
          <a:xfrm>
            <a:off x="17738526" y="9156700"/>
            <a:ext cx="9030495" cy="2768600"/>
          </a:xfrm>
          <a:prstGeom prst="rect">
            <a:avLst/>
          </a:prstGeom>
          <a:ln w="12700">
            <a:miter lim="400000"/>
          </a:ln>
          <a:effectLst>
            <a:outerShdw blurRad="127000" dist="101600" dir="8100000" rotWithShape="0">
              <a:schemeClr val="accent6">
                <a:hueOff val="-186402"/>
                <a:lumOff val="-30311"/>
                <a:alpha val="6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8600">
                <a:solidFill>
                  <a:srgbClr val="FFFFFF"/>
                </a:solidFill>
                <a:latin typeface="Impact"/>
                <a:ea typeface="Impact"/>
                <a:cs typeface="Impact"/>
                <a:sym typeface="Impact"/>
              </a:defRPr>
            </a:pPr>
            <a:r>
              <a:t>Glorious</a:t>
            </a:r>
          </a:p>
          <a:p>
            <a:pPr>
              <a:defRPr sz="8600">
                <a:solidFill>
                  <a:srgbClr val="FFFFFF"/>
                </a:solidFill>
                <a:latin typeface="Impact"/>
                <a:ea typeface="Impact"/>
                <a:cs typeface="Impact"/>
                <a:sym typeface="Impact"/>
              </a:defRPr>
            </a:pPr>
            <a:r>
              <a:t>Land</a:t>
            </a:r>
          </a:p>
        </p:txBody>
      </p:sp>
      <p:sp>
        <p:nvSpPr>
          <p:cNvPr id="2" name="Line">
            <a:extLst>
              <a:ext uri="{FF2B5EF4-FFF2-40B4-BE49-F238E27FC236}">
                <a16:creationId xmlns:a16="http://schemas.microsoft.com/office/drawing/2014/main" id="{320C6671-38B5-7B0C-9AF8-1F6504E0CCFB}"/>
              </a:ext>
            </a:extLst>
          </p:cNvPr>
          <p:cNvSpPr/>
          <p:nvPr/>
        </p:nvSpPr>
        <p:spPr>
          <a:xfrm>
            <a:off x="12727459" y="6030097"/>
            <a:ext cx="6993925" cy="3962617"/>
          </a:xfrm>
          <a:prstGeom prst="line">
            <a:avLst/>
          </a:prstGeom>
          <a:ln w="342900">
            <a:solidFill>
              <a:srgbClr val="000000"/>
            </a:solidFill>
            <a:miter lim="400000"/>
            <a:tailEnd type="triangle"/>
          </a:ln>
        </p:spPr>
        <p:txBody>
          <a:bodyPr lIns="50800" tIns="50800" rIns="50800" bIns="50800" anchor="ctr"/>
          <a:lstStyle/>
          <a:p>
            <a:pPr>
              <a:defRPr sz="5000"/>
            </a:pPr>
            <a:endParaRPr/>
          </a:p>
        </p:txBody>
      </p:sp>
      <p:sp>
        <p:nvSpPr>
          <p:cNvPr id="3" name="Line">
            <a:extLst>
              <a:ext uri="{FF2B5EF4-FFF2-40B4-BE49-F238E27FC236}">
                <a16:creationId xmlns:a16="http://schemas.microsoft.com/office/drawing/2014/main" id="{BCBE3AE8-9C6D-03AD-76F3-441F81435B2E}"/>
              </a:ext>
            </a:extLst>
          </p:cNvPr>
          <p:cNvSpPr/>
          <p:nvPr/>
        </p:nvSpPr>
        <p:spPr>
          <a:xfrm>
            <a:off x="11585242" y="6469381"/>
            <a:ext cx="5245368" cy="5259788"/>
          </a:xfrm>
          <a:prstGeom prst="line">
            <a:avLst/>
          </a:prstGeom>
          <a:ln w="342900">
            <a:solidFill>
              <a:srgbClr val="000000"/>
            </a:solidFill>
            <a:miter lim="400000"/>
            <a:tailEnd type="triangle"/>
          </a:ln>
        </p:spPr>
        <p:txBody>
          <a:bodyPr lIns="50800" tIns="50800" rIns="50800" bIns="50800" anchor="ctr"/>
          <a:lstStyle/>
          <a:p>
            <a:pPr>
              <a:defRPr sz="5000"/>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0"/>
                                  </p:stCondLst>
                                  <p:iterate>
                                    <p:tmAbs val="0"/>
                                  </p:iterate>
                                  <p:childTnLst>
                                    <p:set>
                                      <p:cBhvr>
                                        <p:cTn id="10" fill="hold"/>
                                        <p:tgtEl>
                                          <p:spTgt spid="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animBg="1" advAuto="0"/>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 name="Constantiople, Fall of.jpg" descr="Constantiople, Fall of.jpg"/>
          <p:cNvPicPr>
            <a:picLocks noChangeAspect="1"/>
          </p:cNvPicPr>
          <p:nvPr/>
        </p:nvPicPr>
        <p:blipFill>
          <a:blip r:embed="rId2"/>
          <a:srcRect/>
          <a:stretch>
            <a:fillRect/>
          </a:stretch>
        </p:blipFill>
        <p:spPr>
          <a:xfrm>
            <a:off x="0" y="-1069028"/>
            <a:ext cx="24384154" cy="16252135"/>
          </a:xfrm>
          <a:prstGeom prst="rect">
            <a:avLst/>
          </a:prstGeom>
          <a:ln w="25400">
            <a:miter lim="400000"/>
          </a:ln>
        </p:spPr>
      </p:pic>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Line"/>
          <p:cNvSpPr/>
          <p:nvPr/>
        </p:nvSpPr>
        <p:spPr>
          <a:xfrm>
            <a:off x="6352792" y="1984993"/>
            <a:ext cx="11678416"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597" name="Truth of the symbols"/>
          <p:cNvSpPr txBox="1"/>
          <p:nvPr/>
        </p:nvSpPr>
        <p:spPr>
          <a:xfrm>
            <a:off x="3607358" y="683039"/>
            <a:ext cx="1716928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Truth of the symbols</a:t>
            </a:r>
          </a:p>
        </p:txBody>
      </p:sp>
      <p:sp>
        <p:nvSpPr>
          <p:cNvPr id="598" name="Daniel 11:2 - I shew thee the truth"/>
          <p:cNvSpPr txBox="1"/>
          <p:nvPr/>
        </p:nvSpPr>
        <p:spPr>
          <a:xfrm>
            <a:off x="737120" y="4128357"/>
            <a:ext cx="18336445" cy="156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10000" b="1">
                <a:solidFill>
                  <a:schemeClr val="accent6">
                    <a:hueOff val="-186402"/>
                    <a:lumOff val="-30311"/>
                  </a:schemeClr>
                </a:solidFill>
                <a:latin typeface="Perpetua"/>
                <a:ea typeface="Perpetua"/>
                <a:cs typeface="Perpetua"/>
                <a:sym typeface="Perpetua"/>
              </a:defRPr>
            </a:lvl1pPr>
          </a:lstStyle>
          <a:p>
            <a:r>
              <a:t>Daniel 11:2 - I shew thee the truth</a:t>
            </a:r>
          </a:p>
        </p:txBody>
      </p:sp>
      <p:sp>
        <p:nvSpPr>
          <p:cNvPr id="599" name="Daniel 7:16 - asked him the truth…made me know the interpretation"/>
          <p:cNvSpPr txBox="1"/>
          <p:nvPr/>
        </p:nvSpPr>
        <p:spPr>
          <a:xfrm>
            <a:off x="737120" y="6076950"/>
            <a:ext cx="23301540" cy="287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10000" b="1">
                <a:solidFill>
                  <a:schemeClr val="accent6">
                    <a:hueOff val="-186402"/>
                    <a:lumOff val="-30311"/>
                  </a:schemeClr>
                </a:solidFill>
                <a:latin typeface="Perpetua"/>
                <a:ea typeface="Perpetua"/>
                <a:cs typeface="Perpetua"/>
                <a:sym typeface="Perpetua"/>
              </a:defRPr>
            </a:lvl1pPr>
          </a:lstStyle>
          <a:p>
            <a:r>
              <a:t>Daniel 7:16 - asked him the truth…made me know the interpretation</a:t>
            </a: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But he that cometh against him shall do according to his own will, and none shall stand before him: and he shall stand in the glorious land, which by his hand shall be consumed."/>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But he that cometh against him shall do according to his own will, and none shall stand before him: and </a:t>
            </a:r>
            <a:r>
              <a:rPr>
                <a:solidFill>
                  <a:schemeClr val="accent5">
                    <a:hueOff val="122773"/>
                    <a:satOff val="6301"/>
                    <a:lumOff val="-20829"/>
                  </a:schemeClr>
                </a:solidFill>
              </a:rPr>
              <a:t>he shall stand in the glorious land, which by his hand shall be consumed</a:t>
            </a:r>
            <a:r>
              <a:t>.</a:t>
            </a:r>
          </a:p>
        </p:txBody>
      </p:sp>
      <p:pic>
        <p:nvPicPr>
          <p:cNvPr id="60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0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04" name="Daniel 11:16"/>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11:16</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nd in those times there shall many stand up against the king of the south: also the robbers of thy people shall exalt themselves to establish the vision;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7200" b="1">
                <a:solidFill>
                  <a:schemeClr val="accent6">
                    <a:hueOff val="-186402"/>
                    <a:lumOff val="-30311"/>
                  </a:schemeClr>
                </a:solidFill>
                <a:latin typeface="Perpetua"/>
                <a:ea typeface="Perpetua"/>
                <a:cs typeface="Perpetua"/>
                <a:sym typeface="Perpetua"/>
              </a:defRPr>
            </a:lvl1pPr>
          </a:lstStyle>
          <a:p>
            <a:r>
              <a:t>And in those times there shall many stand up against the king of the south: also the robbers of thy people shall exalt themselves to establish the vision; but they shall fall.</a:t>
            </a:r>
          </a:p>
        </p:txBody>
      </p:sp>
      <p:pic>
        <p:nvPicPr>
          <p:cNvPr id="185"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186"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187"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He shall also set his face to enter with the strength of his whole kingdom, and upright ones with him; thus shall he do: and he shall give him the daughter of women, corrupting her: but she shall not stand on his side, neither be for him."/>
          <p:cNvSpPr txBox="1"/>
          <p:nvPr/>
        </p:nvSpPr>
        <p:spPr>
          <a:xfrm>
            <a:off x="1194083" y="3602413"/>
            <a:ext cx="13228864" cy="770382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He shall also set his face to enter with the strength of his whole kingdom, and upright ones with him; thus shall he do: and he shall give him the daughter of women, corrupting her: but she shall not stand </a:t>
            </a:r>
            <a:r>
              <a:rPr i="1"/>
              <a:t>on his side,</a:t>
            </a:r>
            <a:r>
              <a:t> neither be for him.</a:t>
            </a:r>
          </a:p>
        </p:txBody>
      </p:sp>
      <p:pic>
        <p:nvPicPr>
          <p:cNvPr id="607"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08"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09" name="Daniel 11:17"/>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11:17</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He shall also set his face to enter with the strength of his whole kingdom, and upright ones with him; thus shall he do: and he shall give him the daughter of women, corrupting her: but she shall not stand on his side, neither be for him."/>
          <p:cNvSpPr txBox="1"/>
          <p:nvPr/>
        </p:nvSpPr>
        <p:spPr>
          <a:xfrm>
            <a:off x="1194083" y="3602413"/>
            <a:ext cx="13228864" cy="770382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He shall </a:t>
            </a:r>
            <a:r>
              <a:rPr>
                <a:solidFill>
                  <a:schemeClr val="accent5">
                    <a:hueOff val="122773"/>
                    <a:satOff val="6301"/>
                    <a:lumOff val="-20829"/>
                  </a:schemeClr>
                </a:solidFill>
              </a:rPr>
              <a:t>also</a:t>
            </a:r>
            <a:r>
              <a:t> set his face to enter with the strength of his whole kingdom, and upright ones with him; thus shall he do: and he shall give him the daughter of women, corrupting her: but she shall not stand </a:t>
            </a:r>
            <a:r>
              <a:rPr i="1"/>
              <a:t>on his side,</a:t>
            </a:r>
            <a:r>
              <a:t> neither be for him.</a:t>
            </a:r>
          </a:p>
        </p:txBody>
      </p:sp>
      <p:pic>
        <p:nvPicPr>
          <p:cNvPr id="61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1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14" name="Daniel 11:17"/>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11:17</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He shall also set his face to enter with the strength of his whole kingdom, or rather, He shall also set his face to enter by force the whole kingdom:”"/>
          <p:cNvSpPr txBox="1"/>
          <p:nvPr/>
        </p:nvSpPr>
        <p:spPr>
          <a:xfrm>
            <a:off x="9712404" y="2527300"/>
            <a:ext cx="13916457" cy="51816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7000" b="1">
                <a:solidFill>
                  <a:schemeClr val="accent6">
                    <a:hueOff val="-186402"/>
                    <a:lumOff val="-30311"/>
                  </a:schemeClr>
                </a:solidFill>
                <a:latin typeface="Perpetua"/>
                <a:ea typeface="Perpetua"/>
                <a:cs typeface="Perpetua"/>
                <a:sym typeface="Perpetua"/>
              </a:defRPr>
            </a:pPr>
            <a:r>
              <a:t>“He shall also set his face to enter with the strength of his whole kingdom, </a:t>
            </a:r>
            <a:r>
              <a:rPr i="1"/>
              <a:t>or</a:t>
            </a:r>
            <a:r>
              <a:t> </a:t>
            </a:r>
            <a:r>
              <a:rPr i="1"/>
              <a:t>rather,</a:t>
            </a:r>
            <a:r>
              <a:t> He shall also set his face to enter by force the whole kingdom:”</a:t>
            </a:r>
          </a:p>
        </p:txBody>
      </p:sp>
      <p:sp>
        <p:nvSpPr>
          <p:cNvPr id="617" name="Dissertations on the Prophecies, p. 322…"/>
          <p:cNvSpPr txBox="1"/>
          <p:nvPr/>
        </p:nvSpPr>
        <p:spPr>
          <a:xfrm>
            <a:off x="17196756" y="11959634"/>
            <a:ext cx="6034988" cy="9906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buClrTx/>
              <a:defRPr sz="3100" b="1">
                <a:solidFill>
                  <a:schemeClr val="accent6">
                    <a:hueOff val="-186402"/>
                    <a:lumOff val="-30311"/>
                  </a:schemeClr>
                </a:solidFill>
                <a:latin typeface="Perpetua"/>
                <a:ea typeface="Perpetua"/>
                <a:cs typeface="Perpetua"/>
                <a:sym typeface="Perpetua"/>
              </a:defRPr>
            </a:pPr>
            <a:r>
              <a:rPr i="1"/>
              <a:t>Dissertations on the Prophecies</a:t>
            </a:r>
            <a:r>
              <a:t>, p. 322</a:t>
            </a:r>
          </a:p>
          <a:p>
            <a:pPr algn="r">
              <a:buClrTx/>
              <a:defRPr sz="3100" b="1">
                <a:solidFill>
                  <a:schemeClr val="accent6">
                    <a:hueOff val="-186402"/>
                    <a:lumOff val="-30311"/>
                  </a:schemeClr>
                </a:solidFill>
                <a:latin typeface="Perpetua"/>
                <a:ea typeface="Perpetua"/>
                <a:cs typeface="Perpetua"/>
                <a:sym typeface="Perpetua"/>
              </a:defRPr>
            </a:pPr>
            <a:r>
              <a:t>1758 edition</a:t>
            </a:r>
          </a:p>
        </p:txBody>
      </p:sp>
      <p:pic>
        <p:nvPicPr>
          <p:cNvPr id="618" name="Newton, Bishop Thomas.jpg" descr="Newton, Bishop Thomas.jpg"/>
          <p:cNvPicPr>
            <a:picLocks noChangeAspect="1"/>
          </p:cNvPicPr>
          <p:nvPr/>
        </p:nvPicPr>
        <p:blipFill>
          <a:blip r:embed="rId2"/>
          <a:srcRect l="8366" r="12363"/>
          <a:stretch>
            <a:fillRect/>
          </a:stretch>
        </p:blipFill>
        <p:spPr>
          <a:xfrm>
            <a:off x="1279845" y="1025724"/>
            <a:ext cx="7776369" cy="11664552"/>
          </a:xfrm>
          <a:prstGeom prst="rect">
            <a:avLst/>
          </a:prstGeom>
          <a:ln w="25400">
            <a:miter lim="400000"/>
          </a:ln>
          <a:effectLst>
            <a:outerShdw blurRad="444500" dist="317500" dir="8100000" rotWithShape="0">
              <a:schemeClr val="accent6">
                <a:hueOff val="-186402"/>
                <a:lumOff val="-30311"/>
                <a:alpha val="60000"/>
              </a:schemeClr>
            </a:outerShdw>
          </a:effectLst>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 name="Caesar arrives in Egypt.jpeg" descr="Caesar arrives in Egypt.jpeg"/>
          <p:cNvPicPr>
            <a:picLocks noChangeAspect="1"/>
          </p:cNvPicPr>
          <p:nvPr/>
        </p:nvPicPr>
        <p:blipFill>
          <a:blip r:embed="rId2"/>
          <a:stretch>
            <a:fillRect/>
          </a:stretch>
        </p:blipFill>
        <p:spPr>
          <a:xfrm>
            <a:off x="-1" y="-2286000"/>
            <a:ext cx="24384001" cy="18288000"/>
          </a:xfrm>
          <a:prstGeom prst="rect">
            <a:avLst/>
          </a:prstGeom>
          <a:ln w="25400">
            <a:miter lim="400000"/>
          </a:ln>
        </p:spPr>
      </p:pic>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Caesar battle of Alexandria.jpg" descr="Caesar battle of Alexandria.jpg"/>
          <p:cNvPicPr>
            <a:picLocks noChangeAspect="1"/>
          </p:cNvPicPr>
          <p:nvPr/>
        </p:nvPicPr>
        <p:blipFill>
          <a:blip r:embed="rId2"/>
          <a:srcRect l="9047" r="9047"/>
          <a:stretch>
            <a:fillRect/>
          </a:stretch>
        </p:blipFill>
        <p:spPr>
          <a:xfrm>
            <a:off x="0" y="-2870200"/>
            <a:ext cx="24384000" cy="18288000"/>
          </a:xfrm>
          <a:prstGeom prst="rect">
            <a:avLst/>
          </a:prstGeom>
          <a:ln w="254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Line"/>
          <p:cNvSpPr/>
          <p:nvPr/>
        </p:nvSpPr>
        <p:spPr>
          <a:xfrm>
            <a:off x="10691517" y="1984993"/>
            <a:ext cx="3000965" cy="1"/>
          </a:xfrm>
          <a:prstGeom prst="line">
            <a:avLst/>
          </a:prstGeom>
          <a:ln w="127000">
            <a:solidFill>
              <a:schemeClr val="accent2">
                <a:hueOff val="68303"/>
                <a:satOff val="-1042"/>
                <a:lumOff val="-13333"/>
              </a:schemeClr>
            </a:solidFill>
            <a:miter lim="400000"/>
          </a:ln>
          <a:effectLst>
            <a:outerShdw blurRad="254000" dist="250087" dir="8100000" rotWithShape="0">
              <a:schemeClr val="accent6">
                <a:hueOff val="-186402"/>
                <a:lumOff val="-30311"/>
                <a:alpha val="45001"/>
              </a:schemeClr>
            </a:outerShdw>
          </a:effectLst>
        </p:spPr>
        <p:txBody>
          <a:bodyPr lIns="50800" tIns="50800" rIns="50800" bIns="50800" anchor="ctr"/>
          <a:lstStyle/>
          <a:p>
            <a:pPr>
              <a:defRPr sz="5000"/>
            </a:pPr>
            <a:endParaRPr/>
          </a:p>
        </p:txBody>
      </p:sp>
      <p:sp>
        <p:nvSpPr>
          <p:cNvPr id="625" name="Give"/>
          <p:cNvSpPr txBox="1"/>
          <p:nvPr/>
        </p:nvSpPr>
        <p:spPr>
          <a:xfrm>
            <a:off x="7051279" y="683039"/>
            <a:ext cx="10281443" cy="1603376"/>
          </a:xfrm>
          <a:prstGeom prst="rect">
            <a:avLst/>
          </a:prstGeom>
          <a:ln w="12700">
            <a:miter lim="400000"/>
          </a:ln>
          <a:effectLst>
            <a:outerShdw blurRad="254000" dist="250087" dir="8100000" rotWithShape="0">
              <a:schemeClr val="accent6">
                <a:hueOff val="-186402"/>
                <a:lumOff val="-30311"/>
                <a:alpha val="45001"/>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821531">
              <a:defRPr sz="10000" b="1">
                <a:solidFill>
                  <a:schemeClr val="accent5">
                    <a:hueOff val="122773"/>
                    <a:satOff val="6301"/>
                    <a:lumOff val="-20829"/>
                  </a:schemeClr>
                </a:solidFill>
                <a:latin typeface="Perpetua"/>
                <a:ea typeface="Perpetua"/>
                <a:cs typeface="Perpetua"/>
                <a:sym typeface="Perpetua"/>
              </a:defRPr>
            </a:lvl1pPr>
          </a:lstStyle>
          <a:p>
            <a:r>
              <a:t>Give</a:t>
            </a:r>
          </a:p>
        </p:txBody>
      </p:sp>
      <p:sp>
        <p:nvSpPr>
          <p:cNvPr id="626" name="Daniel 1:2; 8:12,13; 11:11  - give - placed in one’s control…"/>
          <p:cNvSpPr txBox="1"/>
          <p:nvPr/>
        </p:nvSpPr>
        <p:spPr>
          <a:xfrm>
            <a:off x="1247043" y="3788189"/>
            <a:ext cx="22108735" cy="506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90000"/>
              </a:lnSpc>
              <a:buClrTx/>
              <a:defRPr sz="7500" b="1">
                <a:solidFill>
                  <a:schemeClr val="accent6">
                    <a:hueOff val="-186402"/>
                    <a:lumOff val="-30311"/>
                  </a:schemeClr>
                </a:solidFill>
                <a:latin typeface="Perpetua"/>
                <a:ea typeface="Perpetua"/>
                <a:cs typeface="Perpetua"/>
                <a:sym typeface="Perpetua"/>
              </a:defRPr>
            </a:pPr>
            <a:r>
              <a:t>Daniel 1:2; 8:12,13; 11:11  - </a:t>
            </a:r>
            <a:r>
              <a:rPr i="1"/>
              <a:t>give</a:t>
            </a:r>
            <a:r>
              <a:t> - placed in one’s control</a:t>
            </a:r>
            <a:r>
              <a:rPr sz="1200">
                <a:latin typeface="Times Roman"/>
                <a:ea typeface="Times Roman"/>
                <a:cs typeface="Times Roman"/>
                <a:sym typeface="Times Roman"/>
              </a:rPr>
              <a:t> </a:t>
            </a:r>
          </a:p>
          <a:p>
            <a:pPr algn="l">
              <a:lnSpc>
                <a:spcPct val="90000"/>
              </a:lnSpc>
              <a:buClrTx/>
              <a:defRPr sz="7500" b="1">
                <a:solidFill>
                  <a:schemeClr val="accent6">
                    <a:hueOff val="-186402"/>
                    <a:lumOff val="-30311"/>
                  </a:schemeClr>
                </a:solidFill>
                <a:latin typeface="Perpetua"/>
                <a:ea typeface="Perpetua"/>
                <a:cs typeface="Perpetua"/>
                <a:sym typeface="Perpetua"/>
              </a:defRPr>
            </a:pPr>
            <a:endParaRPr sz="1200">
              <a:latin typeface="Times Roman"/>
              <a:ea typeface="Times Roman"/>
              <a:cs typeface="Times Roman"/>
              <a:sym typeface="Times Roman"/>
            </a:endParaRP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11:6 - </a:t>
            </a:r>
            <a:r>
              <a:rPr i="1"/>
              <a:t>give</a:t>
            </a:r>
            <a:r>
              <a:t> - given up</a:t>
            </a:r>
            <a:r>
              <a:rPr sz="1200">
                <a:latin typeface="Times Roman"/>
                <a:ea typeface="Times Roman"/>
                <a:cs typeface="Times Roman"/>
                <a:sym typeface="Times Roman"/>
              </a:rPr>
              <a:t> </a:t>
            </a:r>
          </a:p>
          <a:p>
            <a:pPr algn="l">
              <a:lnSpc>
                <a:spcPct val="90000"/>
              </a:lnSpc>
              <a:buClrTx/>
              <a:defRPr sz="7500" b="1">
                <a:solidFill>
                  <a:schemeClr val="accent6">
                    <a:hueOff val="-186402"/>
                    <a:lumOff val="-30311"/>
                  </a:schemeClr>
                </a:solidFill>
                <a:latin typeface="Perpetua"/>
                <a:ea typeface="Perpetua"/>
                <a:cs typeface="Perpetua"/>
                <a:sym typeface="Perpetua"/>
              </a:defRPr>
            </a:pPr>
            <a:endParaRPr sz="1200">
              <a:latin typeface="Times Roman"/>
              <a:ea typeface="Times Roman"/>
              <a:cs typeface="Times Roman"/>
              <a:sym typeface="Times Roman"/>
            </a:endParaRPr>
          </a:p>
          <a:p>
            <a:pPr algn="l">
              <a:lnSpc>
                <a:spcPct val="90000"/>
              </a:lnSpc>
              <a:buClrTx/>
              <a:defRPr sz="7500" b="1">
                <a:solidFill>
                  <a:schemeClr val="accent6">
                    <a:hueOff val="-186402"/>
                    <a:lumOff val="-30311"/>
                  </a:schemeClr>
                </a:solidFill>
                <a:latin typeface="Perpetua"/>
                <a:ea typeface="Perpetua"/>
                <a:cs typeface="Perpetua"/>
                <a:sym typeface="Perpetua"/>
              </a:defRPr>
            </a:pPr>
            <a:r>
              <a:t>Daniel 11:31; 12:11 - </a:t>
            </a:r>
            <a:r>
              <a:rPr i="1"/>
              <a:t>give</a:t>
            </a:r>
            <a:r>
              <a:t> - set up or placed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He shall also set his face to enter with the strength of his whole kingdom, and upright ones with him; thus shall he do: and he shall give him the daughter of women, corrupting her: but she shall not stand on his side, neither be for him."/>
          <p:cNvSpPr txBox="1"/>
          <p:nvPr/>
        </p:nvSpPr>
        <p:spPr>
          <a:xfrm>
            <a:off x="1194083" y="3602413"/>
            <a:ext cx="13228864" cy="770382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He shall also set his face to enter with the strength of his whole kingdom, and upright ones with him; thus shall he do: and </a:t>
            </a:r>
            <a:r>
              <a:rPr>
                <a:solidFill>
                  <a:schemeClr val="accent5">
                    <a:hueOff val="122773"/>
                    <a:satOff val="6301"/>
                    <a:lumOff val="-20829"/>
                  </a:schemeClr>
                </a:solidFill>
              </a:rPr>
              <a:t>he shall give him the daughter of women</a:t>
            </a:r>
            <a:r>
              <a:t>, corrupting her: but she shall not stand </a:t>
            </a:r>
            <a:r>
              <a:rPr i="1"/>
              <a:t>on his side,</a:t>
            </a:r>
            <a:r>
              <a:t> neither be for him.</a:t>
            </a:r>
          </a:p>
        </p:txBody>
      </p:sp>
      <p:pic>
        <p:nvPicPr>
          <p:cNvPr id="629"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30"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31" name="Daniel 11:17"/>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11:17</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But for the king [Ptolemy XIII], no man could ever tell what became of him after.  Thereupon Caesar made Cleopatra his sister, Queen of Egypt. ”"/>
          <p:cNvSpPr txBox="1"/>
          <p:nvPr/>
        </p:nvSpPr>
        <p:spPr>
          <a:xfrm>
            <a:off x="1139111" y="4202425"/>
            <a:ext cx="13695290" cy="3840154"/>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lnSpc>
                <a:spcPct val="90000"/>
              </a:lnSpc>
              <a:buClrTx/>
              <a:defRPr sz="6700" b="1">
                <a:solidFill>
                  <a:schemeClr val="accent6">
                    <a:hueOff val="-186402"/>
                    <a:lumOff val="-30311"/>
                  </a:schemeClr>
                </a:solidFill>
                <a:latin typeface="Perpetua"/>
                <a:ea typeface="Perpetua"/>
                <a:cs typeface="Perpetua"/>
                <a:sym typeface="Perpetua"/>
              </a:defRPr>
            </a:pPr>
            <a:r>
              <a:rPr dirty="0"/>
              <a:t>“But for the king [Ptolemy XIII], no man could ever tell what became of him after.  </a:t>
            </a:r>
            <a:r>
              <a:rPr dirty="0">
                <a:solidFill>
                  <a:schemeClr val="accent5">
                    <a:hueOff val="122773"/>
                    <a:satOff val="6301"/>
                    <a:lumOff val="-20829"/>
                  </a:schemeClr>
                </a:solidFill>
              </a:rPr>
              <a:t>Thereupon Caesar made Cleopatra his sister, Queen of Egypt</a:t>
            </a:r>
            <a:r>
              <a:rPr dirty="0"/>
              <a:t>.</a:t>
            </a:r>
            <a:r>
              <a:rPr sz="1200" dirty="0">
                <a:latin typeface="Times Roman"/>
                <a:ea typeface="Times Roman"/>
                <a:cs typeface="Times Roman"/>
                <a:sym typeface="Times Roman"/>
              </a:rPr>
              <a:t> </a:t>
            </a:r>
            <a:r>
              <a:rPr dirty="0"/>
              <a:t>”</a:t>
            </a:r>
          </a:p>
        </p:txBody>
      </p:sp>
      <p:pic>
        <p:nvPicPr>
          <p:cNvPr id="634" name="Plutarch.jpg" descr="Plutarch.jpg"/>
          <p:cNvPicPr>
            <a:picLocks noChangeAspect="1"/>
          </p:cNvPicPr>
          <p:nvPr/>
        </p:nvPicPr>
        <p:blipFill>
          <a:blip r:embed="rId2"/>
          <a:srcRect l="8542" r="9551"/>
          <a:stretch>
            <a:fillRect/>
          </a:stretch>
        </p:blipFill>
        <p:spPr>
          <a:xfrm>
            <a:off x="15318893" y="1087834"/>
            <a:ext cx="7925997" cy="115401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635" name="Thomas North, Plutarch’s Life of Julius Caesar, p. 52"/>
          <p:cNvSpPr txBox="1"/>
          <p:nvPr/>
        </p:nvSpPr>
        <p:spPr>
          <a:xfrm>
            <a:off x="1604369" y="12144553"/>
            <a:ext cx="10846545" cy="6858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ClrTx/>
              <a:defRPr sz="4000" b="1">
                <a:solidFill>
                  <a:schemeClr val="accent6">
                    <a:hueOff val="-186402"/>
                    <a:lumOff val="-30311"/>
                  </a:schemeClr>
                </a:solidFill>
                <a:latin typeface="Perpetua"/>
                <a:ea typeface="Perpetua"/>
                <a:cs typeface="Perpetua"/>
                <a:sym typeface="Perpetua"/>
              </a:defRPr>
            </a:pPr>
            <a:r>
              <a:t>Thomas North, </a:t>
            </a:r>
            <a:r>
              <a:rPr i="1"/>
              <a:t>Plutarch’s Life of Julius Caesar</a:t>
            </a:r>
            <a:r>
              <a:t>, p. 52 </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Caesar returned to Alexandria, master of the situation (January 47 B.C.). Although Cleopatra was now hated by her subjects — at any rate, by the Greeks and Macedonians of Egypt — because she had given herself to the Roman, they had to see her establishe"/>
          <p:cNvSpPr txBox="1"/>
          <p:nvPr/>
        </p:nvSpPr>
        <p:spPr>
          <a:xfrm>
            <a:off x="1604369" y="2462525"/>
            <a:ext cx="13230031" cy="81203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6700" b="1">
                <a:solidFill>
                  <a:schemeClr val="accent6">
                    <a:hueOff val="-186402"/>
                    <a:lumOff val="-30311"/>
                  </a:schemeClr>
                </a:solidFill>
                <a:latin typeface="Perpetua"/>
                <a:ea typeface="Perpetua"/>
                <a:cs typeface="Perpetua"/>
                <a:sym typeface="Perpetua"/>
              </a:defRPr>
            </a:pPr>
            <a:r>
              <a:t>“Caesar returned to Alexandria, master of the situation (January 47 B.C.). Although Cleopatra was now hated by her subjects — at any rate, by the Greeks and Macedonians of Egypt — because she had given herself to the Roman, they had to </a:t>
            </a:r>
            <a:r>
              <a:rPr>
                <a:solidFill>
                  <a:schemeClr val="accent5">
                    <a:hueOff val="122773"/>
                    <a:satOff val="6301"/>
                    <a:lumOff val="-20829"/>
                  </a:schemeClr>
                </a:solidFill>
              </a:rPr>
              <a:t>see her established as queen by the invincible Caesar</a:t>
            </a:r>
            <a:r>
              <a:t>.”</a:t>
            </a:r>
            <a:r>
              <a:rPr sz="1200">
                <a:latin typeface="Times Roman"/>
                <a:ea typeface="Times Roman"/>
                <a:cs typeface="Times Roman"/>
                <a:sym typeface="Times Roman"/>
              </a:rPr>
              <a:t> </a:t>
            </a:r>
          </a:p>
        </p:txBody>
      </p:sp>
      <p:pic>
        <p:nvPicPr>
          <p:cNvPr id="638" name="Bevan, Edwyn, History of Egypt under the Ptolemaic Dynasty.png" descr="Bevan, Edwyn, History of Egypt under the Ptolemaic Dynasty.png"/>
          <p:cNvPicPr>
            <a:picLocks noChangeAspect="1"/>
          </p:cNvPicPr>
          <p:nvPr/>
        </p:nvPicPr>
        <p:blipFill>
          <a:blip r:embed="rId2"/>
          <a:srcRect b="2303"/>
          <a:stretch>
            <a:fillRect/>
          </a:stretch>
        </p:blipFill>
        <p:spPr>
          <a:xfrm>
            <a:off x="15318894" y="809134"/>
            <a:ext cx="7925997" cy="11818874"/>
          </a:xfrm>
          <a:prstGeom prst="rect">
            <a:avLst/>
          </a:prstGeom>
          <a:ln w="25400">
            <a:miter lim="400000"/>
          </a:ln>
          <a:effectLst>
            <a:outerShdw blurRad="444500" dist="317500" dir="8100000" rotWithShape="0">
              <a:schemeClr val="accent6">
                <a:hueOff val="-186402"/>
                <a:lumOff val="-30311"/>
                <a:alpha val="60000"/>
              </a:schemeClr>
            </a:outerShdw>
          </a:effectLst>
        </p:spPr>
      </p:pic>
      <p:sp>
        <p:nvSpPr>
          <p:cNvPr id="639" name="Edwyn Bevan,…"/>
          <p:cNvSpPr txBox="1"/>
          <p:nvPr/>
        </p:nvSpPr>
        <p:spPr>
          <a:xfrm>
            <a:off x="1604369" y="11484153"/>
            <a:ext cx="11477824" cy="12700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ClrTx/>
              <a:defRPr sz="4000" b="1">
                <a:solidFill>
                  <a:schemeClr val="accent6">
                    <a:hueOff val="-186402"/>
                    <a:lumOff val="-30311"/>
                  </a:schemeClr>
                </a:solidFill>
                <a:latin typeface="Perpetua"/>
                <a:ea typeface="Perpetua"/>
                <a:cs typeface="Perpetua"/>
                <a:sym typeface="Perpetua"/>
              </a:defRPr>
            </a:pPr>
            <a:r>
              <a:t>Edwyn Bevan,</a:t>
            </a:r>
          </a:p>
          <a:p>
            <a:pPr algn="l">
              <a:buClrTx/>
              <a:defRPr sz="4000" b="1">
                <a:solidFill>
                  <a:schemeClr val="accent6">
                    <a:hueOff val="-186402"/>
                    <a:lumOff val="-30311"/>
                  </a:schemeClr>
                </a:solidFill>
                <a:latin typeface="Perpetua"/>
                <a:ea typeface="Perpetua"/>
                <a:cs typeface="Perpetua"/>
                <a:sym typeface="Perpetua"/>
              </a:defRPr>
            </a:pPr>
            <a:r>
              <a:rPr i="1"/>
              <a:t>A History Of Egypt Under The Ptolemaic Dynasty</a:t>
            </a:r>
            <a:r>
              <a:t>, p. 366 </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He shall also set his face to enter with the strength of his whole kingdom, and upright ones with him; thus shall he do: and he shall give him the daughter of women, corrupting her: but she shall not stand on his side, neither be for him."/>
          <p:cNvSpPr txBox="1"/>
          <p:nvPr/>
        </p:nvSpPr>
        <p:spPr>
          <a:xfrm>
            <a:off x="1194083" y="3602413"/>
            <a:ext cx="13228864" cy="770382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He shall also set his face to enter with the strength of his whole kingdom, and upright ones with him; thus shall he do: and he shall give him the daughter of women, corrupting her: but </a:t>
            </a:r>
            <a:r>
              <a:rPr>
                <a:solidFill>
                  <a:schemeClr val="accent5">
                    <a:hueOff val="122773"/>
                    <a:satOff val="6301"/>
                    <a:lumOff val="-20829"/>
                  </a:schemeClr>
                </a:solidFill>
              </a:rPr>
              <a:t>she shall not stand </a:t>
            </a:r>
            <a:r>
              <a:rPr i="1">
                <a:solidFill>
                  <a:schemeClr val="accent5">
                    <a:hueOff val="122773"/>
                    <a:satOff val="6301"/>
                    <a:lumOff val="-20829"/>
                  </a:schemeClr>
                </a:solidFill>
              </a:rPr>
              <a:t>on his side,</a:t>
            </a:r>
            <a:r>
              <a:rPr>
                <a:solidFill>
                  <a:schemeClr val="accent5">
                    <a:hueOff val="122773"/>
                    <a:satOff val="6301"/>
                    <a:lumOff val="-20829"/>
                  </a:schemeClr>
                </a:solidFill>
              </a:rPr>
              <a:t> neither be for him.</a:t>
            </a:r>
          </a:p>
        </p:txBody>
      </p:sp>
      <p:pic>
        <p:nvPicPr>
          <p:cNvPr id="642"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43"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44" name="Daniel 11:17"/>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11:17</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And in those times there shall many stand up against the king of the south: also the robbers of thy people shall exalt themselves to establish the vision; but they shall fall."/>
          <p:cNvSpPr txBox="1"/>
          <p:nvPr/>
        </p:nvSpPr>
        <p:spPr>
          <a:xfrm>
            <a:off x="1194083" y="3602413"/>
            <a:ext cx="13228864" cy="582930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And </a:t>
            </a:r>
            <a:r>
              <a:rPr>
                <a:solidFill>
                  <a:schemeClr val="accent5">
                    <a:hueOff val="122773"/>
                    <a:satOff val="6301"/>
                    <a:lumOff val="-20829"/>
                  </a:schemeClr>
                </a:solidFill>
              </a:rPr>
              <a:t>in those times</a:t>
            </a:r>
            <a:r>
              <a:t> there shall many stand up against the king of the south: also the robbers of thy people shall exalt themselves to establish the vision; but they shall fall.</a:t>
            </a:r>
          </a:p>
        </p:txBody>
      </p:sp>
      <p:pic>
        <p:nvPicPr>
          <p:cNvPr id="190"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191"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192" name="Daniel 11:14"/>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11:14</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Caesar assassination.jpg" descr="Caesar assassination.jpg"/>
          <p:cNvPicPr>
            <a:picLocks noChangeAspect="1"/>
          </p:cNvPicPr>
          <p:nvPr/>
        </p:nvPicPr>
        <p:blipFill>
          <a:blip r:embed="rId2"/>
          <a:srcRect l="10808" r="10808"/>
          <a:stretch>
            <a:fillRect/>
          </a:stretch>
        </p:blipFill>
        <p:spPr>
          <a:xfrm>
            <a:off x="0" y="-4165600"/>
            <a:ext cx="24384000" cy="18288000"/>
          </a:xfrm>
          <a:prstGeom prst="rect">
            <a:avLst/>
          </a:prstGeom>
          <a:ln w="254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Then shall stand up in his estate a raiser of taxes in the glory of the kingdom: but within few days he shall be destroyed, neither in anger, nor in battle."/>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Then shall stand up in his estate a raiser of taxes </a:t>
            </a:r>
            <a:r>
              <a:rPr i="1"/>
              <a:t>in</a:t>
            </a:r>
            <a:r>
              <a:t> the glory of the kingdom: but within few days he shall be destroyed, neither in anger, nor in battle.</a:t>
            </a:r>
          </a:p>
        </p:txBody>
      </p:sp>
      <p:pic>
        <p:nvPicPr>
          <p:cNvPr id="649"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50"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51" name="Daniel 11:2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11:20</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Then shall stand up in his estate a raiser of taxes in the glory of the kingdom: but within few days he shall be destroyed, neither in anger, nor in battle."/>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Then shall </a:t>
            </a:r>
            <a:r>
              <a:rPr>
                <a:solidFill>
                  <a:schemeClr val="accent5">
                    <a:hueOff val="122773"/>
                    <a:satOff val="6301"/>
                    <a:lumOff val="-20829"/>
                  </a:schemeClr>
                </a:solidFill>
              </a:rPr>
              <a:t>stand up in his estate</a:t>
            </a:r>
            <a:r>
              <a:t> a raiser of taxes </a:t>
            </a:r>
            <a:r>
              <a:rPr i="1"/>
              <a:t>in</a:t>
            </a:r>
            <a:r>
              <a:t> the glory of the kingdom: but within few days he shall be destroyed, neither in anger, nor in battle.</a:t>
            </a:r>
          </a:p>
        </p:txBody>
      </p:sp>
      <p:pic>
        <p:nvPicPr>
          <p:cNvPr id="654"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55"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56" name="Daniel 11:2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11:20</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Then shall stand up in his estate a raiser of taxes in the glory of the kingdom: but within few days he shall be destroyed, neither in anger, nor in battle."/>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Then shall stand up in his estate a raiser of taxes </a:t>
            </a:r>
            <a:r>
              <a:rPr i="1"/>
              <a:t>in</a:t>
            </a:r>
            <a:r>
              <a:t> the </a:t>
            </a:r>
            <a:r>
              <a:rPr>
                <a:solidFill>
                  <a:schemeClr val="accent5">
                    <a:hueOff val="122773"/>
                    <a:satOff val="6301"/>
                    <a:lumOff val="-20829"/>
                  </a:schemeClr>
                </a:solidFill>
              </a:rPr>
              <a:t>glory of the kingdom</a:t>
            </a:r>
            <a:r>
              <a:t>: but within few days he shall be destroyed, neither in anger, nor in battle.</a:t>
            </a:r>
          </a:p>
        </p:txBody>
      </p:sp>
      <p:pic>
        <p:nvPicPr>
          <p:cNvPr id="659"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60"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61" name="Daniel 11:2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11:20</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Then shall stand up in his estate a raiser of taxes in the glory of the kingdom: but within few days he shall be destroyed, neither in anger, nor in battle."/>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Then shall stand up in his estate a </a:t>
            </a:r>
            <a:r>
              <a:rPr>
                <a:solidFill>
                  <a:schemeClr val="accent5">
                    <a:hueOff val="122773"/>
                    <a:satOff val="6301"/>
                    <a:lumOff val="-20829"/>
                  </a:schemeClr>
                </a:solidFill>
              </a:rPr>
              <a:t>raiser of taxes</a:t>
            </a:r>
            <a:r>
              <a:t> </a:t>
            </a:r>
            <a:r>
              <a:rPr i="1"/>
              <a:t>in</a:t>
            </a:r>
            <a:r>
              <a:t> the glory of the kingdom: but within few days he shall be destroyed, neither in anger, nor in battle.</a:t>
            </a:r>
          </a:p>
        </p:txBody>
      </p:sp>
      <p:pic>
        <p:nvPicPr>
          <p:cNvPr id="664"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65"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66" name="Daniel 11:2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11:20</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JosephMaryBethlehem.jpg" descr="JosephMaryBethlehem.jpg"/>
          <p:cNvPicPr>
            <a:picLocks noChangeAspect="1"/>
          </p:cNvPicPr>
          <p:nvPr/>
        </p:nvPicPr>
        <p:blipFill>
          <a:blip r:embed="rId2"/>
          <a:srcRect l="2400" r="2400"/>
          <a:stretch>
            <a:fillRect/>
          </a:stretch>
        </p:blipFill>
        <p:spPr>
          <a:xfrm>
            <a:off x="0" y="-3200400"/>
            <a:ext cx="24384000" cy="18288000"/>
          </a:xfrm>
          <a:prstGeom prst="rect">
            <a:avLst/>
          </a:prstGeom>
          <a:ln w="254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And it came to pass in those days, that there went out a decree from Caesar Augustus, that all the world should be taxed."/>
          <p:cNvSpPr txBox="1"/>
          <p:nvPr/>
        </p:nvSpPr>
        <p:spPr>
          <a:xfrm>
            <a:off x="1194083" y="3602413"/>
            <a:ext cx="13228864" cy="395478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90000"/>
              </a:lnSpc>
              <a:buClrTx/>
              <a:defRPr sz="7200" b="1">
                <a:solidFill>
                  <a:schemeClr val="accent6">
                    <a:hueOff val="-186402"/>
                    <a:lumOff val="-30311"/>
                  </a:schemeClr>
                </a:solidFill>
                <a:latin typeface="Perpetua"/>
                <a:ea typeface="Perpetua"/>
                <a:cs typeface="Perpetua"/>
                <a:sym typeface="Perpetua"/>
              </a:defRPr>
            </a:lvl1pPr>
          </a:lstStyle>
          <a:p>
            <a:r>
              <a:t>And it came to pass in those days, that there went out a decree from Caesar Augustus, that all the world should be taxed.</a:t>
            </a:r>
          </a:p>
        </p:txBody>
      </p:sp>
      <p:pic>
        <p:nvPicPr>
          <p:cNvPr id="671"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72" name="Line"/>
          <p:cNvSpPr/>
          <p:nvPr/>
        </p:nvSpPr>
        <p:spPr>
          <a:xfrm>
            <a:off x="1229009" y="3285228"/>
            <a:ext cx="3368239"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73" name="Luke 2:1"/>
          <p:cNvSpPr txBox="1"/>
          <p:nvPr/>
        </p:nvSpPr>
        <p:spPr>
          <a:xfrm>
            <a:off x="1195847" y="2297132"/>
            <a:ext cx="3434563"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Luke 2:1</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And this taxing was first made when Cyrenius was governor of Syria.)"/>
          <p:cNvSpPr txBox="1"/>
          <p:nvPr/>
        </p:nvSpPr>
        <p:spPr>
          <a:xfrm>
            <a:off x="1194083" y="3602413"/>
            <a:ext cx="13228864" cy="301752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rPr i="1"/>
              <a:t>(And</a:t>
            </a:r>
            <a:r>
              <a:t> this taxing was first made when Cyrenius was governor of Syria.)</a:t>
            </a:r>
          </a:p>
        </p:txBody>
      </p:sp>
      <p:pic>
        <p:nvPicPr>
          <p:cNvPr id="676"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77" name="Line"/>
          <p:cNvSpPr/>
          <p:nvPr/>
        </p:nvSpPr>
        <p:spPr>
          <a:xfrm>
            <a:off x="1229009" y="3285228"/>
            <a:ext cx="3368239"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78" name="Luke 2:2"/>
          <p:cNvSpPr txBox="1"/>
          <p:nvPr/>
        </p:nvSpPr>
        <p:spPr>
          <a:xfrm>
            <a:off x="1195847" y="2297132"/>
            <a:ext cx="3434563"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Luke 2:2</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Then shall stand up in his estate a raiser of taxes in the glory of the kingdom: but within few days he shall be destroyed, neither in anger, nor in battle."/>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Then shall stand up in his estate a raiser of taxes </a:t>
            </a:r>
            <a:r>
              <a:rPr i="1"/>
              <a:t>in</a:t>
            </a:r>
            <a:r>
              <a:t> the glory of the kingdom: but within </a:t>
            </a:r>
            <a:r>
              <a:rPr>
                <a:solidFill>
                  <a:schemeClr val="accent5">
                    <a:hueOff val="122773"/>
                    <a:satOff val="6301"/>
                    <a:lumOff val="-20829"/>
                  </a:schemeClr>
                </a:solidFill>
              </a:rPr>
              <a:t>few days</a:t>
            </a:r>
            <a:r>
              <a:t> he shall be destroyed, neither in anger, nor in battle.</a:t>
            </a:r>
          </a:p>
        </p:txBody>
      </p:sp>
      <p:pic>
        <p:nvPicPr>
          <p:cNvPr id="681"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82"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83" name="Daniel 11:2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11:20</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Then shall stand up in his estate a raiser of taxes in the glory of the kingdom: but within few days he shall be destroyed, neither in anger, nor in battle."/>
          <p:cNvSpPr txBox="1"/>
          <p:nvPr/>
        </p:nvSpPr>
        <p:spPr>
          <a:xfrm>
            <a:off x="1194083" y="3602413"/>
            <a:ext cx="13228864" cy="4892041"/>
          </a:xfrm>
          <a:prstGeom prst="rect">
            <a:avLst/>
          </a:prstGeom>
          <a:ln w="12700">
            <a:miter lim="400000"/>
          </a:ln>
          <a:effectLst>
            <a:outerShdw blurRad="101600" dist="127000" dir="8100000" rotWithShape="0">
              <a:schemeClr val="accent6">
                <a:hueOff val="-186402"/>
                <a:lumOff val="-30311"/>
                <a:alpha val="3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90000"/>
              </a:lnSpc>
              <a:buClrTx/>
              <a:defRPr sz="7200" b="1">
                <a:solidFill>
                  <a:schemeClr val="accent6">
                    <a:hueOff val="-186402"/>
                    <a:lumOff val="-30311"/>
                  </a:schemeClr>
                </a:solidFill>
                <a:latin typeface="Perpetua"/>
                <a:ea typeface="Perpetua"/>
                <a:cs typeface="Perpetua"/>
                <a:sym typeface="Perpetua"/>
              </a:defRPr>
            </a:pPr>
            <a:r>
              <a:t>Then shall stand up in his estate a raiser of taxes </a:t>
            </a:r>
            <a:r>
              <a:rPr i="1"/>
              <a:t>in</a:t>
            </a:r>
            <a:r>
              <a:t> the glory of the kingdom: but within few days he shall be destroyed, </a:t>
            </a:r>
            <a:r>
              <a:rPr>
                <a:solidFill>
                  <a:schemeClr val="accent5">
                    <a:hueOff val="122773"/>
                    <a:satOff val="6301"/>
                    <a:lumOff val="-20829"/>
                  </a:schemeClr>
                </a:solidFill>
              </a:rPr>
              <a:t>neither in anger, nor in battle</a:t>
            </a:r>
            <a:r>
              <a:t>.</a:t>
            </a:r>
          </a:p>
        </p:txBody>
      </p:sp>
      <p:pic>
        <p:nvPicPr>
          <p:cNvPr id="686" name="bible.jpg" descr="bible.jpg"/>
          <p:cNvPicPr>
            <a:picLocks noChangeAspect="1"/>
          </p:cNvPicPr>
          <p:nvPr/>
        </p:nvPicPr>
        <p:blipFill>
          <a:blip r:embed="rId2"/>
          <a:srcRect l="25406" t="3261" r="28294" b="4202"/>
          <a:stretch>
            <a:fillRect/>
          </a:stretch>
        </p:blipFill>
        <p:spPr>
          <a:xfrm>
            <a:off x="15258910" y="1893292"/>
            <a:ext cx="6557464" cy="9829565"/>
          </a:xfrm>
          <a:custGeom>
            <a:avLst/>
            <a:gdLst/>
            <a:ahLst/>
            <a:cxnLst>
              <a:cxn ang="0">
                <a:pos x="wd2" y="hd2"/>
              </a:cxn>
              <a:cxn ang="5400000">
                <a:pos x="wd2" y="hd2"/>
              </a:cxn>
              <a:cxn ang="10800000">
                <a:pos x="wd2" y="hd2"/>
              </a:cxn>
              <a:cxn ang="16200000">
                <a:pos x="wd2" y="hd2"/>
              </a:cxn>
            </a:cxnLst>
            <a:rect l="0" t="0" r="r" b="b"/>
            <a:pathLst>
              <a:path w="21508" h="21594" extrusionOk="0">
                <a:moveTo>
                  <a:pt x="18621" y="0"/>
                </a:moveTo>
                <a:lnTo>
                  <a:pt x="16474" y="17"/>
                </a:lnTo>
                <a:cubicBezTo>
                  <a:pt x="15042" y="27"/>
                  <a:pt x="14062" y="62"/>
                  <a:pt x="13528" y="120"/>
                </a:cubicBezTo>
                <a:cubicBezTo>
                  <a:pt x="12565" y="226"/>
                  <a:pt x="9103" y="309"/>
                  <a:pt x="8915" y="231"/>
                </a:cubicBezTo>
                <a:cubicBezTo>
                  <a:pt x="8725" y="152"/>
                  <a:pt x="6927" y="84"/>
                  <a:pt x="5156" y="87"/>
                </a:cubicBezTo>
                <a:cubicBezTo>
                  <a:pt x="4190" y="89"/>
                  <a:pt x="3389" y="88"/>
                  <a:pt x="2970" y="86"/>
                </a:cubicBezTo>
                <a:cubicBezTo>
                  <a:pt x="2936" y="89"/>
                  <a:pt x="2898" y="93"/>
                  <a:pt x="2871" y="95"/>
                </a:cubicBezTo>
                <a:cubicBezTo>
                  <a:pt x="2778" y="103"/>
                  <a:pt x="2654" y="125"/>
                  <a:pt x="2594" y="144"/>
                </a:cubicBezTo>
                <a:cubicBezTo>
                  <a:pt x="2534" y="163"/>
                  <a:pt x="2470" y="178"/>
                  <a:pt x="2453" y="178"/>
                </a:cubicBezTo>
                <a:cubicBezTo>
                  <a:pt x="2439" y="178"/>
                  <a:pt x="2362" y="200"/>
                  <a:pt x="2289" y="221"/>
                </a:cubicBezTo>
                <a:cubicBezTo>
                  <a:pt x="2307" y="276"/>
                  <a:pt x="2232" y="310"/>
                  <a:pt x="2078" y="310"/>
                </a:cubicBezTo>
                <a:cubicBezTo>
                  <a:pt x="1999" y="310"/>
                  <a:pt x="1852" y="355"/>
                  <a:pt x="1752" y="409"/>
                </a:cubicBezTo>
                <a:cubicBezTo>
                  <a:pt x="1577" y="504"/>
                  <a:pt x="1564" y="590"/>
                  <a:pt x="1408" y="2593"/>
                </a:cubicBezTo>
                <a:cubicBezTo>
                  <a:pt x="1319" y="3740"/>
                  <a:pt x="1230" y="4793"/>
                  <a:pt x="1211" y="4932"/>
                </a:cubicBezTo>
                <a:cubicBezTo>
                  <a:pt x="1193" y="5072"/>
                  <a:pt x="1155" y="5617"/>
                  <a:pt x="1125" y="6144"/>
                </a:cubicBezTo>
                <a:cubicBezTo>
                  <a:pt x="1096" y="6671"/>
                  <a:pt x="1034" y="7445"/>
                  <a:pt x="989" y="7864"/>
                </a:cubicBezTo>
                <a:cubicBezTo>
                  <a:pt x="944" y="8282"/>
                  <a:pt x="847" y="9499"/>
                  <a:pt x="777" y="10569"/>
                </a:cubicBezTo>
                <a:cubicBezTo>
                  <a:pt x="640" y="12632"/>
                  <a:pt x="555" y="13681"/>
                  <a:pt x="95" y="18923"/>
                </a:cubicBezTo>
                <a:cubicBezTo>
                  <a:pt x="-61" y="20687"/>
                  <a:pt x="-69" y="20637"/>
                  <a:pt x="411" y="20803"/>
                </a:cubicBezTo>
                <a:cubicBezTo>
                  <a:pt x="510" y="20838"/>
                  <a:pt x="670" y="20869"/>
                  <a:pt x="817" y="20890"/>
                </a:cubicBezTo>
                <a:cubicBezTo>
                  <a:pt x="857" y="20877"/>
                  <a:pt x="901" y="20885"/>
                  <a:pt x="1012" y="20918"/>
                </a:cubicBezTo>
                <a:cubicBezTo>
                  <a:pt x="1155" y="20934"/>
                  <a:pt x="1297" y="20956"/>
                  <a:pt x="1342" y="20975"/>
                </a:cubicBezTo>
                <a:cubicBezTo>
                  <a:pt x="1386" y="20993"/>
                  <a:pt x="2082" y="21010"/>
                  <a:pt x="2913" y="21019"/>
                </a:cubicBezTo>
                <a:cubicBezTo>
                  <a:pt x="2934" y="21015"/>
                  <a:pt x="2961" y="21014"/>
                  <a:pt x="3000" y="21019"/>
                </a:cubicBezTo>
                <a:cubicBezTo>
                  <a:pt x="3000" y="21019"/>
                  <a:pt x="3001" y="21019"/>
                  <a:pt x="3001" y="21019"/>
                </a:cubicBezTo>
                <a:cubicBezTo>
                  <a:pt x="3124" y="21021"/>
                  <a:pt x="3210" y="21024"/>
                  <a:pt x="3338" y="21025"/>
                </a:cubicBezTo>
                <a:cubicBezTo>
                  <a:pt x="3779" y="21027"/>
                  <a:pt x="4171" y="21034"/>
                  <a:pt x="4519" y="21043"/>
                </a:cubicBezTo>
                <a:cubicBezTo>
                  <a:pt x="4602" y="21041"/>
                  <a:pt x="4688" y="21038"/>
                  <a:pt x="4731" y="21034"/>
                </a:cubicBezTo>
                <a:cubicBezTo>
                  <a:pt x="4947" y="21018"/>
                  <a:pt x="5125" y="21032"/>
                  <a:pt x="5266" y="21071"/>
                </a:cubicBezTo>
                <a:cubicBezTo>
                  <a:pt x="5412" y="21080"/>
                  <a:pt x="5522" y="21088"/>
                  <a:pt x="5575" y="21098"/>
                </a:cubicBezTo>
                <a:cubicBezTo>
                  <a:pt x="5711" y="21124"/>
                  <a:pt x="6291" y="21154"/>
                  <a:pt x="6999" y="21176"/>
                </a:cubicBezTo>
                <a:cubicBezTo>
                  <a:pt x="7019" y="21176"/>
                  <a:pt x="7036" y="21177"/>
                  <a:pt x="7056" y="21177"/>
                </a:cubicBezTo>
                <a:cubicBezTo>
                  <a:pt x="7062" y="21178"/>
                  <a:pt x="7070" y="21178"/>
                  <a:pt x="7076" y="21178"/>
                </a:cubicBezTo>
                <a:cubicBezTo>
                  <a:pt x="7308" y="21185"/>
                  <a:pt x="7552" y="21190"/>
                  <a:pt x="7799" y="21195"/>
                </a:cubicBezTo>
                <a:cubicBezTo>
                  <a:pt x="8837" y="21213"/>
                  <a:pt x="9710" y="21238"/>
                  <a:pt x="9740" y="21251"/>
                </a:cubicBezTo>
                <a:cubicBezTo>
                  <a:pt x="9771" y="21263"/>
                  <a:pt x="10475" y="21287"/>
                  <a:pt x="11305" y="21305"/>
                </a:cubicBezTo>
                <a:cubicBezTo>
                  <a:pt x="12639" y="21333"/>
                  <a:pt x="13421" y="21373"/>
                  <a:pt x="16095" y="21551"/>
                </a:cubicBezTo>
                <a:cubicBezTo>
                  <a:pt x="16222" y="21560"/>
                  <a:pt x="16426" y="21567"/>
                  <a:pt x="16654" y="21573"/>
                </a:cubicBezTo>
                <a:cubicBezTo>
                  <a:pt x="16784" y="21559"/>
                  <a:pt x="16850" y="21558"/>
                  <a:pt x="16937" y="21580"/>
                </a:cubicBezTo>
                <a:cubicBezTo>
                  <a:pt x="17938" y="21600"/>
                  <a:pt x="19361" y="21600"/>
                  <a:pt x="19723" y="21576"/>
                </a:cubicBezTo>
                <a:cubicBezTo>
                  <a:pt x="19771" y="21554"/>
                  <a:pt x="19836" y="21516"/>
                  <a:pt x="19905" y="21476"/>
                </a:cubicBezTo>
                <a:cubicBezTo>
                  <a:pt x="20065" y="21352"/>
                  <a:pt x="20407" y="21127"/>
                  <a:pt x="20649" y="20985"/>
                </a:cubicBezTo>
                <a:cubicBezTo>
                  <a:pt x="20702" y="20944"/>
                  <a:pt x="20764" y="20897"/>
                  <a:pt x="20800" y="20865"/>
                </a:cubicBezTo>
                <a:cubicBezTo>
                  <a:pt x="20877" y="20794"/>
                  <a:pt x="20946" y="20738"/>
                  <a:pt x="20999" y="20697"/>
                </a:cubicBezTo>
                <a:cubicBezTo>
                  <a:pt x="21016" y="20655"/>
                  <a:pt x="21041" y="20611"/>
                  <a:pt x="21072" y="20574"/>
                </a:cubicBezTo>
                <a:cubicBezTo>
                  <a:pt x="21159" y="20470"/>
                  <a:pt x="21279" y="18867"/>
                  <a:pt x="21289" y="17671"/>
                </a:cubicBezTo>
                <a:cubicBezTo>
                  <a:pt x="21290" y="17544"/>
                  <a:pt x="21300" y="17418"/>
                  <a:pt x="21314" y="17314"/>
                </a:cubicBezTo>
                <a:cubicBezTo>
                  <a:pt x="21310" y="17300"/>
                  <a:pt x="21304" y="17290"/>
                  <a:pt x="21294" y="17283"/>
                </a:cubicBezTo>
                <a:cubicBezTo>
                  <a:pt x="21277" y="17268"/>
                  <a:pt x="21278" y="17259"/>
                  <a:pt x="21297" y="17251"/>
                </a:cubicBezTo>
                <a:cubicBezTo>
                  <a:pt x="21312" y="17245"/>
                  <a:pt x="21319" y="17226"/>
                  <a:pt x="21313" y="17209"/>
                </a:cubicBezTo>
                <a:cubicBezTo>
                  <a:pt x="21306" y="17193"/>
                  <a:pt x="21311" y="17175"/>
                  <a:pt x="21324" y="17169"/>
                </a:cubicBezTo>
                <a:cubicBezTo>
                  <a:pt x="21337" y="17164"/>
                  <a:pt x="21329" y="17150"/>
                  <a:pt x="21305" y="17138"/>
                </a:cubicBezTo>
                <a:cubicBezTo>
                  <a:pt x="21268" y="17120"/>
                  <a:pt x="21266" y="17111"/>
                  <a:pt x="21290" y="17079"/>
                </a:cubicBezTo>
                <a:cubicBezTo>
                  <a:pt x="21307" y="17058"/>
                  <a:pt x="21315" y="17013"/>
                  <a:pt x="21310" y="16980"/>
                </a:cubicBezTo>
                <a:cubicBezTo>
                  <a:pt x="21305" y="16947"/>
                  <a:pt x="21311" y="16915"/>
                  <a:pt x="21323" y="16910"/>
                </a:cubicBezTo>
                <a:cubicBezTo>
                  <a:pt x="21328" y="16908"/>
                  <a:pt x="21333" y="16898"/>
                  <a:pt x="21336" y="16888"/>
                </a:cubicBezTo>
                <a:cubicBezTo>
                  <a:pt x="21297" y="16842"/>
                  <a:pt x="21293" y="16785"/>
                  <a:pt x="21331" y="16731"/>
                </a:cubicBezTo>
                <a:cubicBezTo>
                  <a:pt x="21337" y="16721"/>
                  <a:pt x="21343" y="16708"/>
                  <a:pt x="21349" y="16696"/>
                </a:cubicBezTo>
                <a:cubicBezTo>
                  <a:pt x="21352" y="16665"/>
                  <a:pt x="21349" y="16638"/>
                  <a:pt x="21340" y="16634"/>
                </a:cubicBezTo>
                <a:cubicBezTo>
                  <a:pt x="21330" y="16630"/>
                  <a:pt x="21332" y="16609"/>
                  <a:pt x="21344" y="16589"/>
                </a:cubicBezTo>
                <a:cubicBezTo>
                  <a:pt x="21358" y="16564"/>
                  <a:pt x="21355" y="16544"/>
                  <a:pt x="21339" y="16533"/>
                </a:cubicBezTo>
                <a:cubicBezTo>
                  <a:pt x="21320" y="16520"/>
                  <a:pt x="21319" y="16509"/>
                  <a:pt x="21339" y="16494"/>
                </a:cubicBezTo>
                <a:cubicBezTo>
                  <a:pt x="21367" y="16471"/>
                  <a:pt x="21367" y="16437"/>
                  <a:pt x="21337" y="16405"/>
                </a:cubicBezTo>
                <a:cubicBezTo>
                  <a:pt x="21327" y="16395"/>
                  <a:pt x="21330" y="16382"/>
                  <a:pt x="21344" y="16377"/>
                </a:cubicBezTo>
                <a:cubicBezTo>
                  <a:pt x="21376" y="16363"/>
                  <a:pt x="21375" y="16292"/>
                  <a:pt x="21342" y="16279"/>
                </a:cubicBezTo>
                <a:cubicBezTo>
                  <a:pt x="21327" y="16273"/>
                  <a:pt x="21327" y="16261"/>
                  <a:pt x="21340" y="16249"/>
                </a:cubicBezTo>
                <a:cubicBezTo>
                  <a:pt x="21373" y="16221"/>
                  <a:pt x="21392" y="16159"/>
                  <a:pt x="21370" y="16150"/>
                </a:cubicBezTo>
                <a:cubicBezTo>
                  <a:pt x="21359" y="16146"/>
                  <a:pt x="21353" y="16095"/>
                  <a:pt x="21357" y="16037"/>
                </a:cubicBezTo>
                <a:cubicBezTo>
                  <a:pt x="21361" y="15979"/>
                  <a:pt x="21354" y="15927"/>
                  <a:pt x="21341" y="15922"/>
                </a:cubicBezTo>
                <a:cubicBezTo>
                  <a:pt x="21327" y="15916"/>
                  <a:pt x="21327" y="15904"/>
                  <a:pt x="21340" y="15893"/>
                </a:cubicBezTo>
                <a:cubicBezTo>
                  <a:pt x="21352" y="15882"/>
                  <a:pt x="21360" y="15812"/>
                  <a:pt x="21358" y="15737"/>
                </a:cubicBezTo>
                <a:cubicBezTo>
                  <a:pt x="21356" y="15661"/>
                  <a:pt x="21363" y="15590"/>
                  <a:pt x="21374" y="15581"/>
                </a:cubicBezTo>
                <a:cubicBezTo>
                  <a:pt x="21395" y="15561"/>
                  <a:pt x="21396" y="15539"/>
                  <a:pt x="21384" y="15364"/>
                </a:cubicBezTo>
                <a:cubicBezTo>
                  <a:pt x="21380" y="15297"/>
                  <a:pt x="21387" y="15234"/>
                  <a:pt x="21398" y="15223"/>
                </a:cubicBezTo>
                <a:cubicBezTo>
                  <a:pt x="21404" y="15218"/>
                  <a:pt x="21405" y="15214"/>
                  <a:pt x="21405" y="15209"/>
                </a:cubicBezTo>
                <a:cubicBezTo>
                  <a:pt x="21405" y="15208"/>
                  <a:pt x="21405" y="15206"/>
                  <a:pt x="21405" y="15205"/>
                </a:cubicBezTo>
                <a:cubicBezTo>
                  <a:pt x="21404" y="15200"/>
                  <a:pt x="21401" y="15196"/>
                  <a:pt x="21395" y="15194"/>
                </a:cubicBezTo>
                <a:cubicBezTo>
                  <a:pt x="21361" y="15179"/>
                  <a:pt x="21362" y="15116"/>
                  <a:pt x="21397" y="15092"/>
                </a:cubicBezTo>
                <a:cubicBezTo>
                  <a:pt x="21400" y="15090"/>
                  <a:pt x="21400" y="15083"/>
                  <a:pt x="21402" y="15080"/>
                </a:cubicBezTo>
                <a:cubicBezTo>
                  <a:pt x="21401" y="15018"/>
                  <a:pt x="21401" y="14977"/>
                  <a:pt x="21400" y="14910"/>
                </a:cubicBezTo>
                <a:cubicBezTo>
                  <a:pt x="21395" y="14901"/>
                  <a:pt x="21391" y="14889"/>
                  <a:pt x="21385" y="14882"/>
                </a:cubicBezTo>
                <a:cubicBezTo>
                  <a:pt x="21376" y="14872"/>
                  <a:pt x="21378" y="14860"/>
                  <a:pt x="21391" y="14854"/>
                </a:cubicBezTo>
                <a:cubicBezTo>
                  <a:pt x="21404" y="14849"/>
                  <a:pt x="21398" y="14824"/>
                  <a:pt x="21376" y="14795"/>
                </a:cubicBezTo>
                <a:cubicBezTo>
                  <a:pt x="21356" y="14768"/>
                  <a:pt x="21344" y="14727"/>
                  <a:pt x="21350" y="14705"/>
                </a:cubicBezTo>
                <a:cubicBezTo>
                  <a:pt x="21357" y="14683"/>
                  <a:pt x="21353" y="14663"/>
                  <a:pt x="21342" y="14658"/>
                </a:cubicBezTo>
                <a:cubicBezTo>
                  <a:pt x="21332" y="14654"/>
                  <a:pt x="21341" y="14628"/>
                  <a:pt x="21361" y="14601"/>
                </a:cubicBezTo>
                <a:cubicBezTo>
                  <a:pt x="21388" y="14564"/>
                  <a:pt x="21394" y="14521"/>
                  <a:pt x="21384" y="14436"/>
                </a:cubicBezTo>
                <a:cubicBezTo>
                  <a:pt x="21376" y="14363"/>
                  <a:pt x="21381" y="14312"/>
                  <a:pt x="21397" y="14299"/>
                </a:cubicBezTo>
                <a:cubicBezTo>
                  <a:pt x="21397" y="14287"/>
                  <a:pt x="21397" y="14271"/>
                  <a:pt x="21397" y="14259"/>
                </a:cubicBezTo>
                <a:cubicBezTo>
                  <a:pt x="21396" y="14257"/>
                  <a:pt x="21395" y="14255"/>
                  <a:pt x="21393" y="14254"/>
                </a:cubicBezTo>
                <a:cubicBezTo>
                  <a:pt x="21369" y="14234"/>
                  <a:pt x="21377" y="14208"/>
                  <a:pt x="21397" y="14203"/>
                </a:cubicBezTo>
                <a:cubicBezTo>
                  <a:pt x="21397" y="14179"/>
                  <a:pt x="21397" y="14151"/>
                  <a:pt x="21397" y="14126"/>
                </a:cubicBezTo>
                <a:cubicBezTo>
                  <a:pt x="21384" y="14105"/>
                  <a:pt x="21377" y="14079"/>
                  <a:pt x="21384" y="14050"/>
                </a:cubicBezTo>
                <a:cubicBezTo>
                  <a:pt x="21389" y="14030"/>
                  <a:pt x="21392" y="13976"/>
                  <a:pt x="21396" y="13928"/>
                </a:cubicBezTo>
                <a:cubicBezTo>
                  <a:pt x="21392" y="13333"/>
                  <a:pt x="21389" y="12772"/>
                  <a:pt x="21391" y="12098"/>
                </a:cubicBezTo>
                <a:cubicBezTo>
                  <a:pt x="21388" y="11874"/>
                  <a:pt x="21387" y="11584"/>
                  <a:pt x="21384" y="11474"/>
                </a:cubicBezTo>
                <a:cubicBezTo>
                  <a:pt x="21378" y="11247"/>
                  <a:pt x="21381" y="10957"/>
                  <a:pt x="21389" y="10829"/>
                </a:cubicBezTo>
                <a:cubicBezTo>
                  <a:pt x="21398" y="10701"/>
                  <a:pt x="21399" y="10594"/>
                  <a:pt x="21392" y="10591"/>
                </a:cubicBezTo>
                <a:cubicBezTo>
                  <a:pt x="21385" y="10588"/>
                  <a:pt x="21382" y="10360"/>
                  <a:pt x="21387" y="10085"/>
                </a:cubicBezTo>
                <a:cubicBezTo>
                  <a:pt x="21391" y="9810"/>
                  <a:pt x="21394" y="9568"/>
                  <a:pt x="21392" y="9545"/>
                </a:cubicBezTo>
                <a:cubicBezTo>
                  <a:pt x="21383" y="9443"/>
                  <a:pt x="21384" y="9364"/>
                  <a:pt x="21401" y="8944"/>
                </a:cubicBezTo>
                <a:cubicBezTo>
                  <a:pt x="21410" y="8728"/>
                  <a:pt x="21420" y="8577"/>
                  <a:pt x="21427" y="8517"/>
                </a:cubicBezTo>
                <a:cubicBezTo>
                  <a:pt x="21436" y="8201"/>
                  <a:pt x="21446" y="7954"/>
                  <a:pt x="21457" y="7835"/>
                </a:cubicBezTo>
                <a:cubicBezTo>
                  <a:pt x="21531" y="7032"/>
                  <a:pt x="21522" y="3295"/>
                  <a:pt x="21444" y="2339"/>
                </a:cubicBezTo>
                <a:cubicBezTo>
                  <a:pt x="21421" y="2060"/>
                  <a:pt x="21407" y="1794"/>
                  <a:pt x="21404" y="1589"/>
                </a:cubicBezTo>
                <a:cubicBezTo>
                  <a:pt x="21400" y="1564"/>
                  <a:pt x="21397" y="1527"/>
                  <a:pt x="21393" y="1508"/>
                </a:cubicBezTo>
                <a:cubicBezTo>
                  <a:pt x="21383" y="1459"/>
                  <a:pt x="21380" y="1410"/>
                  <a:pt x="21385" y="1399"/>
                </a:cubicBezTo>
                <a:cubicBezTo>
                  <a:pt x="21391" y="1389"/>
                  <a:pt x="21374" y="1351"/>
                  <a:pt x="21346" y="1315"/>
                </a:cubicBezTo>
                <a:cubicBezTo>
                  <a:pt x="21319" y="1279"/>
                  <a:pt x="21296" y="1229"/>
                  <a:pt x="21296" y="1203"/>
                </a:cubicBezTo>
                <a:cubicBezTo>
                  <a:pt x="21296" y="1172"/>
                  <a:pt x="21233" y="1099"/>
                  <a:pt x="21146" y="1012"/>
                </a:cubicBezTo>
                <a:cubicBezTo>
                  <a:pt x="21053" y="947"/>
                  <a:pt x="20961" y="868"/>
                  <a:pt x="20913" y="803"/>
                </a:cubicBezTo>
                <a:cubicBezTo>
                  <a:pt x="20834" y="738"/>
                  <a:pt x="20752" y="673"/>
                  <a:pt x="20664" y="609"/>
                </a:cubicBezTo>
                <a:cubicBezTo>
                  <a:pt x="20612" y="606"/>
                  <a:pt x="20584" y="588"/>
                  <a:pt x="20581" y="552"/>
                </a:cubicBezTo>
                <a:cubicBezTo>
                  <a:pt x="20531" y="519"/>
                  <a:pt x="20467" y="484"/>
                  <a:pt x="20396" y="447"/>
                </a:cubicBezTo>
                <a:cubicBezTo>
                  <a:pt x="20354" y="446"/>
                  <a:pt x="20315" y="438"/>
                  <a:pt x="20292" y="424"/>
                </a:cubicBezTo>
                <a:cubicBezTo>
                  <a:pt x="20252" y="399"/>
                  <a:pt x="19872" y="297"/>
                  <a:pt x="19443" y="195"/>
                </a:cubicBezTo>
                <a:cubicBezTo>
                  <a:pt x="19395" y="195"/>
                  <a:pt x="19329" y="177"/>
                  <a:pt x="19249" y="149"/>
                </a:cubicBezTo>
                <a:lnTo>
                  <a:pt x="18621" y="0"/>
                </a:lnTo>
                <a:close/>
              </a:path>
            </a:pathLst>
          </a:custGeom>
          <a:ln w="25400">
            <a:miter lim="400000"/>
          </a:ln>
          <a:effectLst>
            <a:outerShdw blurRad="444500" dist="317500" dir="8100000" rotWithShape="0">
              <a:schemeClr val="accent6">
                <a:hueOff val="-186402"/>
                <a:lumOff val="-30311"/>
                <a:alpha val="60000"/>
              </a:schemeClr>
            </a:outerShdw>
          </a:effectLst>
        </p:spPr>
      </p:pic>
      <p:sp>
        <p:nvSpPr>
          <p:cNvPr id="687" name="Line"/>
          <p:cNvSpPr/>
          <p:nvPr/>
        </p:nvSpPr>
        <p:spPr>
          <a:xfrm>
            <a:off x="1229009" y="3285228"/>
            <a:ext cx="4915586" cy="1"/>
          </a:xfrm>
          <a:prstGeom prst="line">
            <a:avLst/>
          </a:prstGeom>
          <a:ln w="190500">
            <a:solidFill>
              <a:schemeClr val="accent5">
                <a:hueOff val="122773"/>
                <a:satOff val="6301"/>
                <a:lumOff val="-20829"/>
              </a:schemeClr>
            </a:solidFill>
            <a:miter lim="400000"/>
          </a:ln>
        </p:spPr>
        <p:txBody>
          <a:bodyPr lIns="50800" tIns="50800" rIns="50800" bIns="50800" anchor="ctr"/>
          <a:lstStyle/>
          <a:p>
            <a:pPr>
              <a:buClrTx/>
              <a:defRPr sz="5000"/>
            </a:pPr>
            <a:endParaRPr/>
          </a:p>
        </p:txBody>
      </p:sp>
      <p:sp>
        <p:nvSpPr>
          <p:cNvPr id="688" name="Daniel 11:20"/>
          <p:cNvSpPr txBox="1"/>
          <p:nvPr/>
        </p:nvSpPr>
        <p:spPr>
          <a:xfrm>
            <a:off x="1195847" y="2297132"/>
            <a:ext cx="4981910"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90000"/>
              </a:lnSpc>
              <a:buClrTx/>
              <a:defRPr sz="7500" b="1">
                <a:solidFill>
                  <a:schemeClr val="accent6">
                    <a:hueOff val="-186402"/>
                    <a:lumOff val="-30311"/>
                  </a:schemeClr>
                </a:solidFill>
                <a:latin typeface="Perpetua"/>
                <a:ea typeface="Perpetua"/>
                <a:cs typeface="Perpetua"/>
                <a:sym typeface="Perpetua"/>
              </a:defRPr>
            </a:lvl1pPr>
          </a:lstStyle>
          <a:p>
            <a:r>
              <a:t>Daniel 11:20</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TotalTime>
  <Words>4846</Words>
  <Application>Microsoft Office PowerPoint</Application>
  <PresentationFormat>Custom</PresentationFormat>
  <Paragraphs>333</Paragraphs>
  <Slides>123</Slides>
  <Notes>0</Notes>
  <HiddenSlides>0</HiddenSlides>
  <MMClips>0</MMClips>
  <ScaleCrop>false</ScaleCrop>
  <HeadingPairs>
    <vt:vector size="4" baseType="variant">
      <vt:variant>
        <vt:lpstr>Theme</vt:lpstr>
      </vt:variant>
      <vt:variant>
        <vt:i4>1</vt:i4>
      </vt:variant>
      <vt:variant>
        <vt:lpstr>Slide Titles</vt:lpstr>
      </vt:variant>
      <vt:variant>
        <vt:i4>123</vt:i4>
      </vt:variant>
    </vt:vector>
  </HeadingPairs>
  <TitlesOfParts>
    <vt:vector size="124" baseType="lpstr">
      <vt:lpstr>Renaissance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12</cp:revision>
  <dcterms:modified xsi:type="dcterms:W3CDTF">2023-03-11T21:53:05Z</dcterms:modified>
</cp:coreProperties>
</file>