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7" r:id="rId2"/>
    <p:sldId id="351" r:id="rId3"/>
    <p:sldId id="352" r:id="rId4"/>
    <p:sldId id="393" r:id="rId5"/>
    <p:sldId id="394" r:id="rId6"/>
    <p:sldId id="395" r:id="rId7"/>
    <p:sldId id="390" r:id="rId8"/>
    <p:sldId id="396" r:id="rId9"/>
    <p:sldId id="385" r:id="rId10"/>
    <p:sldId id="398" r:id="rId11"/>
    <p:sldId id="3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88"/>
    <p:restoredTop sz="92678"/>
  </p:normalViewPr>
  <p:slideViewPr>
    <p:cSldViewPr snapToGrid="0" snapToObjects="1">
      <p:cViewPr varScale="1">
        <p:scale>
          <a:sx n="81" d="100"/>
          <a:sy n="81" d="100"/>
        </p:scale>
        <p:origin x="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D135E-0D93-7F48-8FB9-B589F2D07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68772-682A-1B43-87A0-EF24C5446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C92A9-254C-5744-8276-1A517E8BC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2A8E-7EDC-0D49-BFC1-BE1692C51C0B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49CCA-C81E-1E45-A827-D0181852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C6727-83E4-2F43-81E4-70B1AF54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6A10-2716-604B-9E09-C665B4EC81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9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0DFDD-F4F0-3E44-BBEF-6CEE6E0E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E119E-4C5B-EE4A-A1A8-FB4A5FA76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0A4DE-6917-7349-86F5-C5A7A5187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2A8E-7EDC-0D49-BFC1-BE1692C51C0B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B3F5F-1FC9-CB46-B9F1-0C1F2D5C2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ABB6F-C238-9C40-9579-0C3658B87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6A10-2716-604B-9E09-C665B4EC81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32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8AF3A6-2885-CF45-83AC-FE083EC991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16822-EC49-1048-AF9C-1E63E1743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F799F-778F-CE4D-BC82-88B6A17E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2A8E-7EDC-0D49-BFC1-BE1692C51C0B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69D10-3548-B743-9CB6-EA5B2B57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25516-3423-A347-92C9-0B63172D6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6A10-2716-604B-9E09-C665B4EC81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D45C6-7EBB-6040-838D-949CEAFE8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966F2-B018-EC47-BAE2-C12155D70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675D3-9EF1-B647-B05D-EFB09FCF1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2A8E-7EDC-0D49-BFC1-BE1692C51C0B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0E40E-021C-E64D-B920-9C82B0A21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ACB6C-F66A-954E-9A30-04DBBF110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6A10-2716-604B-9E09-C665B4EC81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8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0D76C-6271-E541-9507-E92AA399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35813-46D5-D746-AE9F-292DB2AA3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356D4-B1F7-1744-A8D8-F89544BFF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2A8E-7EDC-0D49-BFC1-BE1692C51C0B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3B12C-B62D-FB44-AB02-5BDF00AA7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AB591-5711-B741-9043-063B59DB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6A10-2716-604B-9E09-C665B4EC81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4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44251-1EC8-B843-9F48-FF60B7C34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97666-A820-4A4D-88D8-592973305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4F274B-3C12-FE4D-B706-B3A9A123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7D412-8916-9345-B2C0-2AF033B10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2A8E-7EDC-0D49-BFC1-BE1692C51C0B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D2EF1-BAA7-3546-97C5-43A1D6C97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4A96C-D3F0-7248-9CC7-F18694B76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6A10-2716-604B-9E09-C665B4EC81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7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27DD-1163-414F-ACE4-6ABAFAC8B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61C27-5699-CE46-B544-0E56F0B2C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7A524-6458-644B-8831-C84E0D906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436D8A-1AC8-B24F-BD35-D36DF63A51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50F8A9-2CAA-0F4E-AE97-0647C0E178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3F706B-EE96-F44F-BF3E-BA887D5A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2A8E-7EDC-0D49-BFC1-BE1692C51C0B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4E4446-F07B-454C-A32B-E77D628E2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98CC7D-E954-9B43-BC8A-A405DBF07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6A10-2716-604B-9E09-C665B4EC81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3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4200F-47FB-9F4F-8192-E106E1F06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B54DC-C914-E84A-B2D7-EF202F700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2A8E-7EDC-0D49-BFC1-BE1692C51C0B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1D4ED-4F14-DE43-A741-F92BF114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5137D-5E2C-F84A-A3D4-08C07753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6A10-2716-604B-9E09-C665B4EC81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8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8F6692-7293-F540-B7B1-3039659FD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2A8E-7EDC-0D49-BFC1-BE1692C51C0B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851B59-7A8F-974B-9DEA-543C655F6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33ACD-C7E4-E24E-993A-2FF999582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6A10-2716-604B-9E09-C665B4EC81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7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78001-1201-4A40-B509-341919AD0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43D77-D6D4-504B-9D37-0475EB0D0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1A016-E0F3-B849-8D3C-C8F881196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5D6A3-5D36-BC47-B83D-38D168F7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2A8E-7EDC-0D49-BFC1-BE1692C51C0B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67D81-4D7C-A746-902E-4B7B4E28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4455C-100E-654A-8F12-EDC4D8148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6A10-2716-604B-9E09-C665B4EC81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3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6407-766D-E048-8C6B-74A9F4E73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75EAEA-BABE-8345-BE44-B25335D7BF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91290-07EF-B543-907D-ECB8A47FA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681BB-7AF3-6F4F-8BF8-65810A837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2A8E-7EDC-0D49-BFC1-BE1692C51C0B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45472-4FBB-214D-AC93-D0F5C7F40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658CD-8FC3-0D4E-ADB9-2078BDF7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6A10-2716-604B-9E09-C665B4EC81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8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68D15-7099-7D41-8C02-73E70D27F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03DEA-7BF2-4C4E-B140-877934F77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974D1-1CE2-394B-8969-011385A5D2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82A8E-7EDC-0D49-BFC1-BE1692C51C0B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B445A-9838-4C40-95F5-3CBA63F91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75126-28D2-DD43-AD81-E7546E766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C6A10-2716-604B-9E09-C665B4EC81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46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37331E"/>
          </a:solidFill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080341"/>
            <a:ext cx="12192000" cy="1754326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9690" r="20133"/>
          <a:stretch/>
        </p:blipFill>
        <p:spPr>
          <a:xfrm>
            <a:off x="617954" y="433417"/>
            <a:ext cx="4015006" cy="488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6C290F-0867-BA42-B681-EAA6205F1F22}"/>
              </a:ext>
            </a:extLst>
          </p:cNvPr>
          <p:cNvSpPr txBox="1"/>
          <p:nvPr/>
        </p:nvSpPr>
        <p:spPr>
          <a:xfrm>
            <a:off x="5628600" y="1315662"/>
            <a:ext cx="5491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Thoughts on Daniel 11 and the King of the South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EFD333-A9C8-C847-A0B6-9061B8E9F9E9}"/>
              </a:ext>
            </a:extLst>
          </p:cNvPr>
          <p:cNvSpPr txBox="1"/>
          <p:nvPr/>
        </p:nvSpPr>
        <p:spPr>
          <a:xfrm>
            <a:off x="6142386" y="3309568"/>
            <a:ext cx="43908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Pastor Marcus A. Swearingen Bates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Daniel 11 Conference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Village SDA Church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October 20, 2018</a:t>
            </a:r>
          </a:p>
        </p:txBody>
      </p:sp>
    </p:spTree>
    <p:extLst>
      <p:ext uri="{BB962C8B-B14F-4D97-AF65-F5344CB8AC3E}">
        <p14:creationId xmlns:p14="http://schemas.microsoft.com/office/powerpoint/2010/main" val="174027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37331E"/>
          </a:solidFill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92219"/>
            <a:ext cx="12192000" cy="923330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9690" r="20133"/>
          <a:stretch/>
        </p:blipFill>
        <p:spPr>
          <a:xfrm>
            <a:off x="337180" y="232405"/>
            <a:ext cx="1412109" cy="1656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DEE5F-49FF-684B-9F4F-5CC400CDFB01}"/>
              </a:ext>
            </a:extLst>
          </p:cNvPr>
          <p:cNvSpPr txBox="1"/>
          <p:nvPr/>
        </p:nvSpPr>
        <p:spPr>
          <a:xfrm>
            <a:off x="1888435" y="1920840"/>
            <a:ext cx="898977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8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The “north” describes the highest position where God dwells and is exalted; the “south” describes the lowest position where God is denied altogether (atheism)</a:t>
            </a:r>
          </a:p>
          <a:p>
            <a:pPr marL="571500" indent="-571500">
              <a:spcBef>
                <a:spcPts val="18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Response to claim of “phantomizing” (GC 360); compare Luke 21:24; Rev. 11:2; GC 266; 4SP 188 (4BC 25-38)</a:t>
            </a:r>
          </a:p>
          <a:p>
            <a:pPr marL="571500" indent="-571500">
              <a:spcBef>
                <a:spcPts val="18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Two examples of “going back” in Dan. 11 – vs. 23-29 (vs. 16-22) and vs. 36-39 (vs. 30-35) – both examples fall within their empire’s historical ruling period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343B43-9D93-564D-BAE3-460B9EBF07D2}"/>
              </a:ext>
            </a:extLst>
          </p:cNvPr>
          <p:cNvSpPr txBox="1"/>
          <p:nvPr/>
        </p:nvSpPr>
        <p:spPr>
          <a:xfrm>
            <a:off x="1848680" y="775354"/>
            <a:ext cx="548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Daniel 11 – Summary Points  </a:t>
            </a:r>
          </a:p>
        </p:txBody>
      </p:sp>
    </p:spTree>
    <p:extLst>
      <p:ext uri="{BB962C8B-B14F-4D97-AF65-F5344CB8AC3E}">
        <p14:creationId xmlns:p14="http://schemas.microsoft.com/office/powerpoint/2010/main" val="386955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37331E"/>
          </a:solidFill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92219"/>
            <a:ext cx="12192000" cy="923330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9690" r="20133"/>
          <a:stretch/>
        </p:blipFill>
        <p:spPr>
          <a:xfrm>
            <a:off x="337180" y="232405"/>
            <a:ext cx="1412109" cy="1656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4216E1-3D07-F64F-889A-8A8E68B3382D}"/>
              </a:ext>
            </a:extLst>
          </p:cNvPr>
          <p:cNvSpPr txBox="1"/>
          <p:nvPr/>
        </p:nvSpPr>
        <p:spPr>
          <a:xfrm>
            <a:off x="1403137" y="2057451"/>
            <a:ext cx="9191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buClr>
                <a:schemeClr val="bg1"/>
              </a:buClr>
            </a:pP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Papal Symbol 			Action 	Church Symbol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F43EBB-3C73-5744-B2E7-BEE015EEBE66}"/>
              </a:ext>
            </a:extLst>
          </p:cNvPr>
          <p:cNvSpPr txBox="1"/>
          <p:nvPr/>
        </p:nvSpPr>
        <p:spPr>
          <a:xfrm>
            <a:off x="1387370" y="2811242"/>
            <a:ext cx="8828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King of North			Enters	Glorious Land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497806-6411-214F-9CCD-7D897C06EF5D}"/>
              </a:ext>
            </a:extLst>
          </p:cNvPr>
          <p:cNvSpPr txBox="1"/>
          <p:nvPr/>
        </p:nvSpPr>
        <p:spPr>
          <a:xfrm>
            <a:off x="1848679" y="775354"/>
            <a:ext cx="9455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Parallels – Dan. 11:41; 11:45; Matt. 24:15; 2 Thess. 2:3-4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801B44-4C2C-5B49-B9A4-E577368FE8AB}"/>
              </a:ext>
            </a:extLst>
          </p:cNvPr>
          <p:cNvSpPr txBox="1"/>
          <p:nvPr/>
        </p:nvSpPr>
        <p:spPr>
          <a:xfrm>
            <a:off x="1397876" y="3610034"/>
            <a:ext cx="10047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King of North			Plants		Glorious Holy Mountain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86E4E1-DBC9-A843-A405-83E148D1EDBD}"/>
              </a:ext>
            </a:extLst>
          </p:cNvPr>
          <p:cNvSpPr txBox="1"/>
          <p:nvPr/>
        </p:nvSpPr>
        <p:spPr>
          <a:xfrm>
            <a:off x="1382114" y="4377290"/>
            <a:ext cx="8171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Abomination of Desolation 	Stands	Holy Place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38560F-4573-E246-9F2B-1DF73360E2F5}"/>
              </a:ext>
            </a:extLst>
          </p:cNvPr>
          <p:cNvSpPr txBox="1"/>
          <p:nvPr/>
        </p:nvSpPr>
        <p:spPr>
          <a:xfrm>
            <a:off x="1376852" y="5144552"/>
            <a:ext cx="7688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Man of Sin/Son of Perdition	Sits		Temple</a:t>
            </a:r>
          </a:p>
        </p:txBody>
      </p:sp>
    </p:spTree>
    <p:extLst>
      <p:ext uri="{BB962C8B-B14F-4D97-AF65-F5344CB8AC3E}">
        <p14:creationId xmlns:p14="http://schemas.microsoft.com/office/powerpoint/2010/main" val="374271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37331E"/>
          </a:solidFill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92219"/>
            <a:ext cx="12192000" cy="923330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9690" r="20133"/>
          <a:stretch/>
        </p:blipFill>
        <p:spPr>
          <a:xfrm>
            <a:off x="337180" y="232405"/>
            <a:ext cx="1412109" cy="1656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A0FCCF-9995-7B49-ABA7-67CC2E5988DD}"/>
              </a:ext>
            </a:extLst>
          </p:cNvPr>
          <p:cNvSpPr txBox="1"/>
          <p:nvPr/>
        </p:nvSpPr>
        <p:spPr>
          <a:xfrm>
            <a:off x="1848679" y="775354"/>
            <a:ext cx="795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Apocalyptic Parallels in the Book of Daniel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759AF1-FF4F-7F4B-85F5-F205084C58CD}"/>
              </a:ext>
            </a:extLst>
          </p:cNvPr>
          <p:cNvSpPr txBox="1"/>
          <p:nvPr/>
        </p:nvSpPr>
        <p:spPr>
          <a:xfrm>
            <a:off x="675109" y="2073226"/>
            <a:ext cx="111695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Dan. 2		Dan. 7		Dan. 8-9		Dan. 10-12	Interpretation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Gold		Lion		---------		------------	Babylon (605-539 BC)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Silver		Bear		Ram		10:1, 13, 20	Medo-Persia (539-331 BC) 							11:1-2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Bronze		Leopard		Male Goat	10:20; 11:2-4	Greece (331-168 BC)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-------		Four Heads	Four Horns	11:4-15		4 Greek Empires (301-30 BC)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Iron		Fourth Beast	Little Horn	11:16-30a	Imperial Rome (168 BC-AD 476)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Ten Toes		Ten Horns	----------	------------	Divided Kingdoms (AD 476)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Iron/Clay	Little Horn	Little Horn	11:30b-45	Papal Rome (538-1798, 1798-End)       						12:7-11		 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Stone		Judgment	Sanctuary	12:1-3, 12-13	Judgment/2</a:t>
            </a:r>
            <a:r>
              <a:rPr lang="en-US" sz="2000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nd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 Advent                Image Smashed	Horn Judged	Horn Broken			(1844-Christ’s Return)</a:t>
            </a:r>
          </a:p>
        </p:txBody>
      </p:sp>
    </p:spTree>
    <p:extLst>
      <p:ext uri="{BB962C8B-B14F-4D97-AF65-F5344CB8AC3E}">
        <p14:creationId xmlns:p14="http://schemas.microsoft.com/office/powerpoint/2010/main" val="185123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37331E"/>
          </a:solidFill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92219"/>
            <a:ext cx="12192000" cy="923330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9690" r="20133"/>
          <a:stretch/>
        </p:blipFill>
        <p:spPr>
          <a:xfrm>
            <a:off x="337180" y="232405"/>
            <a:ext cx="1412109" cy="1656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A0FCCF-9995-7B49-ABA7-67CC2E5988DD}"/>
              </a:ext>
            </a:extLst>
          </p:cNvPr>
          <p:cNvSpPr txBox="1"/>
          <p:nvPr/>
        </p:nvSpPr>
        <p:spPr>
          <a:xfrm>
            <a:off x="1888435" y="737254"/>
            <a:ext cx="520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Overview of Dan. 11:1-12:3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759AF1-FF4F-7F4B-85F5-F205084C58CD}"/>
              </a:ext>
            </a:extLst>
          </p:cNvPr>
          <p:cNvSpPr txBox="1"/>
          <p:nvPr/>
        </p:nvSpPr>
        <p:spPr>
          <a:xfrm>
            <a:off x="1967947" y="1778821"/>
            <a:ext cx="845973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8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Dan. 11:1-4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		Persia, Greece, 4 Greek Empires</a:t>
            </a:r>
          </a:p>
          <a:p>
            <a:pPr marL="571500" indent="-571500">
              <a:spcBef>
                <a:spcPts val="18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Dan. 11:5-15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		Syria (KON) vs. Egypt (KOS)</a:t>
            </a:r>
          </a:p>
          <a:p>
            <a:pPr marL="571500" indent="-571500">
              <a:spcBef>
                <a:spcPts val="18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Dan. 11:16-30a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	Rome (KON) vs. Egypt (KOS)</a:t>
            </a:r>
          </a:p>
          <a:p>
            <a:pPr marL="571500" indent="-571500">
              <a:spcBef>
                <a:spcPts val="18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Dan. 11:30b-39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	Papacy (KON)                            					AD 538 to 1798</a:t>
            </a:r>
          </a:p>
          <a:p>
            <a:pPr marL="571500" indent="-571500">
              <a:spcBef>
                <a:spcPts val="18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Dan. 11:40-45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		Papacy (KON) vs. Egypt (KOS)     				1798-End</a:t>
            </a:r>
          </a:p>
          <a:p>
            <a:pPr marL="571500" indent="-571500">
              <a:spcBef>
                <a:spcPts val="18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Dan. 12:1-3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		COP/2</a:t>
            </a:r>
            <a:r>
              <a:rPr lang="en-US" sz="2800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nd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 Advent/Eternal World</a:t>
            </a:r>
          </a:p>
        </p:txBody>
      </p:sp>
    </p:spTree>
    <p:extLst>
      <p:ext uri="{BB962C8B-B14F-4D97-AF65-F5344CB8AC3E}">
        <p14:creationId xmlns:p14="http://schemas.microsoft.com/office/powerpoint/2010/main" val="165669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37331E"/>
          </a:solidFill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92219"/>
            <a:ext cx="12192000" cy="923330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9690" r="20133"/>
          <a:stretch/>
        </p:blipFill>
        <p:spPr>
          <a:xfrm>
            <a:off x="337180" y="232405"/>
            <a:ext cx="1412109" cy="1656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E3E5C8-464E-6A4A-9178-91933C9CB979}"/>
              </a:ext>
            </a:extLst>
          </p:cNvPr>
          <p:cNvSpPr txBox="1"/>
          <p:nvPr/>
        </p:nvSpPr>
        <p:spPr>
          <a:xfrm>
            <a:off x="1848680" y="775354"/>
            <a:ext cx="548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Daniel 11 – Summary Points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8DEE5F-49FF-684B-9F4F-5CC400CDFB01}"/>
              </a:ext>
            </a:extLst>
          </p:cNvPr>
          <p:cNvSpPr txBox="1"/>
          <p:nvPr/>
        </p:nvSpPr>
        <p:spPr>
          <a:xfrm>
            <a:off x="1888434" y="1818846"/>
            <a:ext cx="933661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8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Dan. 10-12 is sequentially consistent with Daniel’s earlier apocalyptic visions (final power is Rome; orig. pioneer view)</a:t>
            </a:r>
          </a:p>
          <a:p>
            <a:pPr marL="571500" indent="-571500">
              <a:spcBef>
                <a:spcPts val="18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Geographic literalism is not required throughout the entire narrative of Dan. 11 (end-time prophecy is global and scope and not limited to geography – Alexander’s former empire?) </a:t>
            </a:r>
          </a:p>
          <a:p>
            <a:pPr marL="571500" indent="-571500">
              <a:spcBef>
                <a:spcPts val="18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The entrance of Papal Rome into Dan. 11 narrative in vs. 30-31 signifies a shift from geographic to symbolic powers</a:t>
            </a:r>
          </a:p>
          <a:p>
            <a:pPr marL="571500" indent="-571500">
              <a:spcBef>
                <a:spcPts val="18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Scope of personal pronouns seems to suggest this shift; vs. 1-29 (both rulers/empires); vs. 30-45 (empires only) </a:t>
            </a:r>
          </a:p>
        </p:txBody>
      </p:sp>
    </p:spTree>
    <p:extLst>
      <p:ext uri="{BB962C8B-B14F-4D97-AF65-F5344CB8AC3E}">
        <p14:creationId xmlns:p14="http://schemas.microsoft.com/office/powerpoint/2010/main" val="107049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37331E"/>
          </a:solidFill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92219"/>
            <a:ext cx="12192000" cy="923330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9690" r="20133"/>
          <a:stretch/>
        </p:blipFill>
        <p:spPr>
          <a:xfrm>
            <a:off x="337180" y="232405"/>
            <a:ext cx="1412109" cy="1656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DEE5F-49FF-684B-9F4F-5CC400CDFB01}"/>
              </a:ext>
            </a:extLst>
          </p:cNvPr>
          <p:cNvSpPr txBox="1"/>
          <p:nvPr/>
        </p:nvSpPr>
        <p:spPr>
          <a:xfrm>
            <a:off x="1888434" y="1787314"/>
            <a:ext cx="9620394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8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Dan. 11:5-15 – KON is Seleucid Syria; KOS is Ptolemaic Egypt </a:t>
            </a:r>
          </a:p>
          <a:p>
            <a:pPr marL="571500" indent="-571500">
              <a:spcBef>
                <a:spcPts val="18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Dan. 11:16-22 describes Pagan/Imperial Rome (KON)</a:t>
            </a:r>
          </a:p>
          <a:p>
            <a:pPr marL="571500" indent="-571500">
              <a:spcBef>
                <a:spcPts val="18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Dan. 11:23-24 describes how Rome would use its Jewish alliance to eventually destroy Jerusalem (AD 70)</a:t>
            </a:r>
          </a:p>
          <a:p>
            <a:pPr marL="571500" indent="-571500">
              <a:spcBef>
                <a:spcPts val="18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The “time” of vs. 24 equates to 360 literal years</a:t>
            </a:r>
          </a:p>
          <a:p>
            <a:pPr marL="571500" indent="-571500">
              <a:spcBef>
                <a:spcPts val="18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Dan. 11:25-29 gives starting and ending points for “time” </a:t>
            </a:r>
          </a:p>
          <a:p>
            <a:pPr marL="571500" indent="-571500">
              <a:spcBef>
                <a:spcPts val="18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Battle of Actium (31 BC) to dedication of Constantinople (AD 330) – from Octavian (Caesar Augustus) to Constantine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93AB0B-7028-C74C-A43E-820FCDB1A38F}"/>
              </a:ext>
            </a:extLst>
          </p:cNvPr>
          <p:cNvSpPr txBox="1"/>
          <p:nvPr/>
        </p:nvSpPr>
        <p:spPr>
          <a:xfrm>
            <a:off x="1848680" y="775354"/>
            <a:ext cx="548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Daniel 11 – Summary Points  </a:t>
            </a:r>
          </a:p>
        </p:txBody>
      </p:sp>
    </p:spTree>
    <p:extLst>
      <p:ext uri="{BB962C8B-B14F-4D97-AF65-F5344CB8AC3E}">
        <p14:creationId xmlns:p14="http://schemas.microsoft.com/office/powerpoint/2010/main" val="5220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37331E"/>
          </a:solidFill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92219"/>
            <a:ext cx="12192000" cy="923330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9690" r="20133"/>
          <a:stretch/>
        </p:blipFill>
        <p:spPr>
          <a:xfrm>
            <a:off x="337180" y="232405"/>
            <a:ext cx="1412109" cy="1656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DEE5F-49FF-684B-9F4F-5CC400CDFB01}"/>
              </a:ext>
            </a:extLst>
          </p:cNvPr>
          <p:cNvSpPr txBox="1"/>
          <p:nvPr/>
        </p:nvSpPr>
        <p:spPr>
          <a:xfrm>
            <a:off x="1888434" y="1818846"/>
            <a:ext cx="933661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8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Dedication of Constantinople (“new Rome”) hastened the demise of old Rome and prepared the way for the papacy</a:t>
            </a:r>
          </a:p>
          <a:p>
            <a:pPr marL="571500" indent="-571500">
              <a:spcBef>
                <a:spcPts val="18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Dan. 11:30-35 describes the rise and persecuting activities of the dark-age papacy (538 to 1798), the next KON</a:t>
            </a:r>
          </a:p>
          <a:p>
            <a:pPr marL="571500" indent="-571500">
              <a:spcBef>
                <a:spcPts val="18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Dan. 11:36-39 describes the blasphemous character qualities of the papacy as the KON (see Dan. 7-8; 2 Thess. 2:3-4; 13MR 394; </a:t>
            </a:r>
            <a:r>
              <a:rPr lang="en-US" sz="28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Ministry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, March 1954)</a:t>
            </a:r>
          </a:p>
          <a:p>
            <a:pPr marL="571500" indent="-571500">
              <a:spcBef>
                <a:spcPts val="18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The phrase “according to his will” (8:4; 11:3; 11:16; 11:36); applies to four major powers of Dan. 8 and Dan. 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0B1ED5-7A37-0841-9CD2-14504A33E4A3}"/>
              </a:ext>
            </a:extLst>
          </p:cNvPr>
          <p:cNvSpPr txBox="1"/>
          <p:nvPr/>
        </p:nvSpPr>
        <p:spPr>
          <a:xfrm>
            <a:off x="1848680" y="775354"/>
            <a:ext cx="548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Daniel 11 – Summary Points  </a:t>
            </a:r>
          </a:p>
        </p:txBody>
      </p:sp>
    </p:spTree>
    <p:extLst>
      <p:ext uri="{BB962C8B-B14F-4D97-AF65-F5344CB8AC3E}">
        <p14:creationId xmlns:p14="http://schemas.microsoft.com/office/powerpoint/2010/main" val="288896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37331E"/>
          </a:solidFill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92219"/>
            <a:ext cx="12192000" cy="923330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9690" r="20133"/>
          <a:stretch/>
        </p:blipFill>
        <p:spPr>
          <a:xfrm>
            <a:off x="337180" y="232405"/>
            <a:ext cx="1412109" cy="1656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4216E1-3D07-F64F-889A-8A8E68B3382D}"/>
              </a:ext>
            </a:extLst>
          </p:cNvPr>
          <p:cNvSpPr txBox="1"/>
          <p:nvPr/>
        </p:nvSpPr>
        <p:spPr>
          <a:xfrm>
            <a:off x="3721395" y="2546191"/>
            <a:ext cx="3824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buClr>
                <a:schemeClr val="bg1"/>
              </a:buClr>
            </a:pP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Chiasm in Dan. 11:40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B46E11-77C6-1A47-9F61-83DF88D08C3D}"/>
              </a:ext>
            </a:extLst>
          </p:cNvPr>
          <p:cNvSpPr txBox="1"/>
          <p:nvPr/>
        </p:nvSpPr>
        <p:spPr>
          <a:xfrm>
            <a:off x="1235216" y="3139745"/>
            <a:ext cx="2209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buClr>
                <a:schemeClr val="bg1"/>
              </a:buClr>
            </a:pP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Dan. 11:40a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BFE7C-45D6-4547-8CDA-C115BF47E65A}"/>
              </a:ext>
            </a:extLst>
          </p:cNvPr>
          <p:cNvSpPr txBox="1"/>
          <p:nvPr/>
        </p:nvSpPr>
        <p:spPr>
          <a:xfrm>
            <a:off x="7779930" y="3139745"/>
            <a:ext cx="2222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buClr>
                <a:schemeClr val="bg1"/>
              </a:buClr>
            </a:pP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Dan. 11:40b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287B35-5D65-6848-8025-B570E1986ED1}"/>
              </a:ext>
            </a:extLst>
          </p:cNvPr>
          <p:cNvSpPr txBox="1"/>
          <p:nvPr/>
        </p:nvSpPr>
        <p:spPr>
          <a:xfrm>
            <a:off x="1300191" y="3788442"/>
            <a:ext cx="2139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A – KOS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ED3397-B947-EA43-A320-37061BDD42A3}"/>
              </a:ext>
            </a:extLst>
          </p:cNvPr>
          <p:cNvSpPr txBox="1"/>
          <p:nvPr/>
        </p:nvSpPr>
        <p:spPr>
          <a:xfrm>
            <a:off x="1733936" y="4626398"/>
            <a:ext cx="2306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B – “pushes”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F43EBB-3C73-5744-B2E7-BEE015EEBE66}"/>
              </a:ext>
            </a:extLst>
          </p:cNvPr>
          <p:cNvSpPr txBox="1"/>
          <p:nvPr/>
        </p:nvSpPr>
        <p:spPr>
          <a:xfrm>
            <a:off x="2207675" y="5398145"/>
            <a:ext cx="32629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C – “him” (king of vs. 36, papal KON)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3BDC07-F2A3-7A40-A06D-33637715C2F8}"/>
              </a:ext>
            </a:extLst>
          </p:cNvPr>
          <p:cNvSpPr txBox="1"/>
          <p:nvPr/>
        </p:nvSpPr>
        <p:spPr>
          <a:xfrm>
            <a:off x="7779930" y="3788441"/>
            <a:ext cx="2889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A’ – “him” (KOS)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E9E9BC-9BAB-7546-8367-7D6CB9715CB9}"/>
              </a:ext>
            </a:extLst>
          </p:cNvPr>
          <p:cNvSpPr txBox="1"/>
          <p:nvPr/>
        </p:nvSpPr>
        <p:spPr>
          <a:xfrm>
            <a:off x="7362168" y="4617001"/>
            <a:ext cx="3608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B’ – “comes against”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CB8CC0-B04C-0240-ACC9-BCAF1426B4A2}"/>
              </a:ext>
            </a:extLst>
          </p:cNvPr>
          <p:cNvSpPr txBox="1"/>
          <p:nvPr/>
        </p:nvSpPr>
        <p:spPr>
          <a:xfrm>
            <a:off x="6946861" y="5419409"/>
            <a:ext cx="1886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C’ – KON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153268-3608-4C49-95AC-19EB7B1EA4F0}"/>
              </a:ext>
            </a:extLst>
          </p:cNvPr>
          <p:cNvSpPr txBox="1"/>
          <p:nvPr/>
        </p:nvSpPr>
        <p:spPr>
          <a:xfrm>
            <a:off x="1848680" y="775354"/>
            <a:ext cx="548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Daniel 11 – Summary Points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6B0ACB-F6C2-CF4B-A37D-895E68E42E35}"/>
              </a:ext>
            </a:extLst>
          </p:cNvPr>
          <p:cNvSpPr txBox="1"/>
          <p:nvPr/>
        </p:nvSpPr>
        <p:spPr>
          <a:xfrm>
            <a:off x="1888434" y="1818846"/>
            <a:ext cx="811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8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Two-way war in vs. 40 (possible chiastic structure)</a:t>
            </a:r>
          </a:p>
        </p:txBody>
      </p:sp>
    </p:spTree>
    <p:extLst>
      <p:ext uri="{BB962C8B-B14F-4D97-AF65-F5344CB8AC3E}">
        <p14:creationId xmlns:p14="http://schemas.microsoft.com/office/powerpoint/2010/main" val="148360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37331E"/>
          </a:solidFill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92219"/>
            <a:ext cx="12192000" cy="923330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9690" r="20133"/>
          <a:stretch/>
        </p:blipFill>
        <p:spPr>
          <a:xfrm>
            <a:off x="337180" y="232405"/>
            <a:ext cx="1412109" cy="1656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DEE5F-49FF-684B-9F4F-5CC400CDFB01}"/>
              </a:ext>
            </a:extLst>
          </p:cNvPr>
          <p:cNvSpPr txBox="1"/>
          <p:nvPr/>
        </p:nvSpPr>
        <p:spPr>
          <a:xfrm>
            <a:off x="1888434" y="1755782"/>
            <a:ext cx="933661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The “time of the end” is the period of human history that extends from 1798 to 2</a:t>
            </a:r>
            <a:r>
              <a:rPr lang="en-US" sz="2800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nd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 Advent</a:t>
            </a:r>
          </a:p>
          <a:p>
            <a:pPr marL="571500" indent="-57150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The phrase “at the time of the end” seems to point to the year 1798; the word “push” (</a:t>
            </a:r>
            <a:r>
              <a:rPr lang="en-US" sz="28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nagach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) implies that the papal KON is conquered (“deadly wound”)</a:t>
            </a:r>
          </a:p>
          <a:p>
            <a:pPr marL="571500" indent="-57150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Because KON is a symbolic/global power, the KOS must also be a symbolic/global power (it is still Egypt – but symbolic!)</a:t>
            </a:r>
          </a:p>
          <a:p>
            <a:pPr marL="571500" indent="-57150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Egypt’s ancient disposition revealed rebellion and defiance against God, and a refusal to acknowledge His authority and existence (Exo. 5:1-2), which is atheism (GC 269)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CDC73A-4DEF-B640-89A8-EEA9E4184133}"/>
              </a:ext>
            </a:extLst>
          </p:cNvPr>
          <p:cNvSpPr txBox="1"/>
          <p:nvPr/>
        </p:nvSpPr>
        <p:spPr>
          <a:xfrm>
            <a:off x="1848680" y="775354"/>
            <a:ext cx="548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Daniel 11 – Summary Points  </a:t>
            </a:r>
          </a:p>
        </p:txBody>
      </p:sp>
    </p:spTree>
    <p:extLst>
      <p:ext uri="{BB962C8B-B14F-4D97-AF65-F5344CB8AC3E}">
        <p14:creationId xmlns:p14="http://schemas.microsoft.com/office/powerpoint/2010/main" val="164881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37331E"/>
          </a:solidFill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92219"/>
            <a:ext cx="12192000" cy="923330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9690" r="20133"/>
          <a:stretch/>
        </p:blipFill>
        <p:spPr>
          <a:xfrm>
            <a:off x="337180" y="232405"/>
            <a:ext cx="1412109" cy="1656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DEE5F-49FF-684B-9F4F-5CC400CDFB01}"/>
              </a:ext>
            </a:extLst>
          </p:cNvPr>
          <p:cNvSpPr txBox="1"/>
          <p:nvPr/>
        </p:nvSpPr>
        <p:spPr>
          <a:xfrm>
            <a:off x="1888434" y="1889308"/>
            <a:ext cx="8989773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Napoleonic France revealed this disposition and took the papacy down (“pushed”) in the year 1798 (“at” the TOE)</a:t>
            </a:r>
          </a:p>
          <a:p>
            <a:pPr marL="571500" indent="-57150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Since that time individuals and nations have revealed this same defiant disposition toward God; this symbolic kingdom will be conquered through the enforcement of the MOB and Satan’s counterfeit advent (GC 624-625)</a:t>
            </a:r>
          </a:p>
          <a:p>
            <a:pPr marL="571500" indent="-571500">
              <a:spcBef>
                <a:spcPts val="18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This interpretation is consistent with the Adventist understanding of Rev. 11:7-8 (Daniel and Revelation are consistent with each other and fit together)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DDF71D-7105-924C-80C1-9F2AFA480431}"/>
              </a:ext>
            </a:extLst>
          </p:cNvPr>
          <p:cNvSpPr txBox="1"/>
          <p:nvPr/>
        </p:nvSpPr>
        <p:spPr>
          <a:xfrm>
            <a:off x="1848680" y="775354"/>
            <a:ext cx="548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64000"/>
                    </a:schemeClr>
                  </a:outerShdw>
                </a:effectLst>
                <a:latin typeface="Dubai Light" panose="020B0303030403030204" pitchFamily="34" charset="-78"/>
                <a:ea typeface="TYPOGRAPH PRO Light" pitchFamily="2" charset="0"/>
                <a:cs typeface="Dubai Light" panose="020B0303030403030204" pitchFamily="34" charset="-78"/>
              </a:rPr>
              <a:t>Daniel 11 – Summary Points  </a:t>
            </a:r>
          </a:p>
        </p:txBody>
      </p:sp>
    </p:spTree>
    <p:extLst>
      <p:ext uri="{BB962C8B-B14F-4D97-AF65-F5344CB8AC3E}">
        <p14:creationId xmlns:p14="http://schemas.microsoft.com/office/powerpoint/2010/main" val="71240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11563</TotalTime>
  <Words>782</Words>
  <Application>Microsoft Macintosh PowerPoint</Application>
  <PresentationFormat>Widescreen</PresentationFormat>
  <Paragraphs>124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Dubai Light</vt:lpstr>
      <vt:lpstr>TYPOGRAPH PRO Light</vt:lpstr>
      <vt:lpstr>Wingdings</vt:lpstr>
      <vt:lpstr>Office Theme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Marc Swearingen</dc:creator>
  <cp:lastModifiedBy>Marc Swearingen</cp:lastModifiedBy>
  <cp:revision>101</cp:revision>
  <cp:lastPrinted>2018-10-20T01:13:57Z</cp:lastPrinted>
  <dcterms:created xsi:type="dcterms:W3CDTF">2018-10-10T16:38:17Z</dcterms:created>
  <dcterms:modified xsi:type="dcterms:W3CDTF">2018-10-20T01:14:27Z</dcterms:modified>
</cp:coreProperties>
</file>