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6"/>
  </p:notesMasterIdLst>
  <p:sldIdLst>
    <p:sldId id="1003" r:id="rId2"/>
    <p:sldId id="1009" r:id="rId3"/>
    <p:sldId id="952" r:id="rId4"/>
    <p:sldId id="951" r:id="rId5"/>
    <p:sldId id="917" r:id="rId6"/>
    <p:sldId id="956" r:id="rId7"/>
    <p:sldId id="959" r:id="rId8"/>
    <p:sldId id="960" r:id="rId9"/>
    <p:sldId id="962" r:id="rId10"/>
    <p:sldId id="963" r:id="rId11"/>
    <p:sldId id="961" r:id="rId12"/>
    <p:sldId id="966" r:id="rId13"/>
    <p:sldId id="1001" r:id="rId14"/>
    <p:sldId id="971" r:id="rId15"/>
    <p:sldId id="975" r:id="rId16"/>
    <p:sldId id="976" r:id="rId17"/>
    <p:sldId id="979" r:id="rId18"/>
    <p:sldId id="980" r:id="rId19"/>
    <p:sldId id="981" r:id="rId20"/>
    <p:sldId id="982" r:id="rId21"/>
    <p:sldId id="985" r:id="rId22"/>
    <p:sldId id="1005" r:id="rId23"/>
    <p:sldId id="986" r:id="rId24"/>
    <p:sldId id="1004" r:id="rId25"/>
    <p:sldId id="994" r:id="rId26"/>
    <p:sldId id="988" r:id="rId27"/>
    <p:sldId id="989" r:id="rId28"/>
    <p:sldId id="991" r:id="rId29"/>
    <p:sldId id="1007" r:id="rId30"/>
    <p:sldId id="1006" r:id="rId31"/>
    <p:sldId id="990" r:id="rId32"/>
    <p:sldId id="996" r:id="rId33"/>
    <p:sldId id="992" r:id="rId34"/>
    <p:sldId id="100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34" autoAdjust="0"/>
    <p:restoredTop sz="94580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68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8FA9C-A03F-4D1D-BD62-DA5FA65AB55A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6EF93-32C1-4720-81A5-31EF93B54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02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D87D7-0800-4569-8F76-4F09E3DF8C8A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3459-DE1D-45B4-BCB5-EF0F3CEAFE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D87D7-0800-4569-8F76-4F09E3DF8C8A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3459-DE1D-45B4-BCB5-EF0F3CEAFE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D87D7-0800-4569-8F76-4F09E3DF8C8A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3459-DE1D-45B4-BCB5-EF0F3CEAFE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D87D7-0800-4569-8F76-4F09E3DF8C8A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3459-DE1D-45B4-BCB5-EF0F3CEAFE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D87D7-0800-4569-8F76-4F09E3DF8C8A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3459-DE1D-45B4-BCB5-EF0F3CEAFE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D87D7-0800-4569-8F76-4F09E3DF8C8A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3459-DE1D-45B4-BCB5-EF0F3CEAFE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D87D7-0800-4569-8F76-4F09E3DF8C8A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3459-DE1D-45B4-BCB5-EF0F3CEAFE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D87D7-0800-4569-8F76-4F09E3DF8C8A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3459-DE1D-45B4-BCB5-EF0F3CEAFE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D87D7-0800-4569-8F76-4F09E3DF8C8A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3459-DE1D-45B4-BCB5-EF0F3CEAFE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D87D7-0800-4569-8F76-4F09E3DF8C8A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3459-DE1D-45B4-BCB5-EF0F3CEAFE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D87D7-0800-4569-8F76-4F09E3DF8C8A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3459-DE1D-45B4-BCB5-EF0F3CEAFE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88D87D7-0800-4569-8F76-4F09E3DF8C8A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EE53459-DE1D-45B4-BCB5-EF0F3CEAFE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DANIEL 11:40-45</a:t>
            </a:r>
            <a:br>
              <a:rPr lang="en-US" dirty="0" smtClean="0"/>
            </a:br>
            <a:r>
              <a:rPr lang="en-US" dirty="0" smtClean="0"/>
              <a:t>THE KING OF THE SOUTH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SCOTT BURGESS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97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 KING IN DAN 11:36-39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smtClean="0"/>
              <a:t>Q: Does the papacy:</a:t>
            </a:r>
          </a:p>
          <a:p>
            <a:pPr lvl="1"/>
            <a:r>
              <a:rPr lang="en-US" sz="3200" dirty="0" smtClean="0"/>
              <a:t>“Give glory” to a false god?</a:t>
            </a:r>
          </a:p>
          <a:p>
            <a:pPr lvl="1"/>
            <a:r>
              <a:rPr lang="en-US" sz="3200" dirty="0" smtClean="0"/>
              <a:t>Have a false earthly sanctuary?</a:t>
            </a:r>
          </a:p>
          <a:p>
            <a:endParaRPr lang="en-US" sz="3600" dirty="0"/>
          </a:p>
          <a:p>
            <a:r>
              <a:rPr lang="en-US" sz="3600" dirty="0" smtClean="0"/>
              <a:t>A: Yes</a:t>
            </a:r>
          </a:p>
          <a:p>
            <a:endParaRPr lang="en-US" sz="3600" dirty="0"/>
          </a:p>
          <a:p>
            <a:r>
              <a:rPr lang="en-US" sz="3600" dirty="0" smtClean="0">
                <a:solidFill>
                  <a:schemeClr val="tx1"/>
                </a:solidFill>
              </a:rPr>
              <a:t>Therefore, king of Dan 11:36-39 = </a:t>
            </a:r>
            <a:r>
              <a:rPr lang="en-US" sz="3600" b="1" dirty="0" smtClean="0">
                <a:solidFill>
                  <a:srgbClr val="FFFF00"/>
                </a:solidFill>
              </a:rPr>
              <a:t>PAPACY</a:t>
            </a:r>
          </a:p>
        </p:txBody>
      </p:sp>
    </p:spTree>
    <p:extLst>
      <p:ext uri="{BB962C8B-B14F-4D97-AF65-F5344CB8AC3E}">
        <p14:creationId xmlns:p14="http://schemas.microsoft.com/office/powerpoint/2010/main" val="43507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“HIM” IN DAN 11:40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u="sng" dirty="0" smtClean="0"/>
              <a:t>Dan 11:40</a:t>
            </a:r>
            <a:r>
              <a:rPr lang="en-US" sz="2800" dirty="0"/>
              <a:t>: “</a:t>
            </a:r>
            <a:r>
              <a:rPr lang="en-US" sz="2800" dirty="0" smtClean="0"/>
              <a:t>At </a:t>
            </a:r>
            <a:r>
              <a:rPr lang="en-US" sz="2800" dirty="0"/>
              <a:t>the time of the end </a:t>
            </a:r>
            <a:r>
              <a:rPr lang="en-US" sz="2800" dirty="0" smtClean="0"/>
              <a:t>shall the </a:t>
            </a:r>
            <a:r>
              <a:rPr lang="en-US" sz="2800" dirty="0"/>
              <a:t>king of the south </a:t>
            </a:r>
            <a:r>
              <a:rPr lang="en-US" sz="2800" dirty="0" smtClean="0"/>
              <a:t>push </a:t>
            </a:r>
            <a:r>
              <a:rPr lang="en-US" sz="2800" dirty="0"/>
              <a:t>at </a:t>
            </a:r>
            <a:r>
              <a:rPr lang="en-US" sz="2800" b="1" dirty="0" smtClean="0">
                <a:solidFill>
                  <a:srgbClr val="FFFF00"/>
                </a:solidFill>
              </a:rPr>
              <a:t>him</a:t>
            </a:r>
            <a:r>
              <a:rPr lang="en-US" sz="2800" dirty="0" smtClean="0"/>
              <a:t>.”</a:t>
            </a:r>
          </a:p>
          <a:p>
            <a:endParaRPr lang="en-US" sz="2800" dirty="0" smtClean="0"/>
          </a:p>
          <a:p>
            <a:r>
              <a:rPr lang="en-US" sz="2800" dirty="0" smtClean="0"/>
              <a:t>Who is “him”?</a:t>
            </a:r>
          </a:p>
          <a:p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Is it the papal king of vv36-39?</a:t>
            </a:r>
          </a:p>
          <a:p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OR</a:t>
            </a:r>
          </a:p>
          <a:p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The “God of gods” the papacy speaks against in vv36-39?</a:t>
            </a:r>
          </a:p>
        </p:txBody>
      </p:sp>
    </p:spTree>
    <p:extLst>
      <p:ext uri="{BB962C8B-B14F-4D97-AF65-F5344CB8AC3E}">
        <p14:creationId xmlns:p14="http://schemas.microsoft.com/office/powerpoint/2010/main" val="403947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“HIM” IN DAN 11:40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Natural assumption:</a:t>
            </a:r>
          </a:p>
          <a:p>
            <a:pPr lvl="1"/>
            <a:r>
              <a:rPr lang="en-US" sz="2600" dirty="0" smtClean="0"/>
              <a:t>“Him” in Dan 11:40 refers to the last mentioned person</a:t>
            </a:r>
          </a:p>
          <a:p>
            <a:pPr lvl="1"/>
            <a:r>
              <a:rPr lang="en-US" sz="2600" dirty="0" smtClean="0"/>
              <a:t>In vv36-39, the last mentioned party is the papal king</a:t>
            </a:r>
          </a:p>
          <a:p>
            <a:endParaRPr lang="en-US" sz="2800" dirty="0"/>
          </a:p>
          <a:p>
            <a:r>
              <a:rPr lang="en-US" sz="2800" dirty="0" smtClean="0"/>
              <a:t>Is this assumption valid?</a:t>
            </a:r>
          </a:p>
          <a:p>
            <a:endParaRPr lang="en-US" sz="2800" dirty="0"/>
          </a:p>
          <a:p>
            <a:r>
              <a:rPr lang="en-US" sz="2800" dirty="0" smtClean="0"/>
              <a:t>What evidence does the book of Daniel provide?</a:t>
            </a:r>
          </a:p>
        </p:txBody>
      </p:sp>
    </p:spTree>
    <p:extLst>
      <p:ext uri="{BB962C8B-B14F-4D97-AF65-F5344CB8AC3E}">
        <p14:creationId xmlns:p14="http://schemas.microsoft.com/office/powerpoint/2010/main" val="332317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43000" y="1524000"/>
            <a:ext cx="3364992" cy="621792"/>
          </a:xfrm>
        </p:spPr>
        <p:txBody>
          <a:bodyPr/>
          <a:lstStyle/>
          <a:p>
            <a:pPr algn="ctr"/>
            <a:r>
              <a:rPr lang="en-US" dirty="0" smtClean="0"/>
              <a:t>DAN 9:26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914400" y="2209800"/>
            <a:ext cx="3566160" cy="4126992"/>
          </a:xfrm>
        </p:spPr>
        <p:txBody>
          <a:bodyPr/>
          <a:lstStyle/>
          <a:p>
            <a:r>
              <a:rPr lang="en-US" dirty="0" smtClean="0"/>
              <a:t>“After 62 weeks shall </a:t>
            </a:r>
            <a:r>
              <a:rPr lang="en-US" b="1" dirty="0" smtClean="0">
                <a:solidFill>
                  <a:srgbClr val="FFFF00"/>
                </a:solidFill>
              </a:rPr>
              <a:t>Messiah</a:t>
            </a:r>
            <a:r>
              <a:rPr lang="en-US" dirty="0" smtClean="0"/>
              <a:t> be cut off,”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“The people of the </a:t>
            </a:r>
            <a:r>
              <a:rPr lang="en-US" b="1" dirty="0" smtClean="0">
                <a:solidFill>
                  <a:srgbClr val="00B0F0"/>
                </a:solidFill>
              </a:rPr>
              <a:t>prince that shall come</a:t>
            </a:r>
            <a:r>
              <a:rPr lang="en-US" dirty="0" smtClean="0"/>
              <a:t> shall destroy the city and the sanctuary … </a:t>
            </a:r>
            <a:r>
              <a:rPr lang="en-US" b="1" dirty="0" smtClean="0">
                <a:solidFill>
                  <a:srgbClr val="00B0F0"/>
                </a:solidFill>
              </a:rPr>
              <a:t>desolations</a:t>
            </a:r>
            <a:r>
              <a:rPr lang="en-US" dirty="0" smtClean="0"/>
              <a:t> are </a:t>
            </a:r>
            <a:r>
              <a:rPr lang="en-US" b="1" dirty="0" smtClean="0">
                <a:solidFill>
                  <a:srgbClr val="00B0F0"/>
                </a:solidFill>
              </a:rPr>
              <a:t>determined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876800" y="1524000"/>
            <a:ext cx="3362062" cy="621792"/>
          </a:xfrm>
        </p:spPr>
        <p:txBody>
          <a:bodyPr/>
          <a:lstStyle/>
          <a:p>
            <a:pPr algn="ctr"/>
            <a:r>
              <a:rPr lang="en-US" dirty="0" smtClean="0"/>
              <a:t>DAN 9:27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1727" y="2209800"/>
            <a:ext cx="3566160" cy="4126992"/>
          </a:xfrm>
        </p:spPr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FF00"/>
                </a:solidFill>
              </a:rPr>
              <a:t>he</a:t>
            </a:r>
            <a:r>
              <a:rPr lang="en-US" dirty="0" smtClean="0"/>
              <a:t> shall confirm the covenant with many for one week.”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“For the overspreading of abominations </a:t>
            </a:r>
            <a:r>
              <a:rPr lang="en-US" b="1" dirty="0" smtClean="0">
                <a:solidFill>
                  <a:srgbClr val="00B0F0"/>
                </a:solidFill>
              </a:rPr>
              <a:t>he </a:t>
            </a:r>
            <a:r>
              <a:rPr lang="en-US" dirty="0" smtClean="0"/>
              <a:t>shall make it desolate … that </a:t>
            </a:r>
            <a:r>
              <a:rPr lang="en-US" b="1" dirty="0">
                <a:solidFill>
                  <a:srgbClr val="00B0F0"/>
                </a:solidFill>
              </a:rPr>
              <a:t>determined </a:t>
            </a:r>
            <a:r>
              <a:rPr lang="en-US" dirty="0" smtClean="0"/>
              <a:t> shall be poured upon the </a:t>
            </a:r>
            <a:r>
              <a:rPr lang="en-US" b="1" dirty="0" smtClean="0">
                <a:solidFill>
                  <a:srgbClr val="00B0F0"/>
                </a:solidFill>
              </a:rPr>
              <a:t>desolator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8573" y="6858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“HIM” IN DAN 11:40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6664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  <p:bldP spid="3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“HIM” IN DAN 11:40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“He” does </a:t>
            </a:r>
            <a:r>
              <a:rPr lang="en-US" sz="2800" i="1" dirty="0" smtClean="0"/>
              <a:t>not</a:t>
            </a:r>
            <a:r>
              <a:rPr lang="en-US" sz="2800" dirty="0" smtClean="0"/>
              <a:t> refer to Roman prince in Dan 9:26b</a:t>
            </a:r>
          </a:p>
          <a:p>
            <a:endParaRPr lang="en-US" sz="2800" dirty="0"/>
          </a:p>
          <a:p>
            <a:r>
              <a:rPr lang="en-US" sz="2800" dirty="0" smtClean="0"/>
              <a:t>“He” refers to the Messiah </a:t>
            </a:r>
            <a:r>
              <a:rPr lang="en-US" sz="2800" i="1" dirty="0" smtClean="0"/>
              <a:t>earlier</a:t>
            </a:r>
            <a:r>
              <a:rPr lang="en-US" sz="2800" dirty="0" smtClean="0"/>
              <a:t> in Dan 9:26a</a:t>
            </a:r>
          </a:p>
          <a:p>
            <a:endParaRPr lang="en-US" sz="2800" dirty="0"/>
          </a:p>
          <a:p>
            <a:r>
              <a:rPr lang="en-US" sz="2800" dirty="0" smtClean="0"/>
              <a:t>Therefore</a:t>
            </a:r>
            <a:r>
              <a:rPr lang="en-US" sz="2800" dirty="0"/>
              <a:t>, </a:t>
            </a:r>
            <a:r>
              <a:rPr lang="en-US" sz="2800" dirty="0" smtClean="0"/>
              <a:t>in Daniel, “he</a:t>
            </a:r>
            <a:r>
              <a:rPr lang="en-US" sz="2800" dirty="0"/>
              <a:t>” or “him” …</a:t>
            </a:r>
          </a:p>
          <a:p>
            <a:endParaRPr lang="en-US" sz="2800" dirty="0"/>
          </a:p>
          <a:p>
            <a:r>
              <a:rPr lang="en-US" sz="2800" dirty="0"/>
              <a:t>Does </a:t>
            </a:r>
            <a:r>
              <a:rPr lang="en-US" sz="2800" b="1" dirty="0">
                <a:solidFill>
                  <a:srgbClr val="FFFF00"/>
                </a:solidFill>
              </a:rPr>
              <a:t>NOT</a:t>
            </a:r>
            <a:r>
              <a:rPr lang="en-US" sz="2800" dirty="0"/>
              <a:t> always </a:t>
            </a:r>
            <a:r>
              <a:rPr lang="en-US" sz="2800" dirty="0" smtClean="0"/>
              <a:t>refer to </a:t>
            </a:r>
            <a:r>
              <a:rPr lang="en-US" sz="2800" dirty="0" smtClean="0">
                <a:sym typeface="Wingdings" panose="05000000000000000000" pitchFamily="2" charset="2"/>
              </a:rPr>
              <a:t>last mentioned person.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253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“HIM” IN DAN 11:40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u="sng" dirty="0" smtClean="0"/>
              <a:t>Dan 11:40</a:t>
            </a:r>
            <a:r>
              <a:rPr lang="en-US" sz="2800" dirty="0"/>
              <a:t>: “</a:t>
            </a:r>
            <a:r>
              <a:rPr lang="en-US" sz="2800" dirty="0" smtClean="0"/>
              <a:t>At </a:t>
            </a:r>
            <a:r>
              <a:rPr lang="en-US" sz="2800" dirty="0"/>
              <a:t>the time of the end shall the king of the south push at </a:t>
            </a:r>
            <a:r>
              <a:rPr lang="en-US" sz="2800" b="1" dirty="0">
                <a:solidFill>
                  <a:srgbClr val="FFFF00"/>
                </a:solidFill>
              </a:rPr>
              <a:t>him</a:t>
            </a:r>
            <a:r>
              <a:rPr lang="en-US" sz="2800" dirty="0"/>
              <a:t>.”</a:t>
            </a:r>
          </a:p>
          <a:p>
            <a:endParaRPr lang="en-US" sz="2800" dirty="0" smtClean="0"/>
          </a:p>
          <a:p>
            <a:r>
              <a:rPr lang="en-US" sz="2800" dirty="0" smtClean="0"/>
              <a:t>Thus, the KOS is not necessarily pushing at …</a:t>
            </a:r>
          </a:p>
          <a:p>
            <a:endParaRPr lang="en-US" sz="2800" dirty="0"/>
          </a:p>
          <a:p>
            <a:r>
              <a:rPr lang="en-US" sz="2800" dirty="0" smtClean="0"/>
              <a:t>The papal king of Dan 11:36-39.</a:t>
            </a:r>
          </a:p>
          <a:p>
            <a:endParaRPr lang="en-US" sz="2800" dirty="0"/>
          </a:p>
          <a:p>
            <a:r>
              <a:rPr lang="en-US" sz="2800" dirty="0" smtClean="0"/>
              <a:t>More likely, the KOS is pushing at …</a:t>
            </a:r>
          </a:p>
          <a:p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The </a:t>
            </a:r>
            <a:r>
              <a:rPr lang="en-US" sz="2800" b="1" dirty="0" smtClean="0">
                <a:solidFill>
                  <a:srgbClr val="FFFF00"/>
                </a:solidFill>
              </a:rPr>
              <a:t>GOD OF GODS</a:t>
            </a:r>
            <a:r>
              <a:rPr lang="en-US" sz="2800" dirty="0" smtClean="0"/>
              <a:t> of Dan 11:36-39</a:t>
            </a:r>
          </a:p>
        </p:txBody>
      </p:sp>
    </p:spTree>
    <p:extLst>
      <p:ext uri="{BB962C8B-B14F-4D97-AF65-F5344CB8AC3E}">
        <p14:creationId xmlns:p14="http://schemas.microsoft.com/office/powerpoint/2010/main" val="428419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WHO IS THE KING OF THE SOUTH?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Dan 11:40</a:t>
            </a:r>
            <a:r>
              <a:rPr lang="en-US" sz="2800" dirty="0"/>
              <a:t>: </a:t>
            </a:r>
            <a:r>
              <a:rPr lang="en-US" sz="2800" dirty="0" smtClean="0"/>
              <a:t>“The </a:t>
            </a:r>
            <a:r>
              <a:rPr lang="en-US" sz="2800" dirty="0"/>
              <a:t>king of the </a:t>
            </a:r>
            <a:r>
              <a:rPr lang="en-US" sz="2800" dirty="0" smtClean="0"/>
              <a:t>south will </a:t>
            </a:r>
            <a:r>
              <a:rPr lang="en-US" sz="2800" b="1" dirty="0">
                <a:solidFill>
                  <a:srgbClr val="FFFF00"/>
                </a:solidFill>
              </a:rPr>
              <a:t>push</a:t>
            </a:r>
            <a:r>
              <a:rPr lang="en-US" sz="2800" dirty="0"/>
              <a:t> at </a:t>
            </a:r>
            <a:r>
              <a:rPr lang="en-US" sz="2800" dirty="0" smtClean="0"/>
              <a:t>him.”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Hebrew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nagach</a:t>
            </a:r>
            <a:r>
              <a:rPr lang="en-US" sz="2800" dirty="0" smtClean="0"/>
              <a:t> appears only once</a:t>
            </a:r>
            <a:r>
              <a:rPr lang="en-US" sz="2800" dirty="0"/>
              <a:t> </a:t>
            </a:r>
            <a:r>
              <a:rPr lang="en-US" sz="2800" dirty="0" smtClean="0"/>
              <a:t>more in Daniel …</a:t>
            </a:r>
          </a:p>
          <a:p>
            <a:endParaRPr lang="en-US" sz="2800" dirty="0" smtClean="0"/>
          </a:p>
          <a:p>
            <a:r>
              <a:rPr lang="en-US" sz="2800" u="sng" dirty="0" smtClean="0"/>
              <a:t>Dan </a:t>
            </a:r>
            <a:r>
              <a:rPr lang="en-US" sz="2800" u="sng" dirty="0"/>
              <a:t>8:4</a:t>
            </a:r>
            <a:r>
              <a:rPr lang="en-US" sz="2800" dirty="0"/>
              <a:t>: </a:t>
            </a:r>
            <a:r>
              <a:rPr lang="en-US" sz="2800" dirty="0" smtClean="0"/>
              <a:t>The </a:t>
            </a:r>
            <a:r>
              <a:rPr lang="en-US" sz="2800" dirty="0" err="1" smtClean="0"/>
              <a:t>Medo</a:t>
            </a:r>
            <a:r>
              <a:rPr lang="en-US" sz="2800" dirty="0" smtClean="0"/>
              <a:t>-Persian </a:t>
            </a:r>
            <a:r>
              <a:rPr lang="en-US" sz="2800" dirty="0"/>
              <a:t>ram </a:t>
            </a:r>
            <a:r>
              <a:rPr lang="en-US" sz="2800" dirty="0" smtClean="0"/>
              <a:t>is “</a:t>
            </a:r>
            <a:r>
              <a:rPr lang="en-US" sz="2800" b="1" dirty="0" smtClean="0">
                <a:solidFill>
                  <a:srgbClr val="FFFF00"/>
                </a:solidFill>
              </a:rPr>
              <a:t>butting</a:t>
            </a:r>
            <a:r>
              <a:rPr lang="en-US" sz="2800" dirty="0" smtClean="0"/>
              <a:t>”.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Suggests the KOS </a:t>
            </a:r>
            <a:r>
              <a:rPr lang="en-US" sz="2800" dirty="0"/>
              <a:t>acts like the </a:t>
            </a:r>
            <a:r>
              <a:rPr lang="en-US" sz="2800" dirty="0" err="1"/>
              <a:t>Medo</a:t>
            </a:r>
            <a:r>
              <a:rPr lang="en-US" sz="2800" dirty="0"/>
              <a:t>-Persian </a:t>
            </a:r>
            <a:r>
              <a:rPr lang="en-US" sz="2800" b="1" dirty="0" smtClean="0">
                <a:solidFill>
                  <a:srgbClr val="FFFF00"/>
                </a:solidFill>
              </a:rPr>
              <a:t>ram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496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WHO IS THE KING OF THE SOUTH?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 we know about the </a:t>
            </a:r>
            <a:r>
              <a:rPr lang="en-US" sz="2800" dirty="0" err="1" smtClean="0"/>
              <a:t>Medo</a:t>
            </a:r>
            <a:r>
              <a:rPr lang="en-US" sz="2800" dirty="0" smtClean="0"/>
              <a:t>-Persian ram?</a:t>
            </a:r>
          </a:p>
          <a:p>
            <a:endParaRPr lang="en-US" sz="2800" dirty="0"/>
          </a:p>
          <a:p>
            <a:r>
              <a:rPr lang="en-US" sz="2800" u="sng" dirty="0" smtClean="0"/>
              <a:t>Dan 8:3</a:t>
            </a:r>
            <a:r>
              <a:rPr lang="en-US" sz="2800" dirty="0" smtClean="0"/>
              <a:t>: It has </a:t>
            </a:r>
            <a:r>
              <a:rPr lang="en-US" sz="2800" b="1" dirty="0" smtClean="0">
                <a:solidFill>
                  <a:srgbClr val="FFFF00"/>
                </a:solidFill>
              </a:rPr>
              <a:t>2 horns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1 horn is </a:t>
            </a:r>
            <a:r>
              <a:rPr lang="en-US" sz="2400" b="1" dirty="0" smtClean="0">
                <a:solidFill>
                  <a:srgbClr val="FFFF00"/>
                </a:solidFill>
              </a:rPr>
              <a:t>higher</a:t>
            </a:r>
            <a:r>
              <a:rPr lang="en-US" sz="2400" dirty="0" smtClean="0"/>
              <a:t> than the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horn.</a:t>
            </a:r>
          </a:p>
          <a:p>
            <a:endParaRPr lang="en-US" sz="2800" dirty="0"/>
          </a:p>
          <a:p>
            <a:r>
              <a:rPr lang="en-US" sz="2800" u="sng" dirty="0" smtClean="0"/>
              <a:t>Dan 8:20</a:t>
            </a:r>
            <a:r>
              <a:rPr lang="en-US" sz="2800" dirty="0" smtClean="0"/>
              <a:t>: Horns represent kings of Media &amp; Persia.</a:t>
            </a:r>
          </a:p>
          <a:p>
            <a:pPr lvl="1"/>
            <a:r>
              <a:rPr lang="en-US" sz="2400" dirty="0" smtClean="0"/>
              <a:t>Persian King Cyrus was God’s </a:t>
            </a:r>
            <a:r>
              <a:rPr lang="en-US" sz="2400" b="1" dirty="0" smtClean="0">
                <a:solidFill>
                  <a:srgbClr val="FFFF00"/>
                </a:solidFill>
              </a:rPr>
              <a:t>shepherd</a:t>
            </a:r>
            <a:r>
              <a:rPr lang="en-US" sz="2400" dirty="0" smtClean="0"/>
              <a:t>. Is 44:28.</a:t>
            </a:r>
          </a:p>
          <a:p>
            <a:pPr lvl="1"/>
            <a:r>
              <a:rPr lang="en-US" sz="2400" dirty="0"/>
              <a:t>Persian King Cyrus was God’s </a:t>
            </a:r>
            <a:r>
              <a:rPr lang="en-US" sz="2400" b="1" dirty="0" smtClean="0">
                <a:solidFill>
                  <a:srgbClr val="FFFF00"/>
                </a:solidFill>
              </a:rPr>
              <a:t>messiah</a:t>
            </a:r>
            <a:r>
              <a:rPr lang="en-US" sz="2400" dirty="0" smtClean="0"/>
              <a:t>. Is 45:1.</a:t>
            </a:r>
            <a:endParaRPr lang="en-US" dirty="0" smtClean="0"/>
          </a:p>
          <a:p>
            <a:pPr lvl="1"/>
            <a:r>
              <a:rPr lang="en-US" sz="2400" dirty="0" smtClean="0"/>
              <a:t>Cyrus freed God’s people. Ezra 1:1-4.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42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WHO IS THE KING OF THE SOUTH?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Let’s think:</a:t>
            </a:r>
          </a:p>
          <a:p>
            <a:endParaRPr lang="en-US" sz="2800" dirty="0"/>
          </a:p>
          <a:p>
            <a:r>
              <a:rPr lang="en-US" sz="2800" dirty="0" smtClean="0"/>
              <a:t>Q: Is there a </a:t>
            </a:r>
            <a:r>
              <a:rPr lang="en-US" sz="2800" b="1" dirty="0" smtClean="0">
                <a:solidFill>
                  <a:srgbClr val="FFFF00"/>
                </a:solidFill>
              </a:rPr>
              <a:t>2-horned beast</a:t>
            </a:r>
            <a:r>
              <a:rPr lang="en-US" sz="2800" dirty="0" smtClean="0"/>
              <a:t> in the time of the end?</a:t>
            </a:r>
          </a:p>
          <a:p>
            <a:endParaRPr lang="en-US" sz="2800" dirty="0"/>
          </a:p>
          <a:p>
            <a:r>
              <a:rPr lang="en-US" sz="2800" dirty="0" smtClean="0"/>
              <a:t>Q: Is 1 of its horns </a:t>
            </a:r>
            <a:r>
              <a:rPr lang="en-US" sz="2800" b="1" dirty="0" smtClean="0">
                <a:solidFill>
                  <a:srgbClr val="FFFF00"/>
                </a:solidFill>
              </a:rPr>
              <a:t>higher</a:t>
            </a:r>
            <a:r>
              <a:rPr lang="en-US" sz="2800" dirty="0" smtClean="0"/>
              <a:t> than </a:t>
            </a:r>
            <a:r>
              <a:rPr lang="en-US" sz="2800" dirty="0" smtClean="0"/>
              <a:t>[i.e., dominate] the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?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Q: Is this </a:t>
            </a:r>
            <a:r>
              <a:rPr lang="en-US" sz="2800" dirty="0" smtClean="0"/>
              <a:t>2-horned beast </a:t>
            </a:r>
            <a:r>
              <a:rPr lang="en-US" sz="2800" dirty="0"/>
              <a:t>a [false] </a:t>
            </a:r>
            <a:r>
              <a:rPr lang="en-US" sz="2800" b="1" dirty="0" smtClean="0">
                <a:solidFill>
                  <a:srgbClr val="FFFF00"/>
                </a:solidFill>
              </a:rPr>
              <a:t>shepherd</a:t>
            </a:r>
            <a:r>
              <a:rPr lang="en-US" sz="2800" dirty="0" smtClean="0"/>
              <a:t> &amp; </a:t>
            </a:r>
            <a:r>
              <a:rPr lang="en-US" sz="2800" b="1" dirty="0" smtClean="0">
                <a:solidFill>
                  <a:srgbClr val="FFFF00"/>
                </a:solidFill>
              </a:rPr>
              <a:t>messiah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en-US" sz="2800" dirty="0" smtClean="0"/>
              <a:t>A: Yes.</a:t>
            </a:r>
          </a:p>
        </p:txBody>
      </p:sp>
    </p:spTree>
    <p:extLst>
      <p:ext uri="{BB962C8B-B14F-4D97-AF65-F5344CB8AC3E}">
        <p14:creationId xmlns:p14="http://schemas.microsoft.com/office/powerpoint/2010/main" val="31239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REVELATION 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u="sng" dirty="0" smtClean="0"/>
              <a:t>Rev 13:11</a:t>
            </a:r>
            <a:r>
              <a:rPr lang="en-US" sz="3600" dirty="0" smtClean="0"/>
              <a:t>: “</a:t>
            </a:r>
            <a:r>
              <a:rPr lang="en-US" sz="3600" dirty="0"/>
              <a:t>I beheld another beast coming up out of the earth; </a:t>
            </a:r>
            <a:r>
              <a:rPr lang="en-US" sz="3600" dirty="0" smtClean="0"/>
              <a:t>and </a:t>
            </a:r>
            <a:r>
              <a:rPr lang="en-US" sz="3600" dirty="0"/>
              <a:t>he had </a:t>
            </a:r>
            <a:r>
              <a:rPr lang="en-US" sz="3600" b="1" dirty="0">
                <a:solidFill>
                  <a:srgbClr val="FFFF00"/>
                </a:solidFill>
              </a:rPr>
              <a:t>two horns</a:t>
            </a:r>
            <a:r>
              <a:rPr lang="en-US" sz="3600" dirty="0"/>
              <a:t> like a </a:t>
            </a:r>
            <a:r>
              <a:rPr lang="en-US" sz="3600" b="1" dirty="0">
                <a:solidFill>
                  <a:srgbClr val="FFFF00"/>
                </a:solidFill>
              </a:rPr>
              <a:t>lamb</a:t>
            </a:r>
            <a:r>
              <a:rPr lang="en-US" sz="3600" dirty="0"/>
              <a:t>, and he </a:t>
            </a:r>
            <a:r>
              <a:rPr lang="en-US" sz="3600" dirty="0" err="1"/>
              <a:t>spake</a:t>
            </a:r>
            <a:r>
              <a:rPr lang="en-US" sz="3600" dirty="0"/>
              <a:t> as a dragon</a:t>
            </a:r>
            <a:r>
              <a:rPr lang="en-US" sz="3600" dirty="0" smtClean="0"/>
              <a:t>.”</a:t>
            </a:r>
          </a:p>
          <a:p>
            <a:endParaRPr lang="en-US" sz="3600" dirty="0" smtClean="0"/>
          </a:p>
          <a:p>
            <a:r>
              <a:rPr lang="en-US" sz="3600" dirty="0" smtClean="0"/>
              <a:t>2 horns = Apostate Protestantism dominating civil government</a:t>
            </a:r>
          </a:p>
          <a:p>
            <a:endParaRPr lang="en-US" sz="3600" dirty="0"/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UNITED STATES</a:t>
            </a:r>
          </a:p>
        </p:txBody>
      </p:sp>
    </p:spTree>
    <p:extLst>
      <p:ext uri="{BB962C8B-B14F-4D97-AF65-F5344CB8AC3E}">
        <p14:creationId xmlns:p14="http://schemas.microsoft.com/office/powerpoint/2010/main" val="347726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To order copies of</a:t>
            </a:r>
          </a:p>
          <a:p>
            <a:pPr marL="0" indent="0" algn="ctr">
              <a:buNone/>
            </a:pPr>
            <a:r>
              <a:rPr lang="en-US" i="1" dirty="0" smtClean="0"/>
              <a:t>THE STAND</a:t>
            </a:r>
            <a:r>
              <a:rPr lang="en-US" dirty="0" smtClean="0"/>
              <a:t>,</a:t>
            </a:r>
          </a:p>
          <a:p>
            <a:pPr marL="0" indent="0" algn="ctr">
              <a:buNone/>
            </a:pPr>
            <a:r>
              <a:rPr lang="en-US" dirty="0" smtClean="0"/>
              <a:t>go to amazon.com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Questions? E-mail </a:t>
            </a:r>
            <a:r>
              <a:rPr lang="en-US" sz="2400" dirty="0" smtClean="0"/>
              <a:t>ezek36.2627@gmail.com</a:t>
            </a:r>
            <a:endParaRPr lang="en-US" sz="24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6" t="17792" r="37978" b="14789"/>
          <a:stretch/>
        </p:blipFill>
        <p:spPr bwMode="auto">
          <a:xfrm>
            <a:off x="747772" y="1600200"/>
            <a:ext cx="34574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61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REVELATION </a:t>
            </a:r>
            <a:r>
              <a:rPr lang="en-US" dirty="0"/>
              <a:t>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u="sng" dirty="0"/>
              <a:t>Rev 13:11</a:t>
            </a:r>
            <a:r>
              <a:rPr lang="en-US" sz="2800" dirty="0"/>
              <a:t>: “I beheld another beast </a:t>
            </a:r>
            <a:r>
              <a:rPr lang="en-US" sz="2800" dirty="0" smtClean="0"/>
              <a:t>… he </a:t>
            </a:r>
            <a:r>
              <a:rPr lang="en-US" sz="2800" dirty="0" err="1"/>
              <a:t>spake</a:t>
            </a:r>
            <a:r>
              <a:rPr lang="en-US" sz="2800" dirty="0"/>
              <a:t> as a </a:t>
            </a:r>
            <a:r>
              <a:rPr lang="en-US" sz="2800" b="1" dirty="0">
                <a:solidFill>
                  <a:srgbClr val="FFFF00"/>
                </a:solidFill>
              </a:rPr>
              <a:t>dragon</a:t>
            </a:r>
            <a:r>
              <a:rPr lang="en-US" sz="2800" dirty="0" smtClean="0"/>
              <a:t>.”</a:t>
            </a:r>
          </a:p>
          <a:p>
            <a:endParaRPr lang="en-US" sz="2800" dirty="0" smtClean="0"/>
          </a:p>
          <a:p>
            <a:r>
              <a:rPr lang="en-US" sz="2800" u="sng" dirty="0" smtClean="0"/>
              <a:t>Rev 12:9</a:t>
            </a:r>
            <a:r>
              <a:rPr lang="en-US" sz="2800" dirty="0" smtClean="0"/>
              <a:t>: “The </a:t>
            </a:r>
            <a:r>
              <a:rPr lang="en-US" sz="2800" b="1" dirty="0">
                <a:solidFill>
                  <a:srgbClr val="FFFF00"/>
                </a:solidFill>
              </a:rPr>
              <a:t>great dragon</a:t>
            </a:r>
            <a:r>
              <a:rPr lang="en-US" sz="2800" dirty="0"/>
              <a:t> was cast out, that old serpent, called the Devil, and </a:t>
            </a:r>
            <a:r>
              <a:rPr lang="en-US" sz="2800" b="1" dirty="0" smtClean="0">
                <a:solidFill>
                  <a:srgbClr val="FFFF00"/>
                </a:solidFill>
              </a:rPr>
              <a:t>Satan</a:t>
            </a:r>
            <a:r>
              <a:rPr lang="en-US" sz="2800" dirty="0" smtClean="0"/>
              <a:t>.”</a:t>
            </a:r>
          </a:p>
          <a:p>
            <a:endParaRPr lang="en-US" sz="2800" u="sng" dirty="0"/>
          </a:p>
          <a:p>
            <a:r>
              <a:rPr lang="en-US" sz="2800" u="sng" dirty="0"/>
              <a:t>Rev 13:2</a:t>
            </a:r>
            <a:r>
              <a:rPr lang="en-US" sz="2800" dirty="0"/>
              <a:t>: “The </a:t>
            </a:r>
            <a:r>
              <a:rPr lang="en-US" sz="2800" b="1" dirty="0">
                <a:solidFill>
                  <a:srgbClr val="FFFF00"/>
                </a:solidFill>
              </a:rPr>
              <a:t>dragon</a:t>
            </a:r>
            <a:r>
              <a:rPr lang="en-US" sz="2800" dirty="0"/>
              <a:t> gave him [papal sea beast] his power, and his seat, and great authority.”</a:t>
            </a:r>
          </a:p>
          <a:p>
            <a:endParaRPr lang="en-US" sz="2800" dirty="0"/>
          </a:p>
          <a:p>
            <a:r>
              <a:rPr lang="en-US" sz="2800" u="sng" dirty="0"/>
              <a:t>GC, p438</a:t>
            </a:r>
            <a:r>
              <a:rPr lang="en-US" sz="2800" dirty="0"/>
              <a:t>: “Thus while the </a:t>
            </a:r>
            <a:r>
              <a:rPr lang="en-US" sz="2800" b="1" dirty="0">
                <a:solidFill>
                  <a:srgbClr val="FFFF00"/>
                </a:solidFill>
              </a:rPr>
              <a:t>dragon</a:t>
            </a:r>
            <a:r>
              <a:rPr lang="en-US" sz="2800" dirty="0"/>
              <a:t>, primarily, represents Satan, it is, in a secondary sense, a symbol of pagan </a:t>
            </a:r>
            <a:r>
              <a:rPr lang="en-US" sz="2800" b="1" dirty="0">
                <a:solidFill>
                  <a:srgbClr val="FFFF00"/>
                </a:solidFill>
              </a:rPr>
              <a:t>Rome</a:t>
            </a:r>
            <a:r>
              <a:rPr lang="en-US" sz="2800" dirty="0"/>
              <a:t>.”</a:t>
            </a:r>
          </a:p>
          <a:p>
            <a:endParaRPr lang="en-US" sz="2800" dirty="0"/>
          </a:p>
          <a:p>
            <a:r>
              <a:rPr lang="en-US" sz="2800" dirty="0" smtClean="0"/>
              <a:t>United States Protestantism becomes </a:t>
            </a:r>
            <a:r>
              <a:rPr lang="en-US" sz="2800" dirty="0"/>
              <a:t>like </a:t>
            </a:r>
            <a:r>
              <a:rPr lang="en-US" sz="2800" b="1" dirty="0" smtClean="0">
                <a:solidFill>
                  <a:srgbClr val="FFFF00"/>
                </a:solidFill>
              </a:rPr>
              <a:t>Satan</a:t>
            </a:r>
            <a:r>
              <a:rPr lang="en-US" sz="2800" dirty="0" smtClean="0">
                <a:solidFill>
                  <a:schemeClr val="tx1"/>
                </a:solidFill>
              </a:rPr>
              <a:t> and </a:t>
            </a:r>
            <a:r>
              <a:rPr lang="en-US" sz="2800" b="1" dirty="0" smtClean="0">
                <a:solidFill>
                  <a:srgbClr val="FFFF00"/>
                </a:solidFill>
              </a:rPr>
              <a:t>Rome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920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REVELATION </a:t>
            </a:r>
            <a:r>
              <a:rPr lang="en-US" dirty="0"/>
              <a:t>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u="sng" dirty="0" smtClean="0"/>
              <a:t>Rev 12:17</a:t>
            </a:r>
            <a:r>
              <a:rPr lang="en-US" dirty="0" smtClean="0"/>
              <a:t>: “The </a:t>
            </a:r>
            <a:r>
              <a:rPr lang="en-US" b="1" dirty="0" smtClean="0">
                <a:solidFill>
                  <a:srgbClr val="FFFF00"/>
                </a:solidFill>
              </a:rPr>
              <a:t>dragon</a:t>
            </a:r>
            <a:r>
              <a:rPr lang="en-US" dirty="0" smtClean="0"/>
              <a:t> was wroth with the woman, and went to make war with the remnant of her seed, which keep the commandments of God, and have the testimony of Jesus Christ.”</a:t>
            </a:r>
          </a:p>
          <a:p>
            <a:endParaRPr lang="en-US" dirty="0" smtClean="0"/>
          </a:p>
          <a:p>
            <a:r>
              <a:rPr lang="en-US" u="sng" dirty="0" smtClean="0"/>
              <a:t>TM, p39</a:t>
            </a:r>
            <a:r>
              <a:rPr lang="en-US" dirty="0" smtClean="0"/>
              <a:t>: “</a:t>
            </a:r>
            <a:r>
              <a:rPr lang="en-US" b="1" dirty="0" smtClean="0">
                <a:solidFill>
                  <a:srgbClr val="FFFF00"/>
                </a:solidFill>
              </a:rPr>
              <a:t>Kings and rulers and governors</a:t>
            </a:r>
            <a:r>
              <a:rPr lang="en-US" dirty="0" smtClean="0"/>
              <a:t> have placed upon themselves the brand of antichrist, and are represented as the </a:t>
            </a:r>
            <a:r>
              <a:rPr lang="en-US" b="1" dirty="0" smtClean="0">
                <a:solidFill>
                  <a:srgbClr val="FFFF00"/>
                </a:solidFill>
              </a:rPr>
              <a:t>dragon</a:t>
            </a:r>
            <a:r>
              <a:rPr lang="en-US" dirty="0" smtClean="0"/>
              <a:t> who goes to make war with the saints – with those who keep the commandments of God &amp; who have the faith of Jesus.”</a:t>
            </a:r>
          </a:p>
          <a:p>
            <a:endParaRPr lang="en-US" dirty="0" smtClean="0"/>
          </a:p>
          <a:p>
            <a:r>
              <a:rPr lang="en-US" dirty="0" smtClean="0"/>
              <a:t>The U. S. marshals </a:t>
            </a:r>
            <a:r>
              <a:rPr lang="en-US" b="1" dirty="0" smtClean="0">
                <a:solidFill>
                  <a:srgbClr val="FFFF00"/>
                </a:solidFill>
              </a:rPr>
              <a:t>world rulers</a:t>
            </a:r>
            <a:r>
              <a:rPr lang="en-US" dirty="0" smtClean="0"/>
              <a:t> to war against God’s people.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85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REVELATION </a:t>
            </a:r>
            <a:r>
              <a:rPr lang="en-US" dirty="0"/>
              <a:t>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u="sng" dirty="0"/>
              <a:t>Rev 13:11</a:t>
            </a:r>
            <a:r>
              <a:rPr lang="en-US" sz="2800" dirty="0"/>
              <a:t>: “I beheld another beast … he </a:t>
            </a:r>
            <a:r>
              <a:rPr lang="en-US" sz="2800" dirty="0" err="1"/>
              <a:t>spake</a:t>
            </a:r>
            <a:r>
              <a:rPr lang="en-US" sz="2800" dirty="0"/>
              <a:t> as a </a:t>
            </a:r>
            <a:r>
              <a:rPr lang="en-US" sz="2800" b="1" dirty="0">
                <a:solidFill>
                  <a:srgbClr val="FFFF00"/>
                </a:solidFill>
              </a:rPr>
              <a:t>dragon</a:t>
            </a:r>
            <a:r>
              <a:rPr lang="en-US" sz="2800" dirty="0"/>
              <a:t>.”</a:t>
            </a:r>
          </a:p>
          <a:p>
            <a:endParaRPr lang="en-US" sz="2800" dirty="0" smtClean="0"/>
          </a:p>
          <a:p>
            <a:r>
              <a:rPr lang="en-US" sz="2800" u="sng" dirty="0" smtClean="0"/>
              <a:t>Rev </a:t>
            </a:r>
            <a:r>
              <a:rPr lang="en-US" sz="2800" u="sng" dirty="0"/>
              <a:t>12:9</a:t>
            </a:r>
            <a:r>
              <a:rPr lang="en-US" sz="2800" dirty="0"/>
              <a:t>: “The </a:t>
            </a:r>
            <a:r>
              <a:rPr lang="en-US" sz="2800" b="1" dirty="0">
                <a:solidFill>
                  <a:srgbClr val="FFFF00"/>
                </a:solidFill>
              </a:rPr>
              <a:t>great dragon</a:t>
            </a:r>
            <a:r>
              <a:rPr lang="en-US" sz="2800" dirty="0"/>
              <a:t> was cast out, </a:t>
            </a:r>
            <a:r>
              <a:rPr lang="en-US" sz="2800" dirty="0" smtClean="0"/>
              <a:t>… the </a:t>
            </a:r>
            <a:r>
              <a:rPr lang="en-US" sz="2800" dirty="0"/>
              <a:t>Devil, and </a:t>
            </a:r>
            <a:r>
              <a:rPr lang="en-US" sz="2800" b="1" dirty="0">
                <a:solidFill>
                  <a:srgbClr val="FFFF00"/>
                </a:solidFill>
              </a:rPr>
              <a:t>Satan</a:t>
            </a:r>
            <a:r>
              <a:rPr lang="en-US" sz="2800" dirty="0"/>
              <a:t>.”</a:t>
            </a:r>
          </a:p>
          <a:p>
            <a:endParaRPr lang="en-US" sz="2800" u="sng" dirty="0" smtClean="0"/>
          </a:p>
          <a:p>
            <a:r>
              <a:rPr lang="en-US" sz="2800" u="sng" dirty="0" err="1" smtClean="0"/>
              <a:t>Ezek</a:t>
            </a:r>
            <a:r>
              <a:rPr lang="en-US" sz="2800" u="sng" dirty="0" smtClean="0"/>
              <a:t> </a:t>
            </a:r>
            <a:r>
              <a:rPr lang="en-US" sz="2800" u="sng" dirty="0" smtClean="0"/>
              <a:t>29:3</a:t>
            </a:r>
            <a:r>
              <a:rPr lang="en-US" sz="2800" dirty="0" smtClean="0"/>
              <a:t>: </a:t>
            </a:r>
            <a:r>
              <a:rPr lang="en-US" sz="2800" dirty="0" smtClean="0"/>
              <a:t>“Thee</a:t>
            </a:r>
            <a:r>
              <a:rPr lang="en-US" sz="2800" dirty="0" smtClean="0"/>
              <a:t>, Pharaoh king of </a:t>
            </a:r>
            <a:r>
              <a:rPr lang="en-US" sz="2800" b="1" dirty="0" smtClean="0">
                <a:solidFill>
                  <a:srgbClr val="FFFF00"/>
                </a:solidFill>
              </a:rPr>
              <a:t>Egypt</a:t>
            </a:r>
            <a:r>
              <a:rPr lang="en-US" sz="2800" dirty="0" smtClean="0"/>
              <a:t>, the </a:t>
            </a:r>
            <a:r>
              <a:rPr lang="en-US" sz="2800" b="1" dirty="0" smtClean="0">
                <a:solidFill>
                  <a:srgbClr val="FFFF00"/>
                </a:solidFill>
              </a:rPr>
              <a:t>great</a:t>
            </a:r>
            <a:r>
              <a:rPr lang="en-US" sz="2800" b="1" baseline="30000" dirty="0" smtClean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dragon</a:t>
            </a:r>
            <a:r>
              <a:rPr lang="en-US" sz="2800" dirty="0" smtClean="0"/>
              <a:t>.”</a:t>
            </a:r>
          </a:p>
          <a:p>
            <a:endParaRPr lang="en-US" sz="2800" dirty="0" smtClean="0"/>
          </a:p>
          <a:p>
            <a:r>
              <a:rPr lang="en-US" sz="2800" u="sng" dirty="0" smtClean="0"/>
              <a:t>Is 51:9</a:t>
            </a:r>
            <a:r>
              <a:rPr lang="en-US" sz="2800" dirty="0" smtClean="0"/>
              <a:t>: Thou “hath </a:t>
            </a:r>
            <a:r>
              <a:rPr lang="en-US" sz="2800" dirty="0"/>
              <a:t>cut Rahab </a:t>
            </a:r>
            <a:r>
              <a:rPr lang="en-US" sz="2800" dirty="0" smtClean="0"/>
              <a:t>[</a:t>
            </a:r>
            <a:r>
              <a:rPr lang="en-US" sz="2800" b="1" dirty="0" smtClean="0">
                <a:solidFill>
                  <a:srgbClr val="FFFF00"/>
                </a:solidFill>
              </a:rPr>
              <a:t>Egypt</a:t>
            </a:r>
            <a:r>
              <a:rPr lang="en-US" sz="2800" dirty="0" smtClean="0"/>
              <a:t>], </a:t>
            </a:r>
            <a:r>
              <a:rPr lang="en-US" sz="2800" dirty="0"/>
              <a:t>and wounded the </a:t>
            </a:r>
            <a:r>
              <a:rPr lang="en-US" sz="2800" b="1" dirty="0" smtClean="0">
                <a:solidFill>
                  <a:srgbClr val="FFFF00"/>
                </a:solidFill>
              </a:rPr>
              <a:t>dragon</a:t>
            </a:r>
            <a:r>
              <a:rPr lang="en-US" sz="2800" dirty="0" smtClean="0"/>
              <a:t>.”</a:t>
            </a:r>
          </a:p>
          <a:p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en-US" sz="2800" dirty="0" smtClean="0"/>
              <a:t>U. S. </a:t>
            </a:r>
            <a:r>
              <a:rPr lang="en-US" sz="2800" dirty="0"/>
              <a:t>Protestantism </a:t>
            </a:r>
            <a:r>
              <a:rPr lang="en-US" sz="2800" dirty="0" smtClean="0"/>
              <a:t>becomes like </a:t>
            </a:r>
            <a:r>
              <a:rPr lang="en-US" sz="2800" b="1" dirty="0" smtClean="0">
                <a:solidFill>
                  <a:srgbClr val="FFFF00"/>
                </a:solidFill>
              </a:rPr>
              <a:t>Satan</a:t>
            </a:r>
            <a:r>
              <a:rPr lang="en-US" sz="2800" dirty="0" smtClean="0"/>
              <a:t> &amp; </a:t>
            </a:r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FFFF00"/>
                </a:solidFill>
              </a:rPr>
              <a:t>king </a:t>
            </a:r>
            <a:r>
              <a:rPr lang="en-US" sz="2800" b="1" dirty="0" smtClean="0">
                <a:solidFill>
                  <a:srgbClr val="FFFF00"/>
                </a:solidFill>
              </a:rPr>
              <a:t>of Egypt</a:t>
            </a:r>
            <a:r>
              <a:rPr lang="en-US" sz="2800" dirty="0" smtClean="0"/>
              <a:t>, aka …</a:t>
            </a:r>
          </a:p>
          <a:p>
            <a:endParaRPr lang="en-US" sz="2800" dirty="0" smtClean="0"/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THE KING OF THE SOUTH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36332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REVELATION </a:t>
            </a:r>
            <a:r>
              <a:rPr lang="en-US" dirty="0"/>
              <a:t>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u="sng" dirty="0" smtClean="0"/>
              <a:t>ST, Feb 8, 1910</a:t>
            </a:r>
            <a:r>
              <a:rPr lang="en-US" sz="2800" dirty="0" smtClean="0"/>
              <a:t>: “</a:t>
            </a:r>
            <a:r>
              <a:rPr lang="en-US" sz="2800" b="1" dirty="0" smtClean="0">
                <a:solidFill>
                  <a:srgbClr val="FFFF00"/>
                </a:solidFill>
              </a:rPr>
              <a:t>At </a:t>
            </a:r>
            <a:r>
              <a:rPr lang="en-US" sz="2800" b="1" dirty="0">
                <a:solidFill>
                  <a:srgbClr val="FFFF00"/>
                </a:solidFill>
              </a:rPr>
              <a:t>the time</a:t>
            </a:r>
            <a:r>
              <a:rPr lang="en-US" sz="2800" dirty="0"/>
              <a:t> when the Papacy, robbed of its strength, was forced to desist from persecution, John beheld a new power coming up to </a:t>
            </a:r>
            <a:r>
              <a:rPr lang="en-US" sz="2800" b="1" dirty="0">
                <a:solidFill>
                  <a:srgbClr val="FFFF00"/>
                </a:solidFill>
              </a:rPr>
              <a:t>echo the dragon's voice</a:t>
            </a:r>
            <a:r>
              <a:rPr lang="en-US" sz="2800" dirty="0"/>
              <a:t>, and carry forward the same cruel and blasphemous work. This power, </a:t>
            </a:r>
            <a:r>
              <a:rPr lang="en-US" sz="2800" b="1" dirty="0">
                <a:solidFill>
                  <a:srgbClr val="FFFF00"/>
                </a:solidFill>
              </a:rPr>
              <a:t>the last that is to wage war</a:t>
            </a:r>
            <a:r>
              <a:rPr lang="en-US" sz="2800" dirty="0"/>
              <a:t> against the church and the law of God, is represented by </a:t>
            </a:r>
            <a:r>
              <a:rPr lang="en-US" sz="2800" b="1" dirty="0">
                <a:solidFill>
                  <a:srgbClr val="FFFF00"/>
                </a:solidFill>
              </a:rPr>
              <a:t>a beast with lamblike horns</a:t>
            </a:r>
            <a:r>
              <a:rPr lang="en-US" sz="2800" dirty="0"/>
              <a:t>. The beasts preceding it had risen from the sea; but this came up out of the earth, representing the peaceful rise of the nation which it </a:t>
            </a:r>
            <a:r>
              <a:rPr lang="en-US" sz="2800" dirty="0" smtClean="0"/>
              <a:t>symbolized – </a:t>
            </a:r>
            <a:r>
              <a:rPr lang="en-US" sz="2800" b="1" dirty="0" smtClean="0">
                <a:solidFill>
                  <a:srgbClr val="FFFF00"/>
                </a:solidFill>
              </a:rPr>
              <a:t>the </a:t>
            </a:r>
            <a:r>
              <a:rPr lang="en-US" sz="2800" b="1" dirty="0">
                <a:solidFill>
                  <a:srgbClr val="FFFF00"/>
                </a:solidFill>
              </a:rPr>
              <a:t>United States</a:t>
            </a:r>
            <a:r>
              <a:rPr lang="en-US" sz="2800" dirty="0" smtClean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74091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REVELATION 13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SUMMARY: </a:t>
            </a:r>
            <a:r>
              <a:rPr lang="en-US" i="1" dirty="0" smtClean="0"/>
              <a:t>Signs</a:t>
            </a:r>
            <a:r>
              <a:rPr lang="en-US" dirty="0" smtClean="0"/>
              <a:t> Article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“At the time” </a:t>
            </a:r>
            <a:r>
              <a:rPr lang="en-US" dirty="0" smtClean="0"/>
              <a:t>of wound.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Papacy desists from persecution.</a:t>
            </a:r>
          </a:p>
          <a:p>
            <a:endParaRPr lang="en-US" dirty="0"/>
          </a:p>
          <a:p>
            <a:r>
              <a:rPr lang="en-US" dirty="0" smtClean="0"/>
              <a:t>United States arises.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U.S. </a:t>
            </a:r>
            <a:r>
              <a:rPr lang="en-US" b="1" dirty="0" smtClean="0">
                <a:solidFill>
                  <a:srgbClr val="FFFF00"/>
                </a:solidFill>
              </a:rPr>
              <a:t>wages </a:t>
            </a:r>
            <a:r>
              <a:rPr lang="en-US" b="1" dirty="0">
                <a:solidFill>
                  <a:srgbClr val="FFFF00"/>
                </a:solidFill>
              </a:rPr>
              <a:t>war</a:t>
            </a:r>
            <a:r>
              <a:rPr lang="en-US" dirty="0"/>
              <a:t> </a:t>
            </a:r>
            <a:r>
              <a:rPr lang="en-US" dirty="0" smtClean="0"/>
              <a:t>against church &amp; law of God.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SUMMARY: Dan 11:40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“At the time of the </a:t>
            </a:r>
            <a:r>
              <a:rPr lang="en-US" dirty="0" smtClean="0"/>
              <a:t>end.”</a:t>
            </a:r>
          </a:p>
          <a:p>
            <a:endParaRPr lang="en-US" dirty="0"/>
          </a:p>
          <a:p>
            <a:r>
              <a:rPr lang="en-US" dirty="0" smtClean="0"/>
              <a:t>King of Dan 11:36-39 not mentioned.</a:t>
            </a:r>
          </a:p>
          <a:p>
            <a:endParaRPr lang="en-US" dirty="0"/>
          </a:p>
          <a:p>
            <a:r>
              <a:rPr lang="en-US" dirty="0" smtClean="0"/>
              <a:t>Instead, KOS is mentioned.</a:t>
            </a:r>
            <a:endParaRPr lang="en-US" dirty="0"/>
          </a:p>
          <a:p>
            <a:endParaRPr lang="en-US" dirty="0"/>
          </a:p>
          <a:p>
            <a:r>
              <a:rPr lang="en-US" dirty="0"/>
              <a:t>KOS </a:t>
            </a:r>
            <a:r>
              <a:rPr lang="en-US" b="1" dirty="0" smtClean="0">
                <a:solidFill>
                  <a:srgbClr val="FFFF00"/>
                </a:solidFill>
              </a:rPr>
              <a:t>butts </a:t>
            </a:r>
            <a:r>
              <a:rPr lang="en-US" b="1" i="1" dirty="0" smtClean="0">
                <a:solidFill>
                  <a:srgbClr val="FFFF00"/>
                </a:solidFill>
              </a:rPr>
              <a:t>back and forth</a:t>
            </a:r>
            <a:r>
              <a:rPr lang="en-US" dirty="0" smtClean="0">
                <a:solidFill>
                  <a:schemeClr val="tx1"/>
                </a:solidFill>
              </a:rPr>
              <a:t> with “him” (i.e., God).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8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 KOS </a:t>
            </a:r>
            <a:r>
              <a:rPr lang="en-US" dirty="0"/>
              <a:t>WARS AGAINST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Dan 8:4: </a:t>
            </a:r>
            <a:r>
              <a:rPr lang="en-US" sz="2800" i="1" dirty="0" err="1" smtClean="0"/>
              <a:t>nagach</a:t>
            </a:r>
            <a:r>
              <a:rPr lang="en-US" sz="2800" dirty="0" smtClean="0"/>
              <a:t> (</a:t>
            </a:r>
            <a:r>
              <a:rPr lang="en-US" sz="2800" dirty="0" err="1" smtClean="0"/>
              <a:t>Piel</a:t>
            </a:r>
            <a:r>
              <a:rPr lang="en-US" sz="2800" dirty="0" smtClean="0"/>
              <a:t>) = “</a:t>
            </a:r>
            <a:r>
              <a:rPr lang="en-US" sz="2800" b="1" dirty="0" smtClean="0">
                <a:solidFill>
                  <a:srgbClr val="FFFF00"/>
                </a:solidFill>
              </a:rPr>
              <a:t>butting</a:t>
            </a:r>
            <a:r>
              <a:rPr lang="en-US" sz="2800" dirty="0" smtClean="0"/>
              <a:t>”</a:t>
            </a:r>
          </a:p>
          <a:p>
            <a:pPr lvl="1"/>
            <a:r>
              <a:rPr lang="en-US" sz="2600" dirty="0" err="1" smtClean="0"/>
              <a:t>Medo</a:t>
            </a:r>
            <a:r>
              <a:rPr lang="en-US" sz="2600" dirty="0" smtClean="0"/>
              <a:t>-Persian ram </a:t>
            </a:r>
            <a:r>
              <a:rPr lang="en-US" sz="2600" b="1" dirty="0" smtClean="0">
                <a:solidFill>
                  <a:srgbClr val="FFFF00"/>
                </a:solidFill>
              </a:rPr>
              <a:t>attacked</a:t>
            </a:r>
            <a:r>
              <a:rPr lang="en-US" sz="2600" dirty="0" smtClean="0"/>
              <a:t> others</a:t>
            </a:r>
          </a:p>
          <a:p>
            <a:endParaRPr lang="en-US" sz="2800" dirty="0"/>
          </a:p>
          <a:p>
            <a:r>
              <a:rPr lang="en-US" sz="2800" dirty="0" smtClean="0"/>
              <a:t>Dan 11:40: </a:t>
            </a:r>
            <a:r>
              <a:rPr lang="en-US" sz="2800" i="1" dirty="0" err="1" smtClean="0"/>
              <a:t>nagach</a:t>
            </a:r>
            <a:r>
              <a:rPr lang="en-US" sz="2800" dirty="0" smtClean="0"/>
              <a:t> (</a:t>
            </a:r>
            <a:r>
              <a:rPr lang="en-US" sz="2800" dirty="0" err="1" smtClean="0"/>
              <a:t>Hith</a:t>
            </a:r>
            <a:r>
              <a:rPr lang="en-US" sz="2800" dirty="0" smtClean="0"/>
              <a:t>) = “</a:t>
            </a:r>
            <a:r>
              <a:rPr lang="en-US" sz="2800" b="1" dirty="0" smtClean="0">
                <a:solidFill>
                  <a:srgbClr val="FFFF00"/>
                </a:solidFill>
              </a:rPr>
              <a:t>butting back and forth</a:t>
            </a:r>
            <a:r>
              <a:rPr lang="en-US" sz="2800" dirty="0" smtClean="0"/>
              <a:t>”</a:t>
            </a:r>
            <a:endParaRPr lang="en-US" sz="2600" dirty="0" smtClean="0"/>
          </a:p>
          <a:p>
            <a:pPr lvl="1"/>
            <a:r>
              <a:rPr lang="en-US" sz="2600" dirty="0" smtClean="0"/>
              <a:t>KOS </a:t>
            </a:r>
            <a:r>
              <a:rPr lang="en-US" sz="2600" b="1" dirty="0" smtClean="0">
                <a:solidFill>
                  <a:srgbClr val="FFFF00"/>
                </a:solidFill>
              </a:rPr>
              <a:t>wars with</a:t>
            </a:r>
            <a:r>
              <a:rPr lang="en-US" sz="2600" dirty="0" smtClean="0"/>
              <a:t> God (i.e., they </a:t>
            </a:r>
            <a:r>
              <a:rPr lang="en-US" sz="2600" b="1" dirty="0" smtClean="0">
                <a:solidFill>
                  <a:srgbClr val="FFFF00"/>
                </a:solidFill>
              </a:rPr>
              <a:t>both</a:t>
            </a:r>
            <a:r>
              <a:rPr lang="en-US" sz="2600" dirty="0" smtClean="0"/>
              <a:t> “butt”)</a:t>
            </a:r>
          </a:p>
          <a:p>
            <a:pPr lvl="1"/>
            <a:r>
              <a:rPr lang="en-US" sz="2600" dirty="0" smtClean="0"/>
              <a:t>Perfect description of the great controversy</a:t>
            </a:r>
          </a:p>
          <a:p>
            <a:pPr lvl="1"/>
            <a:r>
              <a:rPr lang="en-US" sz="2600" dirty="0" smtClean="0"/>
              <a:t>Satan’s KOS </a:t>
            </a:r>
            <a:r>
              <a:rPr lang="en-US" sz="2600" b="1" dirty="0" smtClean="0">
                <a:solidFill>
                  <a:srgbClr val="FFFF00"/>
                </a:solidFill>
              </a:rPr>
              <a:t>ram</a:t>
            </a:r>
            <a:r>
              <a:rPr lang="en-US" sz="2600" dirty="0" smtClean="0"/>
              <a:t> and God’s </a:t>
            </a:r>
            <a:r>
              <a:rPr lang="en-US" sz="2600" b="1" dirty="0" smtClean="0">
                <a:solidFill>
                  <a:srgbClr val="FFFF00"/>
                </a:solidFill>
              </a:rPr>
              <a:t>Lamb</a:t>
            </a:r>
            <a:r>
              <a:rPr lang="en-US" sz="2600" dirty="0" smtClean="0"/>
              <a:t> butt with each other</a:t>
            </a:r>
          </a:p>
        </p:txBody>
      </p:sp>
    </p:spTree>
    <p:extLst>
      <p:ext uri="{BB962C8B-B14F-4D97-AF65-F5344CB8AC3E}">
        <p14:creationId xmlns:p14="http://schemas.microsoft.com/office/powerpoint/2010/main" val="322788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 KOS </a:t>
            </a:r>
            <a:r>
              <a:rPr lang="en-US" dirty="0"/>
              <a:t>WARS AGAINST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Q: How does earthly KOS fight with God?</a:t>
            </a:r>
          </a:p>
          <a:p>
            <a:endParaRPr lang="en-US" sz="2800" dirty="0"/>
          </a:p>
          <a:p>
            <a:r>
              <a:rPr lang="en-US" sz="2800" u="sng" dirty="0" smtClean="0"/>
              <a:t>Rev 19:19</a:t>
            </a:r>
            <a:r>
              <a:rPr lang="en-US" sz="2800" dirty="0" smtClean="0"/>
              <a:t>: “</a:t>
            </a:r>
            <a:r>
              <a:rPr lang="en-US" sz="2800" dirty="0"/>
              <a:t>I saw the beast, and the kings of the earth, and their armies, gathered together </a:t>
            </a:r>
            <a:r>
              <a:rPr lang="en-US" sz="2800" b="1" dirty="0">
                <a:solidFill>
                  <a:srgbClr val="FFFF00"/>
                </a:solidFill>
              </a:rPr>
              <a:t>to make war</a:t>
            </a:r>
            <a:r>
              <a:rPr lang="en-US" sz="2800" dirty="0"/>
              <a:t> against </a:t>
            </a:r>
            <a:r>
              <a:rPr lang="en-US" sz="2800" b="1" dirty="0">
                <a:solidFill>
                  <a:srgbClr val="FFFF00"/>
                </a:solidFill>
              </a:rPr>
              <a:t>him</a:t>
            </a:r>
            <a:r>
              <a:rPr lang="en-US" sz="2800" dirty="0"/>
              <a:t> that sat on the horse, and against </a:t>
            </a:r>
            <a:r>
              <a:rPr lang="en-US" sz="2800" b="1" dirty="0">
                <a:solidFill>
                  <a:srgbClr val="FFFF00"/>
                </a:solidFill>
              </a:rPr>
              <a:t>his army</a:t>
            </a:r>
            <a:r>
              <a:rPr lang="en-US" sz="2800" dirty="0" smtClean="0"/>
              <a:t>.”</a:t>
            </a:r>
          </a:p>
          <a:p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Armageddon = war</a:t>
            </a:r>
            <a:r>
              <a:rPr lang="en-US" sz="2800" dirty="0" smtClean="0">
                <a:sym typeface="Wingdings" panose="05000000000000000000" pitchFamily="2" charset="2"/>
              </a:rPr>
              <a:t> against </a:t>
            </a:r>
            <a:r>
              <a:rPr lang="en-US" sz="28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God</a:t>
            </a:r>
            <a:r>
              <a:rPr lang="en-US" sz="2800" dirty="0" smtClean="0">
                <a:sym typeface="Wingdings" panose="05000000000000000000" pitchFamily="2" charset="2"/>
              </a:rPr>
              <a:t> and </a:t>
            </a:r>
            <a:r>
              <a:rPr lang="en-US" sz="28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His army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13702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 KOS </a:t>
            </a:r>
            <a:r>
              <a:rPr lang="en-US" dirty="0"/>
              <a:t>WARS AGAINST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Ps 83:3, 5</a:t>
            </a:r>
            <a:r>
              <a:rPr lang="en-US" sz="2800" dirty="0" smtClean="0"/>
              <a:t>: “</a:t>
            </a:r>
            <a:r>
              <a:rPr lang="en-US" sz="2800" dirty="0"/>
              <a:t>They have taken crafty counsel against </a:t>
            </a:r>
            <a:r>
              <a:rPr lang="en-US" sz="2800" b="1" dirty="0">
                <a:solidFill>
                  <a:srgbClr val="FFFF00"/>
                </a:solidFill>
              </a:rPr>
              <a:t>thy </a:t>
            </a:r>
            <a:r>
              <a:rPr lang="en-US" sz="2800" b="1" dirty="0" smtClean="0">
                <a:solidFill>
                  <a:srgbClr val="FFFF00"/>
                </a:solidFill>
              </a:rPr>
              <a:t>people</a:t>
            </a:r>
            <a:r>
              <a:rPr lang="en-US" sz="2800" dirty="0" smtClean="0"/>
              <a:t> … are </a:t>
            </a:r>
            <a:r>
              <a:rPr lang="en-US" sz="2800" dirty="0"/>
              <a:t>confederate </a:t>
            </a:r>
            <a:r>
              <a:rPr lang="en-US" sz="2800" dirty="0" smtClean="0"/>
              <a:t>against </a:t>
            </a:r>
            <a:r>
              <a:rPr lang="en-US" sz="2800" b="1" dirty="0" smtClean="0">
                <a:solidFill>
                  <a:srgbClr val="FFFF00"/>
                </a:solidFill>
              </a:rPr>
              <a:t>thee</a:t>
            </a:r>
            <a:r>
              <a:rPr lang="en-US" sz="2800" dirty="0" smtClean="0"/>
              <a:t> [God].”</a:t>
            </a:r>
          </a:p>
          <a:p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Warring against </a:t>
            </a:r>
            <a:r>
              <a:rPr lang="en-US" sz="2800" b="1" dirty="0" smtClean="0">
                <a:solidFill>
                  <a:srgbClr val="FFFF00"/>
                </a:solidFill>
              </a:rPr>
              <a:t>God’s </a:t>
            </a:r>
            <a:r>
              <a:rPr lang="en-US" sz="2800" b="1" dirty="0">
                <a:solidFill>
                  <a:srgbClr val="FFFF00"/>
                </a:solidFill>
              </a:rPr>
              <a:t>people</a:t>
            </a:r>
            <a:r>
              <a:rPr lang="en-US" sz="2800" dirty="0" smtClean="0"/>
              <a:t> = Warring against </a:t>
            </a:r>
            <a:r>
              <a:rPr lang="en-US" sz="2800" b="1" dirty="0" smtClean="0">
                <a:solidFill>
                  <a:srgbClr val="FFFF00"/>
                </a:solidFill>
              </a:rPr>
              <a:t>God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99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UNITED STATES WARS AGAINST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Rev 13:12, 15</a:t>
            </a:r>
            <a:r>
              <a:rPr lang="en-US" sz="2800" dirty="0" smtClean="0"/>
              <a:t>: “He </a:t>
            </a:r>
            <a:r>
              <a:rPr lang="en-US" sz="2800" dirty="0" err="1"/>
              <a:t>exerciseth</a:t>
            </a:r>
            <a:r>
              <a:rPr lang="en-US" sz="2800" dirty="0"/>
              <a:t> all the power of the first beast before him, and </a:t>
            </a:r>
            <a:r>
              <a:rPr lang="en-US" sz="2800" dirty="0" err="1"/>
              <a:t>causeth</a:t>
            </a:r>
            <a:r>
              <a:rPr lang="en-US" sz="2800" dirty="0"/>
              <a:t> the earth and them which dwell therein </a:t>
            </a:r>
            <a:r>
              <a:rPr lang="en-US" sz="2800" dirty="0" smtClean="0"/>
              <a:t>to </a:t>
            </a:r>
            <a:r>
              <a:rPr lang="en-US" sz="2800" dirty="0"/>
              <a:t>worship the first beast, whose deadly wound was </a:t>
            </a:r>
            <a:r>
              <a:rPr lang="en-US" sz="2800" dirty="0" smtClean="0"/>
              <a:t>healed</a:t>
            </a:r>
            <a:r>
              <a:rPr lang="en-US" sz="2800" dirty="0"/>
              <a:t> </a:t>
            </a:r>
            <a:r>
              <a:rPr lang="en-US" sz="2800" dirty="0" smtClean="0"/>
              <a:t>… </a:t>
            </a:r>
            <a:r>
              <a:rPr lang="en-US" sz="2800" dirty="0"/>
              <a:t>and cause that as many as </a:t>
            </a:r>
            <a:r>
              <a:rPr lang="en-US" sz="2800" b="1" dirty="0">
                <a:solidFill>
                  <a:srgbClr val="FFFF00"/>
                </a:solidFill>
              </a:rPr>
              <a:t>would not worship the image of the beast should be killed</a:t>
            </a:r>
            <a:r>
              <a:rPr lang="en-US" sz="2800" dirty="0" smtClean="0"/>
              <a:t>.”</a:t>
            </a:r>
          </a:p>
          <a:p>
            <a:endParaRPr lang="en-US" sz="2800" dirty="0"/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UNITED STATES WARS AGAINST GOD’S PEOPLE</a:t>
            </a:r>
          </a:p>
        </p:txBody>
      </p:sp>
    </p:spTree>
    <p:extLst>
      <p:ext uri="{BB962C8B-B14F-4D97-AF65-F5344CB8AC3E}">
        <p14:creationId xmlns:p14="http://schemas.microsoft.com/office/powerpoint/2010/main" val="173640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2" t="38220" r="29486" b="5391"/>
          <a:stretch/>
        </p:blipFill>
        <p:spPr bwMode="auto">
          <a:xfrm>
            <a:off x="304800" y="533400"/>
            <a:ext cx="8569263" cy="580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37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u="sng" dirty="0" smtClean="0"/>
              <a:t>Dan 11:40</a:t>
            </a:r>
            <a:r>
              <a:rPr lang="en-US" sz="3600" dirty="0" smtClean="0"/>
              <a:t>: “</a:t>
            </a:r>
            <a:r>
              <a:rPr lang="en-US" sz="3600" dirty="0"/>
              <a:t>And at the time of the end shall the king of the </a:t>
            </a:r>
            <a:r>
              <a:rPr lang="en-US" sz="3600" dirty="0" smtClean="0"/>
              <a:t>south </a:t>
            </a:r>
            <a:r>
              <a:rPr lang="en-US" sz="3600" dirty="0"/>
              <a:t>push at him: and the king of the north shall come against him like a whirlwind, with chariots, and with horsemen, and with many ships; and he shall enter into the countries, and shall overflow and pass over</a:t>
            </a:r>
            <a:r>
              <a:rPr lang="en-US" sz="3600" dirty="0" smtClean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93045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PAST UNION OF KOS &amp; KON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u="sng" dirty="0" smtClean="0"/>
              <a:t>Dan 11:6</a:t>
            </a:r>
            <a:r>
              <a:rPr lang="en-US" sz="2800" dirty="0" smtClean="0"/>
              <a:t>: “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chemeClr val="accent5"/>
                </a:solidFill>
              </a:rPr>
              <a:t>in the end of years</a:t>
            </a:r>
            <a:r>
              <a:rPr lang="en-US" sz="2800" dirty="0"/>
              <a:t> they shall </a:t>
            </a:r>
            <a:r>
              <a:rPr lang="en-US" sz="2800" b="1" dirty="0">
                <a:solidFill>
                  <a:srgbClr val="FFFF00"/>
                </a:solidFill>
              </a:rPr>
              <a:t>join themselves together</a:t>
            </a:r>
            <a:r>
              <a:rPr lang="en-US" sz="2800" dirty="0"/>
              <a:t>; for the king's </a:t>
            </a:r>
            <a:r>
              <a:rPr lang="en-US" sz="2800" dirty="0" smtClean="0"/>
              <a:t>daughter </a:t>
            </a:r>
            <a:r>
              <a:rPr lang="en-US" sz="2800" dirty="0"/>
              <a:t>of the south shall come to the king of the north to make an </a:t>
            </a:r>
            <a:r>
              <a:rPr lang="en-US" sz="2800" dirty="0" smtClean="0"/>
              <a:t>agreement: </a:t>
            </a:r>
            <a:r>
              <a:rPr lang="en-US" sz="2800" dirty="0"/>
              <a:t>but </a:t>
            </a:r>
            <a:r>
              <a:rPr lang="en-US" sz="2800" b="1" dirty="0">
                <a:solidFill>
                  <a:srgbClr val="00B0F0"/>
                </a:solidFill>
              </a:rPr>
              <a:t>she shall not retain the power of the </a:t>
            </a:r>
            <a:r>
              <a:rPr lang="en-US" sz="2800" b="1" dirty="0" smtClean="0">
                <a:solidFill>
                  <a:srgbClr val="00B0F0"/>
                </a:solidFill>
              </a:rPr>
              <a:t>arm</a:t>
            </a:r>
            <a:r>
              <a:rPr lang="en-US" sz="2800" b="1" dirty="0">
                <a:solidFill>
                  <a:srgbClr val="00B0F0"/>
                </a:solidFill>
              </a:rPr>
              <a:t>; neither shall </a:t>
            </a:r>
            <a:r>
              <a:rPr lang="en-US" sz="2800" b="1" dirty="0" smtClean="0">
                <a:solidFill>
                  <a:srgbClr val="00B0F0"/>
                </a:solidFill>
              </a:rPr>
              <a:t>he </a:t>
            </a:r>
            <a:r>
              <a:rPr lang="en-US" sz="2800" b="1" dirty="0">
                <a:solidFill>
                  <a:srgbClr val="00B0F0"/>
                </a:solidFill>
              </a:rPr>
              <a:t>stand, nor his </a:t>
            </a:r>
            <a:r>
              <a:rPr lang="en-US" sz="2800" b="1" dirty="0" smtClean="0">
                <a:solidFill>
                  <a:srgbClr val="00B0F0"/>
                </a:solidFill>
              </a:rPr>
              <a:t>arm.</a:t>
            </a:r>
            <a:r>
              <a:rPr lang="en-US" sz="2800" dirty="0" smtClean="0"/>
              <a:t>”</a:t>
            </a:r>
          </a:p>
          <a:p>
            <a:endParaRPr lang="en-US" sz="2800" u="sng" dirty="0" smtClean="0"/>
          </a:p>
          <a:p>
            <a:r>
              <a:rPr lang="en-US" sz="2800" u="sng" dirty="0" smtClean="0"/>
              <a:t>Dan 11:27</a:t>
            </a:r>
            <a:r>
              <a:rPr lang="en-US" sz="2800" dirty="0" smtClean="0"/>
              <a:t>: “Both </a:t>
            </a:r>
            <a:r>
              <a:rPr lang="en-US" sz="2800" dirty="0"/>
              <a:t>these kings' hearts shall be to </a:t>
            </a:r>
            <a:r>
              <a:rPr lang="en-US" sz="2800" dirty="0" smtClean="0"/>
              <a:t>do mischief</a:t>
            </a:r>
            <a:r>
              <a:rPr lang="en-US" sz="2800" dirty="0"/>
              <a:t>, and they shall speak lies </a:t>
            </a:r>
            <a:r>
              <a:rPr lang="en-US" sz="2800" b="1" dirty="0">
                <a:solidFill>
                  <a:srgbClr val="FFFF00"/>
                </a:solidFill>
              </a:rPr>
              <a:t>at one table</a:t>
            </a:r>
            <a:r>
              <a:rPr lang="en-US" sz="2800" dirty="0"/>
              <a:t>; but it shall </a:t>
            </a:r>
            <a:r>
              <a:rPr lang="en-US" sz="2800" b="1" dirty="0">
                <a:solidFill>
                  <a:srgbClr val="00B0F0"/>
                </a:solidFill>
              </a:rPr>
              <a:t>not prosper</a:t>
            </a:r>
            <a:r>
              <a:rPr lang="en-US" sz="2800" dirty="0"/>
              <a:t>: for </a:t>
            </a:r>
            <a:r>
              <a:rPr lang="en-US" sz="2800" dirty="0" smtClean="0"/>
              <a:t>yet </a:t>
            </a:r>
            <a:r>
              <a:rPr lang="en-US" sz="2800" b="1" dirty="0">
                <a:solidFill>
                  <a:schemeClr val="accent5"/>
                </a:solidFill>
              </a:rPr>
              <a:t>the end shall be at the time appointed</a:t>
            </a:r>
            <a:r>
              <a:rPr lang="en-US" sz="2800" dirty="0"/>
              <a:t>.</a:t>
            </a:r>
            <a:r>
              <a:rPr lang="en-US" sz="2800" dirty="0" smtClean="0"/>
              <a:t>”</a:t>
            </a:r>
          </a:p>
          <a:p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KOS &amp; KON </a:t>
            </a:r>
            <a:r>
              <a:rPr lang="en-US" sz="2800" b="1" dirty="0" smtClean="0">
                <a:solidFill>
                  <a:srgbClr val="FFFF00"/>
                </a:solidFill>
              </a:rPr>
              <a:t>UNITED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00B0F0"/>
                </a:solidFill>
              </a:rPr>
              <a:t>UNSUCCESSFULLY</a:t>
            </a:r>
            <a:r>
              <a:rPr lang="en-US" sz="2800" dirty="0" smtClean="0"/>
              <a:t> at the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accent5"/>
                </a:solidFill>
              </a:rPr>
              <a:t>END OF YEARS</a:t>
            </a:r>
            <a:r>
              <a:rPr lang="en-US" sz="2800" dirty="0" smtClean="0"/>
              <a:t> and </a:t>
            </a:r>
            <a:r>
              <a:rPr lang="en-US" sz="2800" b="1" dirty="0" smtClean="0">
                <a:solidFill>
                  <a:schemeClr val="accent5"/>
                </a:solidFill>
              </a:rPr>
              <a:t>THE END / TIME APPOINTED</a:t>
            </a:r>
          </a:p>
        </p:txBody>
      </p:sp>
    </p:spTree>
    <p:extLst>
      <p:ext uri="{BB962C8B-B14F-4D97-AF65-F5344CB8AC3E}">
        <p14:creationId xmlns:p14="http://schemas.microsoft.com/office/powerpoint/2010/main" val="77263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FUTURE UNION </a:t>
            </a:r>
            <a:r>
              <a:rPr lang="en-US" dirty="0"/>
              <a:t>OF KOS &amp; KON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Dan 11:40, 43, 45</a:t>
            </a:r>
            <a:r>
              <a:rPr lang="en-US" sz="2800" dirty="0" smtClean="0"/>
              <a:t>: “</a:t>
            </a:r>
            <a:r>
              <a:rPr lang="en-US" sz="2800" b="1" dirty="0" smtClean="0">
                <a:solidFill>
                  <a:schemeClr val="accent5"/>
                </a:solidFill>
              </a:rPr>
              <a:t>At </a:t>
            </a:r>
            <a:r>
              <a:rPr lang="en-US" sz="2800" b="1" dirty="0">
                <a:solidFill>
                  <a:schemeClr val="accent5"/>
                </a:solidFill>
              </a:rPr>
              <a:t>the time of the end</a:t>
            </a:r>
            <a:r>
              <a:rPr lang="en-US" sz="2800" dirty="0"/>
              <a:t> shall the king of the </a:t>
            </a:r>
            <a:r>
              <a:rPr lang="en-US" sz="2800" dirty="0" smtClean="0"/>
              <a:t>south </a:t>
            </a:r>
            <a:r>
              <a:rPr lang="en-US" sz="2800" b="1" dirty="0" smtClean="0">
                <a:solidFill>
                  <a:srgbClr val="FFFF00"/>
                </a:solidFill>
              </a:rPr>
              <a:t>engage in butting with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him</a:t>
            </a:r>
            <a:r>
              <a:rPr lang="en-US" sz="2800" dirty="0" smtClean="0"/>
              <a:t> [</a:t>
            </a:r>
            <a:r>
              <a:rPr lang="en-US" sz="2800" b="1" dirty="0" smtClean="0">
                <a:solidFill>
                  <a:srgbClr val="FFFF00"/>
                </a:solidFill>
              </a:rPr>
              <a:t>God</a:t>
            </a:r>
            <a:r>
              <a:rPr lang="en-US" sz="2800" dirty="0" smtClean="0"/>
              <a:t>]: </a:t>
            </a:r>
            <a:r>
              <a:rPr lang="en-US" sz="2800" dirty="0"/>
              <a:t>and the king of the north shall </a:t>
            </a:r>
            <a:r>
              <a:rPr lang="en-US" sz="2800" b="1" dirty="0">
                <a:solidFill>
                  <a:srgbClr val="FFFF00"/>
                </a:solidFill>
              </a:rPr>
              <a:t>come against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him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[God]</a:t>
            </a:r>
            <a:r>
              <a:rPr lang="en-US" sz="2800" dirty="0" smtClean="0"/>
              <a:t>. … The land of Egypt shall </a:t>
            </a:r>
            <a:r>
              <a:rPr lang="en-US" sz="2800" b="1" dirty="0" smtClean="0">
                <a:solidFill>
                  <a:srgbClr val="00B0F0"/>
                </a:solidFill>
              </a:rPr>
              <a:t>not escape</a:t>
            </a:r>
            <a:r>
              <a:rPr lang="en-US" sz="2800" dirty="0" smtClean="0"/>
              <a:t>. … </a:t>
            </a:r>
            <a:r>
              <a:rPr lang="en-US" sz="2800" b="1" dirty="0" smtClean="0">
                <a:solidFill>
                  <a:srgbClr val="00B0F0"/>
                </a:solidFill>
              </a:rPr>
              <a:t>None shall help</a:t>
            </a:r>
            <a:r>
              <a:rPr lang="en-US" sz="2800" dirty="0" smtClean="0"/>
              <a:t> him [the KON].”</a:t>
            </a:r>
            <a:endParaRPr lang="en-US" sz="2800" u="sng" dirty="0" smtClean="0"/>
          </a:p>
          <a:p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KOS &amp; KON </a:t>
            </a:r>
            <a:r>
              <a:rPr lang="en-US" sz="2800" b="1" dirty="0" smtClean="0">
                <a:solidFill>
                  <a:srgbClr val="FFFF00"/>
                </a:solidFill>
              </a:rPr>
              <a:t>UNITE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00B0F0"/>
                </a:solidFill>
              </a:rPr>
              <a:t>UNSUCCESSFULLY</a:t>
            </a:r>
            <a:r>
              <a:rPr lang="en-US" sz="2800" dirty="0" smtClean="0"/>
              <a:t> in the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accent5"/>
                </a:solidFill>
              </a:rPr>
              <a:t>TIME OF THE END</a:t>
            </a:r>
          </a:p>
        </p:txBody>
      </p:sp>
    </p:spTree>
    <p:extLst>
      <p:ext uri="{BB962C8B-B14F-4D97-AF65-F5344CB8AC3E}">
        <p14:creationId xmlns:p14="http://schemas.microsoft.com/office/powerpoint/2010/main" val="78722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The KOS starts out like a </a:t>
            </a:r>
            <a:r>
              <a:rPr lang="en-US" sz="2800" b="1" dirty="0" smtClean="0">
                <a:solidFill>
                  <a:srgbClr val="FFFF00"/>
                </a:solidFill>
              </a:rPr>
              <a:t>lamb</a:t>
            </a:r>
            <a:r>
              <a:rPr lang="en-US" sz="2800" dirty="0" smtClean="0"/>
              <a:t> …</a:t>
            </a:r>
          </a:p>
          <a:p>
            <a:endParaRPr lang="en-US" sz="2800" dirty="0"/>
          </a:p>
          <a:p>
            <a:r>
              <a:rPr lang="en-US" sz="2800" dirty="0" smtClean="0"/>
              <a:t>When grown, KOS becomes a dragon-like </a:t>
            </a:r>
            <a:r>
              <a:rPr lang="en-US" sz="2800" b="1" dirty="0" smtClean="0">
                <a:solidFill>
                  <a:srgbClr val="FFFF00"/>
                </a:solidFill>
              </a:rPr>
              <a:t>ram</a:t>
            </a:r>
            <a:r>
              <a:rPr lang="en-US" sz="2800" dirty="0" smtClean="0"/>
              <a:t> …</a:t>
            </a:r>
          </a:p>
          <a:p>
            <a:endParaRPr lang="en-US" sz="2800" dirty="0"/>
          </a:p>
          <a:p>
            <a:r>
              <a:rPr lang="en-US" sz="2800" dirty="0" smtClean="0"/>
              <a:t>KOS “butts back and forth” with the true </a:t>
            </a:r>
            <a:r>
              <a:rPr lang="en-US" sz="2800" b="1" dirty="0" smtClean="0">
                <a:solidFill>
                  <a:srgbClr val="FFFF00"/>
                </a:solidFill>
              </a:rPr>
              <a:t>Lamb</a:t>
            </a:r>
            <a:r>
              <a:rPr lang="en-US" sz="2800" dirty="0"/>
              <a:t> …</a:t>
            </a:r>
            <a:endParaRPr lang="en-US" sz="2800" b="1" dirty="0" smtClean="0"/>
          </a:p>
          <a:p>
            <a:endParaRPr lang="en-US" sz="2800" dirty="0"/>
          </a:p>
          <a:p>
            <a:r>
              <a:rPr lang="en-US" sz="2800" dirty="0" smtClean="0"/>
              <a:t>In the person of </a:t>
            </a:r>
            <a:r>
              <a:rPr lang="en-US" sz="2800" b="1" dirty="0" smtClean="0">
                <a:solidFill>
                  <a:srgbClr val="FFFF00"/>
                </a:solidFill>
              </a:rPr>
              <a:t>God’s people</a:t>
            </a:r>
            <a:r>
              <a:rPr lang="en-US" sz="2800" dirty="0" smtClean="0"/>
              <a:t> (his </a:t>
            </a:r>
            <a:r>
              <a:rPr lang="en-US" sz="2800" b="1" dirty="0" smtClean="0">
                <a:solidFill>
                  <a:srgbClr val="FFFF00"/>
                </a:solidFill>
              </a:rPr>
              <a:t>flock</a:t>
            </a:r>
            <a:r>
              <a:rPr lang="en-US" sz="2800" dirty="0" smtClean="0"/>
              <a:t>)</a:t>
            </a:r>
          </a:p>
          <a:p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This is the </a:t>
            </a:r>
            <a:r>
              <a:rPr lang="en-US" sz="2800" dirty="0"/>
              <a:t>great controversy between Christ &amp; </a:t>
            </a:r>
            <a:r>
              <a:rPr lang="en-US" sz="2800" dirty="0" smtClean="0"/>
              <a:t>Satan</a:t>
            </a:r>
          </a:p>
        </p:txBody>
      </p:sp>
    </p:spTree>
    <p:extLst>
      <p:ext uri="{BB962C8B-B14F-4D97-AF65-F5344CB8AC3E}">
        <p14:creationId xmlns:p14="http://schemas.microsoft.com/office/powerpoint/2010/main" val="49231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In the coming conflict, is it your decision to stand with:</a:t>
            </a:r>
          </a:p>
          <a:p>
            <a:endParaRPr lang="en-US" sz="2800" dirty="0" smtClean="0"/>
          </a:p>
          <a:p>
            <a:pPr marL="0" indent="0" algn="ctr">
              <a:buNone/>
            </a:pPr>
            <a:r>
              <a:rPr lang="en-US" sz="2800" dirty="0"/>
              <a:t>The King of the </a:t>
            </a:r>
            <a:r>
              <a:rPr lang="en-US" sz="2800" dirty="0" smtClean="0"/>
              <a:t>South,</a:t>
            </a:r>
          </a:p>
          <a:p>
            <a:pPr marL="0" indent="0" algn="ctr">
              <a:buNone/>
            </a:pPr>
            <a:r>
              <a:rPr lang="en-US" sz="2800" dirty="0"/>
              <a:t>The apostate Protestant ram</a:t>
            </a:r>
            <a:endParaRPr lang="en-US" sz="2800" dirty="0" smtClean="0"/>
          </a:p>
          <a:p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OR</a:t>
            </a:r>
          </a:p>
          <a:p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The </a:t>
            </a:r>
            <a:r>
              <a:rPr lang="en-US" sz="2800" dirty="0"/>
              <a:t>Lamb Jesus </a:t>
            </a:r>
            <a:r>
              <a:rPr lang="en-US" sz="2800" dirty="0" smtClean="0"/>
              <a:t>Christ,</a:t>
            </a:r>
          </a:p>
          <a:p>
            <a:pPr marL="0" indent="0" algn="ctr">
              <a:buNone/>
            </a:pPr>
            <a:r>
              <a:rPr lang="en-US" sz="2800" dirty="0" smtClean="0"/>
              <a:t>The King of Kings?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007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To order copies of</a:t>
            </a:r>
          </a:p>
          <a:p>
            <a:pPr marL="0" indent="0" algn="ctr">
              <a:buNone/>
            </a:pPr>
            <a:r>
              <a:rPr lang="en-US" i="1" dirty="0" smtClean="0"/>
              <a:t>THE STAND</a:t>
            </a:r>
            <a:r>
              <a:rPr lang="en-US" dirty="0" smtClean="0"/>
              <a:t>,</a:t>
            </a:r>
          </a:p>
          <a:p>
            <a:pPr marL="0" indent="0" algn="ctr">
              <a:buNone/>
            </a:pPr>
            <a:r>
              <a:rPr lang="en-US" dirty="0" smtClean="0"/>
              <a:t>go to amazon.com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Questions? E-mail </a:t>
            </a:r>
            <a:r>
              <a:rPr lang="en-US" sz="2400" dirty="0" smtClean="0"/>
              <a:t>ezek36.2627@gmail.com</a:t>
            </a:r>
            <a:endParaRPr lang="en-US" sz="24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6" t="17792" r="37978" b="14789"/>
          <a:stretch/>
        </p:blipFill>
        <p:spPr bwMode="auto">
          <a:xfrm>
            <a:off x="747772" y="1600200"/>
            <a:ext cx="34574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2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There is a lot to consider in Dan 11:40:</a:t>
            </a:r>
          </a:p>
          <a:p>
            <a:endParaRPr lang="en-US" sz="2800" dirty="0"/>
          </a:p>
          <a:p>
            <a:r>
              <a:rPr lang="en-US" sz="2800" dirty="0" smtClean="0"/>
              <a:t>When is the “</a:t>
            </a:r>
            <a:r>
              <a:rPr lang="en-US" sz="2800" b="1" dirty="0" smtClean="0">
                <a:solidFill>
                  <a:srgbClr val="FFFF00"/>
                </a:solidFill>
              </a:rPr>
              <a:t>time </a:t>
            </a:r>
            <a:r>
              <a:rPr lang="en-US" sz="2800" b="1" dirty="0">
                <a:solidFill>
                  <a:srgbClr val="FFFF00"/>
                </a:solidFill>
              </a:rPr>
              <a:t>of the </a:t>
            </a:r>
            <a:r>
              <a:rPr lang="en-US" sz="2800" b="1" dirty="0" smtClean="0">
                <a:solidFill>
                  <a:srgbClr val="FFFF00"/>
                </a:solidFill>
              </a:rPr>
              <a:t>end</a:t>
            </a:r>
            <a:r>
              <a:rPr lang="en-US" sz="2800" dirty="0" smtClean="0"/>
              <a:t>”?</a:t>
            </a:r>
          </a:p>
          <a:p>
            <a:endParaRPr lang="en-US" sz="2800" dirty="0" smtClean="0"/>
          </a:p>
          <a:p>
            <a:r>
              <a:rPr lang="en-US" sz="2800" dirty="0" smtClean="0"/>
              <a:t>Who is the “</a:t>
            </a:r>
            <a:r>
              <a:rPr lang="en-US" sz="2800" b="1" dirty="0">
                <a:solidFill>
                  <a:srgbClr val="FFFF00"/>
                </a:solidFill>
              </a:rPr>
              <a:t>k</a:t>
            </a:r>
            <a:r>
              <a:rPr lang="en-US" sz="2800" b="1" dirty="0" smtClean="0">
                <a:solidFill>
                  <a:srgbClr val="FFFF00"/>
                </a:solidFill>
              </a:rPr>
              <a:t>ing of the south</a:t>
            </a:r>
            <a:r>
              <a:rPr lang="en-US" sz="2800" dirty="0" smtClean="0"/>
              <a:t>”?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Who is the “</a:t>
            </a:r>
            <a:r>
              <a:rPr lang="en-US" sz="2800" b="1" dirty="0">
                <a:solidFill>
                  <a:srgbClr val="FFFF00"/>
                </a:solidFill>
              </a:rPr>
              <a:t>k</a:t>
            </a:r>
            <a:r>
              <a:rPr lang="en-US" sz="2800" b="1" dirty="0" smtClean="0">
                <a:solidFill>
                  <a:srgbClr val="FFFF00"/>
                </a:solidFill>
              </a:rPr>
              <a:t>ing of the north</a:t>
            </a:r>
            <a:r>
              <a:rPr lang="en-US" sz="2800" dirty="0" smtClean="0"/>
              <a:t>”?</a:t>
            </a:r>
          </a:p>
          <a:p>
            <a:endParaRPr lang="en-US" sz="2800" dirty="0"/>
          </a:p>
          <a:p>
            <a:r>
              <a:rPr lang="en-US" sz="2800" dirty="0" smtClean="0"/>
              <a:t>Who is “</a:t>
            </a:r>
            <a:r>
              <a:rPr lang="en-US" sz="2800" b="1" dirty="0" smtClean="0">
                <a:solidFill>
                  <a:srgbClr val="FFFF00"/>
                </a:solidFill>
              </a:rPr>
              <a:t>him</a:t>
            </a:r>
            <a:r>
              <a:rPr lang="en-US" sz="2800" dirty="0" smtClean="0"/>
              <a:t>” that they “push at” &amp; “come against”?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045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TIMEFRAME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Let’s tackle the “when” first.</a:t>
            </a:r>
          </a:p>
          <a:p>
            <a:endParaRPr lang="en-US" sz="3600" dirty="0"/>
          </a:p>
          <a:p>
            <a:r>
              <a:rPr lang="en-US" sz="3600" u="sng" dirty="0" smtClean="0"/>
              <a:t>Dan 11:31</a:t>
            </a:r>
            <a:r>
              <a:rPr lang="en-US" sz="3600" dirty="0" smtClean="0"/>
              <a:t>: “Arms shall </a:t>
            </a:r>
            <a:r>
              <a:rPr lang="en-US" sz="3600" dirty="0"/>
              <a:t>stand on his part, and they shall pollute the sanctuary </a:t>
            </a:r>
            <a:r>
              <a:rPr lang="en-US" sz="3600" dirty="0" smtClean="0"/>
              <a:t>of </a:t>
            </a:r>
            <a:r>
              <a:rPr lang="en-US" sz="3600" dirty="0"/>
              <a:t>strength, and shall take away the </a:t>
            </a:r>
            <a:r>
              <a:rPr lang="en-US" sz="3600" dirty="0" smtClean="0"/>
              <a:t>daily, </a:t>
            </a:r>
            <a:r>
              <a:rPr lang="en-US" sz="3600" dirty="0"/>
              <a:t>and they shall place the abomination that </a:t>
            </a:r>
            <a:r>
              <a:rPr lang="en-US" sz="3600" dirty="0" err="1"/>
              <a:t>maketh</a:t>
            </a:r>
            <a:r>
              <a:rPr lang="en-US" sz="3600" dirty="0"/>
              <a:t> desolate</a:t>
            </a:r>
            <a:r>
              <a:rPr lang="en-US" sz="3600" dirty="0" smtClean="0"/>
              <a:t>.”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0190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TIMEFRAME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A.D. 538: Justinian’s </a:t>
            </a:r>
            <a:r>
              <a:rPr lang="en-US" sz="2800" dirty="0"/>
              <a:t>decree takes effect</a:t>
            </a:r>
          </a:p>
          <a:p>
            <a:pPr lvl="1"/>
            <a:r>
              <a:rPr lang="en-US" sz="2600" dirty="0" smtClean="0"/>
              <a:t>Papacy </a:t>
            </a:r>
            <a:r>
              <a:rPr lang="en-US" sz="2600" dirty="0"/>
              <a:t>inaugurated as false high priest</a:t>
            </a:r>
          </a:p>
          <a:p>
            <a:pPr lvl="1"/>
            <a:r>
              <a:rPr lang="en-US" sz="2600" dirty="0" smtClean="0"/>
              <a:t>1,260 years commence</a:t>
            </a:r>
          </a:p>
          <a:p>
            <a:pPr lvl="1"/>
            <a:r>
              <a:rPr lang="en-US" sz="2600" u="sng" dirty="0"/>
              <a:t>Dan 11:33-35</a:t>
            </a:r>
            <a:r>
              <a:rPr lang="en-US" sz="2600" dirty="0"/>
              <a:t>: </a:t>
            </a:r>
            <a:r>
              <a:rPr lang="en-US" sz="2600" dirty="0" smtClean="0"/>
              <a:t>“</a:t>
            </a:r>
            <a:r>
              <a:rPr lang="en-US" sz="2800" dirty="0" smtClean="0"/>
              <a:t>And </a:t>
            </a:r>
            <a:r>
              <a:rPr lang="en-US" sz="2800" dirty="0"/>
              <a:t>some of them </a:t>
            </a:r>
            <a:r>
              <a:rPr lang="en-US" sz="2800" dirty="0" smtClean="0"/>
              <a:t>of </a:t>
            </a:r>
            <a:r>
              <a:rPr lang="en-US" sz="2800" dirty="0"/>
              <a:t>understanding shall fall, to try them, and to purge, and to make them white, even to the </a:t>
            </a:r>
            <a:r>
              <a:rPr lang="en-US" sz="2800" b="1" dirty="0">
                <a:solidFill>
                  <a:srgbClr val="FFFF00"/>
                </a:solidFill>
              </a:rPr>
              <a:t>time of the end</a:t>
            </a:r>
            <a:r>
              <a:rPr lang="en-US" sz="2800" dirty="0"/>
              <a:t>: because it is yet for a </a:t>
            </a:r>
            <a:r>
              <a:rPr lang="en-US" sz="2800" b="1" dirty="0">
                <a:solidFill>
                  <a:srgbClr val="FFFF00"/>
                </a:solidFill>
              </a:rPr>
              <a:t>time appointed</a:t>
            </a:r>
            <a:r>
              <a:rPr lang="en-US" sz="2800" dirty="0" smtClean="0"/>
              <a:t>.”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 smtClean="0"/>
              <a:t>February 10, 1798:</a:t>
            </a:r>
          </a:p>
          <a:p>
            <a:pPr lvl="1"/>
            <a:r>
              <a:rPr lang="en-US" sz="2600" dirty="0" smtClean="0"/>
              <a:t>Papacy receives deadly wound</a:t>
            </a:r>
          </a:p>
          <a:p>
            <a:pPr lvl="1"/>
            <a:r>
              <a:rPr lang="en-US" sz="2600" dirty="0" smtClean="0"/>
              <a:t>1,260 years conclude; </a:t>
            </a:r>
            <a:r>
              <a:rPr lang="en-US" sz="2600" b="1" dirty="0" smtClean="0">
                <a:solidFill>
                  <a:srgbClr val="FFFF00"/>
                </a:solidFill>
              </a:rPr>
              <a:t>Time of the end</a:t>
            </a:r>
            <a:r>
              <a:rPr lang="en-US" sz="2600" dirty="0" smtClean="0"/>
              <a:t> begins</a:t>
            </a:r>
          </a:p>
          <a:p>
            <a:pPr lvl="1"/>
            <a:r>
              <a:rPr lang="en-US" sz="2600" dirty="0" smtClean="0"/>
              <a:t>Therefore, </a:t>
            </a:r>
            <a:r>
              <a:rPr lang="en-US" sz="2600" b="1" dirty="0" smtClean="0">
                <a:solidFill>
                  <a:srgbClr val="FFFF00"/>
                </a:solidFill>
              </a:rPr>
              <a:t>KOS makes his push after 1798</a:t>
            </a:r>
            <a:endParaRPr lang="en-US" sz="2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72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 KING IN DAN 11:36-39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u="sng" dirty="0"/>
              <a:t>Dan 11:40</a:t>
            </a:r>
            <a:r>
              <a:rPr lang="en-US" sz="3200" dirty="0"/>
              <a:t>: “And at the time of the end shall the king of the south push at </a:t>
            </a:r>
            <a:r>
              <a:rPr lang="en-US" sz="3200" b="1" dirty="0" smtClean="0">
                <a:solidFill>
                  <a:srgbClr val="FFFF00"/>
                </a:solidFill>
              </a:rPr>
              <a:t>him</a:t>
            </a:r>
            <a:r>
              <a:rPr lang="en-US" sz="3200" dirty="0" smtClean="0"/>
              <a:t>.”</a:t>
            </a:r>
          </a:p>
          <a:p>
            <a:endParaRPr lang="en-US" sz="3200" dirty="0" smtClean="0"/>
          </a:p>
          <a:p>
            <a:r>
              <a:rPr lang="en-US" sz="3400" u="sng" dirty="0" smtClean="0"/>
              <a:t>Dan 11:36</a:t>
            </a:r>
            <a:r>
              <a:rPr lang="en-US" sz="3400" dirty="0" smtClean="0"/>
              <a:t>: “King will do according to his own will.”</a:t>
            </a:r>
          </a:p>
          <a:p>
            <a:endParaRPr lang="en-US" sz="3600" dirty="0"/>
          </a:p>
          <a:p>
            <a:r>
              <a:rPr lang="en-US" sz="3600" u="sng" dirty="0" smtClean="0"/>
              <a:t>Dan 8:4</a:t>
            </a:r>
            <a:r>
              <a:rPr lang="en-US" sz="3600" dirty="0" smtClean="0"/>
              <a:t>: </a:t>
            </a:r>
            <a:r>
              <a:rPr lang="en-US" sz="3600" dirty="0" err="1" smtClean="0"/>
              <a:t>Medo</a:t>
            </a:r>
            <a:r>
              <a:rPr lang="en-US" sz="3600" dirty="0" smtClean="0"/>
              <a:t>-Persia</a:t>
            </a:r>
          </a:p>
          <a:p>
            <a:r>
              <a:rPr lang="en-US" sz="3600" u="sng" dirty="0" smtClean="0"/>
              <a:t>Dan 11:3</a:t>
            </a:r>
            <a:r>
              <a:rPr lang="en-US" sz="3600" dirty="0" smtClean="0"/>
              <a:t>: Alexander the Great</a:t>
            </a:r>
          </a:p>
          <a:p>
            <a:r>
              <a:rPr lang="en-US" sz="3600" u="sng" dirty="0" smtClean="0"/>
              <a:t>Dan 11:16</a:t>
            </a:r>
            <a:r>
              <a:rPr lang="en-US" sz="3600" dirty="0" smtClean="0"/>
              <a:t>: Rome before Christ’s birth</a:t>
            </a:r>
          </a:p>
          <a:p>
            <a:r>
              <a:rPr lang="en-US" sz="3600" u="sng" dirty="0" smtClean="0"/>
              <a:t>Dan 11:36</a:t>
            </a:r>
            <a:r>
              <a:rPr lang="en-US" sz="3600" dirty="0" smtClean="0"/>
              <a:t>: Perhaps papal Rome?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6087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 KING IN DAN 11:36-39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u="sng" dirty="0" smtClean="0"/>
              <a:t>Dan 11:36</a:t>
            </a:r>
            <a:r>
              <a:rPr lang="en-US" sz="3600" dirty="0" smtClean="0"/>
              <a:t>:</a:t>
            </a:r>
          </a:p>
          <a:p>
            <a:pPr lvl="1"/>
            <a:r>
              <a:rPr lang="en-US" sz="3200" dirty="0" smtClean="0"/>
              <a:t>“exalt himself above every god”</a:t>
            </a:r>
          </a:p>
          <a:p>
            <a:pPr lvl="1"/>
            <a:r>
              <a:rPr lang="en-US" sz="3200" dirty="0" smtClean="0"/>
              <a:t>“speak wonderful things against the God of gods”</a:t>
            </a:r>
          </a:p>
          <a:p>
            <a:endParaRPr lang="en-US" sz="3600" dirty="0" smtClean="0"/>
          </a:p>
          <a:p>
            <a:r>
              <a:rPr lang="en-US" sz="3600" dirty="0" smtClean="0"/>
              <a:t>Elsewhere </a:t>
            </a:r>
            <a:r>
              <a:rPr lang="en-US" sz="3600" dirty="0" smtClean="0">
                <a:sym typeface="Wingdings" panose="05000000000000000000" pitchFamily="2" charset="2"/>
              </a:rPr>
              <a:t>used of </a:t>
            </a:r>
            <a:r>
              <a:rPr lang="en-US" sz="3600" dirty="0" smtClean="0"/>
              <a:t>the papacy:</a:t>
            </a:r>
          </a:p>
          <a:p>
            <a:pPr lvl="1"/>
            <a:r>
              <a:rPr lang="en-US" sz="3200" dirty="0" smtClean="0"/>
              <a:t>See Dan 7:25; Rev 13:5; 2Th 2:3, 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97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 KING IN DAN 11:36-39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Dan 11:38</a:t>
            </a:r>
            <a:r>
              <a:rPr lang="en-US" sz="2800" dirty="0" smtClean="0"/>
              <a:t>: “To a god his fathers did not know, he will </a:t>
            </a:r>
            <a:r>
              <a:rPr lang="en-US" sz="2800" b="1" dirty="0" smtClean="0">
                <a:solidFill>
                  <a:srgbClr val="FFFF00"/>
                </a:solidFill>
              </a:rPr>
              <a:t>give glory</a:t>
            </a:r>
            <a:r>
              <a:rPr lang="en-US" sz="2800" dirty="0" smtClean="0"/>
              <a:t> with </a:t>
            </a:r>
            <a:r>
              <a:rPr lang="en-US" sz="2800" b="1" dirty="0" smtClean="0">
                <a:solidFill>
                  <a:srgbClr val="00B0F0"/>
                </a:solidFill>
              </a:rPr>
              <a:t>gold, silver, precious stone &amp; articles of high esteem</a:t>
            </a:r>
            <a:r>
              <a:rPr lang="en-US" sz="2800" dirty="0" smtClean="0"/>
              <a:t>.”</a:t>
            </a:r>
          </a:p>
          <a:p>
            <a:endParaRPr lang="en-US" sz="2800" dirty="0" smtClean="0"/>
          </a:p>
          <a:p>
            <a:r>
              <a:rPr lang="en-US" sz="2800" u="sng" dirty="0" smtClean="0"/>
              <a:t>Rev 14:7</a:t>
            </a:r>
            <a:r>
              <a:rPr lang="en-US" sz="2800" dirty="0" smtClean="0"/>
              <a:t>: “Give glory to him” </a:t>
            </a:r>
            <a:r>
              <a:rPr lang="en-US" sz="2800" dirty="0" smtClean="0">
                <a:sym typeface="Wingdings" panose="05000000000000000000" pitchFamily="2" charset="2"/>
              </a:rPr>
              <a:t>= “</a:t>
            </a:r>
            <a:r>
              <a:rPr lang="en-US" sz="28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worship him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”</a:t>
            </a:r>
          </a:p>
          <a:p>
            <a:endParaRPr lang="en-US" sz="2800" dirty="0" smtClean="0">
              <a:sym typeface="Wingdings" panose="05000000000000000000" pitchFamily="2" charset="2"/>
            </a:endParaRPr>
          </a:p>
          <a:p>
            <a:r>
              <a:rPr lang="en-US" sz="2800" dirty="0" smtClean="0">
                <a:sym typeface="Wingdings" panose="05000000000000000000" pitchFamily="2" charset="2"/>
              </a:rPr>
              <a:t>4 items for Solomon’s “</a:t>
            </a:r>
            <a:r>
              <a:rPr lang="en-US" sz="2800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house of the L</a:t>
            </a:r>
            <a:r>
              <a:rPr lang="en-US" sz="1800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ORD</a:t>
            </a:r>
            <a:r>
              <a:rPr lang="en-US" sz="2800" dirty="0" smtClean="0">
                <a:sym typeface="Wingdings" panose="05000000000000000000" pitchFamily="2" charset="2"/>
              </a:rPr>
              <a:t>”</a:t>
            </a:r>
          </a:p>
          <a:p>
            <a:pPr lvl="1"/>
            <a:r>
              <a:rPr lang="en-US" sz="2800" u="sng" dirty="0" smtClean="0">
                <a:sym typeface="Wingdings" panose="05000000000000000000" pitchFamily="2" charset="2"/>
              </a:rPr>
              <a:t>1Chr 29:2</a:t>
            </a:r>
            <a:r>
              <a:rPr lang="en-US" sz="2800" dirty="0" smtClean="0">
                <a:sym typeface="Wingdings" panose="05000000000000000000" pitchFamily="2" charset="2"/>
              </a:rPr>
              <a:t>: Gold, silver, precious stone for house</a:t>
            </a:r>
          </a:p>
          <a:p>
            <a:pPr lvl="1"/>
            <a:r>
              <a:rPr lang="en-US" sz="2800" u="sng" dirty="0" smtClean="0">
                <a:sym typeface="Wingdings" panose="05000000000000000000" pitchFamily="2" charset="2"/>
              </a:rPr>
              <a:t>2Chr 36:10</a:t>
            </a:r>
            <a:r>
              <a:rPr lang="en-US" sz="2800" dirty="0" smtClean="0">
                <a:sym typeface="Wingdings" panose="05000000000000000000" pitchFamily="2" charset="2"/>
              </a:rPr>
              <a:t>: Articles of high esteem of L</a:t>
            </a:r>
            <a:r>
              <a:rPr lang="en-US" sz="1800" dirty="0" smtClean="0">
                <a:sym typeface="Wingdings" panose="05000000000000000000" pitchFamily="2" charset="2"/>
              </a:rPr>
              <a:t>ORD</a:t>
            </a:r>
            <a:r>
              <a:rPr lang="en-US" sz="2800" dirty="0" smtClean="0">
                <a:sym typeface="Wingdings" panose="05000000000000000000" pitchFamily="2" charset="2"/>
              </a:rPr>
              <a:t>’s house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666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4800</TotalTime>
  <Words>2000</Words>
  <Application>Microsoft Office PowerPoint</Application>
  <PresentationFormat>On-screen Show (4:3)</PresentationFormat>
  <Paragraphs>262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Thatch</vt:lpstr>
      <vt:lpstr>DANIEL 11:40-45 THE KING OF THE SOUTH</vt:lpstr>
      <vt:lpstr>PowerPoint Presentation</vt:lpstr>
      <vt:lpstr>INTRODUCTION</vt:lpstr>
      <vt:lpstr>INTRODUCTION</vt:lpstr>
      <vt:lpstr>TIMEFRAME</vt:lpstr>
      <vt:lpstr>TIMEFRAME</vt:lpstr>
      <vt:lpstr>THE KING IN DAN 11:36-39</vt:lpstr>
      <vt:lpstr>THE KING IN DAN 11:36-39</vt:lpstr>
      <vt:lpstr>THE KING IN DAN 11:36-39</vt:lpstr>
      <vt:lpstr>THE KING IN DAN 11:36-39</vt:lpstr>
      <vt:lpstr>“HIM” IN DAN 11:40</vt:lpstr>
      <vt:lpstr>“HIM” IN DAN 11:40</vt:lpstr>
      <vt:lpstr>PowerPoint Presentation</vt:lpstr>
      <vt:lpstr>“HIM” IN DAN 11:40</vt:lpstr>
      <vt:lpstr>“HIM” IN DAN 11:40</vt:lpstr>
      <vt:lpstr>WHO IS THE KING OF THE SOUTH?</vt:lpstr>
      <vt:lpstr>WHO IS THE KING OF THE SOUTH?</vt:lpstr>
      <vt:lpstr>WHO IS THE KING OF THE SOUTH?</vt:lpstr>
      <vt:lpstr>REVELATION 13</vt:lpstr>
      <vt:lpstr>REVELATION 13</vt:lpstr>
      <vt:lpstr>REVELATION 13</vt:lpstr>
      <vt:lpstr>REVELATION 13</vt:lpstr>
      <vt:lpstr>REVELATION 13</vt:lpstr>
      <vt:lpstr>REVELATION 13</vt:lpstr>
      <vt:lpstr>THE KOS WARS AGAINST GOD</vt:lpstr>
      <vt:lpstr>THE KOS WARS AGAINST GOD</vt:lpstr>
      <vt:lpstr>THE KOS WARS AGAINST GOD</vt:lpstr>
      <vt:lpstr>UNITED STATES WARS AGAINST GOD</vt:lpstr>
      <vt:lpstr>PowerPoint Presentation</vt:lpstr>
      <vt:lpstr>PAST UNION OF KOS &amp; KON </vt:lpstr>
      <vt:lpstr>FUTURE UNION OF KOS &amp; KON </vt:lpstr>
      <vt:lpstr>SUMMARY</vt:lpstr>
      <vt:lpstr>DECISION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WITNESSING:  GOING IN ARMED</dc:title>
  <dc:creator>SB</dc:creator>
  <cp:lastModifiedBy>Windows User</cp:lastModifiedBy>
  <cp:revision>307</cp:revision>
  <dcterms:created xsi:type="dcterms:W3CDTF">2015-08-28T17:29:28Z</dcterms:created>
  <dcterms:modified xsi:type="dcterms:W3CDTF">2018-10-24T13:22:53Z</dcterms:modified>
</cp:coreProperties>
</file>